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1"/>
  </p:notesMasterIdLst>
  <p:sldIdLst>
    <p:sldId id="256" r:id="rId2"/>
    <p:sldId id="311" r:id="rId3"/>
    <p:sldId id="312" r:id="rId4"/>
    <p:sldId id="313" r:id="rId5"/>
    <p:sldId id="314" r:id="rId6"/>
    <p:sldId id="315" r:id="rId7"/>
    <p:sldId id="316" r:id="rId8"/>
    <p:sldId id="309" r:id="rId9"/>
    <p:sldId id="310" r:id="rId10"/>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6" d="100"/>
          <a:sy n="76" d="100"/>
        </p:scale>
        <p:origin x="-2634" y="-8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880EE82-6F86-4E76-8A7E-59887C377595}" type="datetimeFigureOut">
              <a:rPr lang="ru-RU" smtClean="0"/>
              <a:pPr/>
              <a:t>06.02.2023</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8E205E4-E73D-41DC-9056-F8B05AF710A8}" type="slidenum">
              <a:rPr lang="ru-RU" smtClean="0"/>
              <a:pPr/>
              <a:t>‹#›</a:t>
            </a:fld>
            <a:endParaRPr lang="ru-RU" dirty="0"/>
          </a:p>
        </p:txBody>
      </p:sp>
    </p:spTree>
    <p:extLst>
      <p:ext uri="{BB962C8B-B14F-4D97-AF65-F5344CB8AC3E}">
        <p14:creationId xmlns:p14="http://schemas.microsoft.com/office/powerpoint/2010/main" val="634583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FCA2F1F-A9F7-43A0-86EA-F6C20CB0F444}" type="datetimeFigureOut">
              <a:rPr lang="ru-RU" smtClean="0"/>
              <a:pPr/>
              <a:t>06.02.2023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CA2F1F-A9F7-43A0-86EA-F6C20CB0F444}" type="datetimeFigureOut">
              <a:rPr lang="ru-RU" smtClean="0"/>
              <a:pPr/>
              <a:t>06.02.2023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CA2F1F-A9F7-43A0-86EA-F6C20CB0F444}" type="datetimeFigureOut">
              <a:rPr lang="ru-RU" smtClean="0"/>
              <a:pPr/>
              <a:t>06.02.2023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CA2F1F-A9F7-43A0-86EA-F6C20CB0F444}" type="datetimeFigureOut">
              <a:rPr lang="ru-RU" smtClean="0"/>
              <a:pPr/>
              <a:t>06.02.2023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CA2F1F-A9F7-43A0-86EA-F6C20CB0F444}" type="datetimeFigureOut">
              <a:rPr lang="ru-RU" smtClean="0"/>
              <a:pPr/>
              <a:t>06.02.2023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FCA2F1F-A9F7-43A0-86EA-F6C20CB0F444}" type="datetimeFigureOut">
              <a:rPr lang="ru-RU" smtClean="0"/>
              <a:pPr/>
              <a:t>06.02.2023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FCA2F1F-A9F7-43A0-86EA-F6C20CB0F444}" type="datetimeFigureOut">
              <a:rPr lang="ru-RU" smtClean="0"/>
              <a:pPr/>
              <a:t>06.02.2023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FCA2F1F-A9F7-43A0-86EA-F6C20CB0F444}" type="datetimeFigureOut">
              <a:rPr lang="ru-RU" smtClean="0"/>
              <a:pPr/>
              <a:t>06.02.2023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CA2F1F-A9F7-43A0-86EA-F6C20CB0F444}" type="datetimeFigureOut">
              <a:rPr lang="ru-RU" smtClean="0"/>
              <a:pPr/>
              <a:t>06.02.2023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CA2F1F-A9F7-43A0-86EA-F6C20CB0F444}" type="datetimeFigureOut">
              <a:rPr lang="ru-RU" smtClean="0"/>
              <a:pPr/>
              <a:t>06.02.2023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CA2F1F-A9F7-43A0-86EA-F6C20CB0F444}" type="datetimeFigureOut">
              <a:rPr lang="ru-RU" smtClean="0"/>
              <a:pPr/>
              <a:t>06.02.2023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BD1A3E9-BF61-4C9F-9709-1B42BD707BA2}"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A2F1F-A9F7-43A0-86EA-F6C20CB0F444}" type="datetimeFigureOut">
              <a:rPr lang="ru-RU" smtClean="0"/>
              <a:pPr/>
              <a:t>06.02.2023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1A3E9-BF61-4C9F-9709-1B42BD707BA2}"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14357"/>
            <a:ext cx="7772400" cy="1850547"/>
          </a:xfrm>
        </p:spPr>
        <p:txBody>
          <a:bodyPr>
            <a:normAutofit fontScale="90000"/>
          </a:bodyPr>
          <a:lstStyle/>
          <a:p>
            <a:r>
              <a:rPr lang="ru-RU" sz="3300" b="1" dirty="0" smtClean="0">
                <a:latin typeface="+mn-lt"/>
              </a:rPr>
              <a:t/>
            </a:r>
            <a:br>
              <a:rPr lang="ru-RU" sz="3300" b="1" dirty="0" smtClean="0">
                <a:latin typeface="+mn-lt"/>
              </a:rPr>
            </a:br>
            <a:r>
              <a:rPr lang="ru-RU" sz="3300" b="1" dirty="0">
                <a:latin typeface="+mn-lt"/>
              </a:rPr>
              <a:t/>
            </a:r>
            <a:br>
              <a:rPr lang="ru-RU" sz="3300" b="1" dirty="0">
                <a:latin typeface="+mn-lt"/>
              </a:rPr>
            </a:br>
            <a:r>
              <a:rPr lang="ru-RU" sz="3300" b="1" dirty="0" smtClean="0">
                <a:latin typeface="+mn-lt"/>
              </a:rPr>
              <a:t/>
            </a:r>
            <a:br>
              <a:rPr lang="ru-RU" sz="3300" b="1" dirty="0" smtClean="0">
                <a:latin typeface="+mn-lt"/>
              </a:rPr>
            </a:br>
            <a:r>
              <a:rPr lang="ru-RU" sz="2700" b="1" dirty="0" smtClean="0">
                <a:latin typeface="Times New Roman" pitchFamily="18" charset="0"/>
                <a:cs typeface="Times New Roman" pitchFamily="18" charset="0"/>
              </a:rPr>
              <a:t>Администрация Тутаевского муниципального района</a:t>
            </a:r>
            <a:br>
              <a:rPr lang="ru-RU" sz="2700" b="1" dirty="0" smtClean="0">
                <a:latin typeface="Times New Roman" pitchFamily="18" charset="0"/>
                <a:cs typeface="Times New Roman" pitchFamily="18" charset="0"/>
              </a:rPr>
            </a:br>
            <a:r>
              <a:rPr lang="ru-RU" sz="3600" dirty="0" smtClean="0"/>
              <a:t/>
            </a:r>
            <a:br>
              <a:rPr lang="ru-RU" sz="3600" dirty="0" smtClean="0"/>
            </a:br>
            <a:endParaRPr lang="ru-RU" sz="3300" b="1" dirty="0">
              <a:latin typeface="+mn-lt"/>
            </a:endParaRPr>
          </a:p>
        </p:txBody>
      </p:sp>
      <p:pic>
        <p:nvPicPr>
          <p:cNvPr id="1026" name="Picture 2" descr="http://tutaev.ru/images/logos/logo.png"/>
          <p:cNvPicPr>
            <a:picLocks noChangeAspect="1" noChangeArrowheads="1"/>
          </p:cNvPicPr>
          <p:nvPr/>
        </p:nvPicPr>
        <p:blipFill>
          <a:blip r:embed="rId2" cstate="print"/>
          <a:srcRect/>
          <a:stretch>
            <a:fillRect/>
          </a:stretch>
        </p:blipFill>
        <p:spPr bwMode="auto">
          <a:xfrm>
            <a:off x="3857620" y="214290"/>
            <a:ext cx="1071564" cy="1428753"/>
          </a:xfrm>
          <a:prstGeom prst="rect">
            <a:avLst/>
          </a:prstGeom>
          <a:noFill/>
        </p:spPr>
      </p:pic>
      <p:sp>
        <p:nvSpPr>
          <p:cNvPr id="6" name="Прямоугольник 5"/>
          <p:cNvSpPr/>
          <p:nvPr/>
        </p:nvSpPr>
        <p:spPr>
          <a:xfrm>
            <a:off x="142844" y="2786058"/>
            <a:ext cx="8786874" cy="2677656"/>
          </a:xfrm>
          <a:prstGeom prst="rect">
            <a:avLst/>
          </a:prstGeom>
        </p:spPr>
        <p:txBody>
          <a:bodyPr wrap="square">
            <a:spAutoFit/>
          </a:bodyPr>
          <a:lstStyle/>
          <a:p>
            <a:pPr algn="ctr"/>
            <a:endParaRPr lang="ru-RU" sz="2800" b="1" dirty="0" smtClean="0">
              <a:latin typeface="Times New Roman" pitchFamily="18" charset="0"/>
              <a:ea typeface="+mj-ea"/>
              <a:cs typeface="Times New Roman" pitchFamily="18" charset="0"/>
            </a:endParaRPr>
          </a:p>
          <a:p>
            <a:pPr algn="ctr"/>
            <a:r>
              <a:rPr lang="ru-RU" sz="2800" b="1" dirty="0" smtClean="0">
                <a:latin typeface="Times New Roman" pitchFamily="18" charset="0"/>
                <a:ea typeface="+mj-ea"/>
                <a:cs typeface="Times New Roman" pitchFamily="18" charset="0"/>
              </a:rPr>
              <a:t>ПРОЕКТ </a:t>
            </a:r>
          </a:p>
          <a:p>
            <a:pPr algn="ctr"/>
            <a:r>
              <a:rPr lang="ru-RU" sz="2800" b="1" dirty="0" smtClean="0">
                <a:latin typeface="Times New Roman" pitchFamily="18" charset="0"/>
                <a:ea typeface="+mj-ea"/>
                <a:cs typeface="Times New Roman" pitchFamily="18" charset="0"/>
              </a:rPr>
              <a:t>прогнозного плана (программы) приватизации муниципального имущества, находящегося в собственности городского поселения Тутаев</a:t>
            </a:r>
          </a:p>
          <a:p>
            <a:pPr algn="ctr"/>
            <a:r>
              <a:rPr lang="ru-RU" sz="2800" b="1" dirty="0" smtClean="0">
                <a:latin typeface="Times New Roman" pitchFamily="18" charset="0"/>
                <a:ea typeface="+mj-ea"/>
                <a:cs typeface="Times New Roman" pitchFamily="18" charset="0"/>
              </a:rPr>
              <a:t>на </a:t>
            </a:r>
            <a:r>
              <a:rPr lang="ru-RU" sz="2800" b="1" dirty="0" smtClean="0">
                <a:latin typeface="Times New Roman" pitchFamily="18" charset="0"/>
                <a:ea typeface="+mj-ea"/>
                <a:cs typeface="Times New Roman" pitchFamily="18" charset="0"/>
              </a:rPr>
              <a:t>2023 </a:t>
            </a:r>
            <a:r>
              <a:rPr lang="ru-RU" sz="2800" b="1" dirty="0">
                <a:latin typeface="Times New Roman" pitchFamily="18" charset="0"/>
                <a:ea typeface="+mj-ea"/>
                <a:cs typeface="Times New Roman" pitchFamily="18" charset="0"/>
              </a:rPr>
              <a:t>год </a:t>
            </a:r>
            <a:endParaRPr lang="ru-RU" sz="2800" b="1" dirty="0" smtClean="0">
              <a:latin typeface="Times New Roman" pitchFamily="18" charset="0"/>
              <a:ea typeface="+mj-ea"/>
              <a:cs typeface="Times New Roman" pitchFamily="18" charset="0"/>
            </a:endParaRPr>
          </a:p>
        </p:txBody>
      </p:sp>
      <p:sp>
        <p:nvSpPr>
          <p:cNvPr id="8" name="Прямоугольник 7"/>
          <p:cNvSpPr/>
          <p:nvPr/>
        </p:nvSpPr>
        <p:spPr>
          <a:xfrm>
            <a:off x="3714744" y="6143644"/>
            <a:ext cx="1714496" cy="369332"/>
          </a:xfrm>
          <a:prstGeom prst="rect">
            <a:avLst/>
          </a:prstGeom>
        </p:spPr>
        <p:txBody>
          <a:bodyPr wrap="square">
            <a:spAutoFit/>
          </a:bodyPr>
          <a:lstStyle/>
          <a:p>
            <a:pPr algn="ctr"/>
            <a:r>
              <a:rPr lang="ru-RU" b="1" dirty="0" smtClean="0">
                <a:latin typeface="Times New Roman" pitchFamily="18" charset="0"/>
                <a:cs typeface="Times New Roman" pitchFamily="18" charset="0"/>
              </a:rPr>
              <a:t>Тутаев </a:t>
            </a:r>
            <a:r>
              <a:rPr lang="ru-RU" b="1" dirty="0" smtClean="0">
                <a:latin typeface="Times New Roman" pitchFamily="18" charset="0"/>
                <a:cs typeface="Times New Roman" pitchFamily="18" charset="0"/>
              </a:rPr>
              <a:t>2023</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taev.ru/images/logos/logo.png"/>
          <p:cNvPicPr>
            <a:picLocks noChangeAspect="1" noChangeArrowheads="1"/>
          </p:cNvPicPr>
          <p:nvPr/>
        </p:nvPicPr>
        <p:blipFill>
          <a:blip r:embed="rId2" cstate="print"/>
          <a:srcRect/>
          <a:stretch>
            <a:fillRect/>
          </a:stretch>
        </p:blipFill>
        <p:spPr bwMode="auto">
          <a:xfrm>
            <a:off x="214282" y="214290"/>
            <a:ext cx="535767" cy="714356"/>
          </a:xfrm>
          <a:prstGeom prst="rect">
            <a:avLst/>
          </a:prstGeom>
          <a:noFill/>
        </p:spPr>
      </p:pic>
      <p:cxnSp>
        <p:nvCxnSpPr>
          <p:cNvPr id="6" name="Прямая соединительная линия 5"/>
          <p:cNvCxnSpPr/>
          <p:nvPr/>
        </p:nvCxnSpPr>
        <p:spPr>
          <a:xfrm>
            <a:off x="1071538" y="642918"/>
            <a:ext cx="77867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3306" y="285729"/>
            <a:ext cx="5357850" cy="338554"/>
          </a:xfrm>
          <a:prstGeom prst="rect">
            <a:avLst/>
          </a:prstGeom>
          <a:noFill/>
        </p:spPr>
        <p:txBody>
          <a:bodyPr wrap="square" rtlCol="0">
            <a:spAutoFit/>
          </a:bodyPr>
          <a:lstStyle/>
          <a:p>
            <a:r>
              <a:rPr lang="ru-RU" sz="1600" b="1" dirty="0" smtClean="0">
                <a:solidFill>
                  <a:srgbClr val="0070C0"/>
                </a:solidFill>
                <a:latin typeface="Times New Roman" pitchFamily="18" charset="0"/>
                <a:cs typeface="Times New Roman" pitchFamily="18" charset="0"/>
              </a:rPr>
              <a:t>Администрация Тутаевского муниципального района</a:t>
            </a:r>
            <a:endParaRPr lang="ru-RU" sz="1600" b="1" dirty="0">
              <a:solidFill>
                <a:srgbClr val="0070C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929058" y="785795"/>
          <a:ext cx="5000660" cy="3301911"/>
        </p:xfrm>
        <a:graphic>
          <a:graphicData uri="http://schemas.openxmlformats.org/drawingml/2006/table">
            <a:tbl>
              <a:tblPr/>
              <a:tblGrid>
                <a:gridCol w="2143141"/>
                <a:gridCol w="2857519"/>
              </a:tblGrid>
              <a:tr h="1304400">
                <a:tc>
                  <a:txBody>
                    <a:bodyPr/>
                    <a:lstStyle/>
                    <a:p>
                      <a:pPr>
                        <a:spcAft>
                          <a:spcPts val="0"/>
                        </a:spcAft>
                      </a:pPr>
                      <a:r>
                        <a:rPr lang="ru-RU" sz="2400" b="1" dirty="0">
                          <a:solidFill>
                            <a:srgbClr val="FFFFFF"/>
                          </a:solidFill>
                          <a:latin typeface="Arial"/>
                          <a:ea typeface="Times New Roman"/>
                        </a:rPr>
                        <a:t>Адрес</a:t>
                      </a:r>
                      <a:endParaRPr lang="ru-RU" sz="24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r>
                        <a:rPr lang="ru-RU" sz="2400" b="1" kern="1200" dirty="0" smtClean="0">
                          <a:solidFill>
                            <a:schemeClr val="bg1"/>
                          </a:solidFill>
                          <a:latin typeface="+mn-lt"/>
                          <a:ea typeface="+mn-ea"/>
                          <a:cs typeface="+mn-cs"/>
                        </a:rPr>
                        <a:t>г. Тутаев, </a:t>
                      </a:r>
                    </a:p>
                    <a:p>
                      <a:pPr algn="ctr"/>
                      <a:r>
                        <a:rPr lang="ru-RU" sz="2400" b="1" kern="1200" dirty="0" smtClean="0">
                          <a:solidFill>
                            <a:schemeClr val="bg1"/>
                          </a:solidFill>
                          <a:latin typeface="+mn-lt"/>
                          <a:ea typeface="+mn-ea"/>
                          <a:cs typeface="+mn-cs"/>
                        </a:rPr>
                        <a:t>ул. Волжская Набережная, </a:t>
                      </a:r>
                    </a:p>
                    <a:p>
                      <a:pPr algn="ctr"/>
                      <a:r>
                        <a:rPr lang="ru-RU" sz="2400" b="1" kern="1200" dirty="0" smtClean="0">
                          <a:solidFill>
                            <a:schemeClr val="bg1"/>
                          </a:solidFill>
                          <a:latin typeface="+mn-lt"/>
                          <a:ea typeface="+mn-ea"/>
                          <a:cs typeface="+mn-cs"/>
                        </a:rPr>
                        <a:t>д. 158 </a:t>
                      </a: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678258">
                <a:tc>
                  <a:txBody>
                    <a:bodyPr/>
                    <a:lstStyle/>
                    <a:p>
                      <a:pPr algn="l">
                        <a:spcAft>
                          <a:spcPts val="0"/>
                        </a:spcAft>
                      </a:pPr>
                      <a:r>
                        <a:rPr lang="ru-RU" sz="1800" b="1" dirty="0" smtClean="0">
                          <a:latin typeface="Arial"/>
                          <a:ea typeface="Times New Roman"/>
                        </a:rPr>
                        <a:t>Общая площадь</a:t>
                      </a:r>
                      <a:endParaRPr lang="ru-RU" sz="1800" dirty="0">
                        <a:latin typeface="Times New Roman"/>
                        <a:ea typeface="Times New Roman"/>
                      </a:endParaRPr>
                    </a:p>
                    <a:p>
                      <a:pPr algn="l">
                        <a:spcAft>
                          <a:spcPts val="0"/>
                        </a:spcAft>
                      </a:pPr>
                      <a:r>
                        <a:rPr lang="ru-RU" sz="1800" b="1" dirty="0">
                          <a:latin typeface="Arial"/>
                          <a:ea typeface="Times New Roman"/>
                        </a:rPr>
                        <a:t>(кв. </a:t>
                      </a:r>
                      <a:r>
                        <a:rPr lang="ru-RU" sz="1800" b="1" dirty="0" smtClean="0">
                          <a:latin typeface="Arial"/>
                          <a:ea typeface="Times New Roman"/>
                        </a:rPr>
                        <a:t>м.)</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ru-RU" sz="2000" b="1" dirty="0" smtClean="0">
                          <a:latin typeface="+mn-lt"/>
                          <a:ea typeface="Times New Roman"/>
                        </a:rPr>
                        <a:t>167</a:t>
                      </a:r>
                      <a:endParaRPr lang="ru-RU" sz="2000" b="1" dirty="0">
                        <a:latin typeface="+mn-lt"/>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160613">
                <a:tc>
                  <a:txBody>
                    <a:bodyPr/>
                    <a:lstStyle/>
                    <a:p>
                      <a:pPr algn="l">
                        <a:spcAft>
                          <a:spcPts val="0"/>
                        </a:spcAft>
                      </a:pPr>
                      <a:r>
                        <a:rPr lang="ru-RU" sz="1800" b="1" dirty="0" smtClean="0">
                          <a:latin typeface="Arial"/>
                          <a:ea typeface="Times New Roman"/>
                        </a:rPr>
                        <a:t>Кадастровый номер </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ru-RU" sz="2000" b="1" kern="1200" dirty="0" smtClean="0">
                          <a:solidFill>
                            <a:schemeClr val="tx1"/>
                          </a:solidFill>
                          <a:latin typeface="+mn-lt"/>
                          <a:ea typeface="+mn-ea"/>
                          <a:cs typeface="+mn-cs"/>
                        </a:rPr>
                        <a:t>76:21:010102:567</a:t>
                      </a:r>
                      <a:endParaRPr lang="ru-RU" sz="2000" b="1" dirty="0">
                        <a:latin typeface="Arial"/>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10" name="Прямоугольник 9"/>
          <p:cNvSpPr/>
          <p:nvPr/>
        </p:nvSpPr>
        <p:spPr>
          <a:xfrm>
            <a:off x="0" y="642919"/>
            <a:ext cx="4028996" cy="415498"/>
          </a:xfrm>
          <a:prstGeom prst="rect">
            <a:avLst/>
          </a:prstGeom>
        </p:spPr>
        <p:txBody>
          <a:bodyPr wrap="square">
            <a:spAutoFit/>
          </a:bodyPr>
          <a:lstStyle/>
          <a:p>
            <a:pPr algn="ctr"/>
            <a:r>
              <a:rPr lang="ru-RU" sz="2100" b="1" dirty="0">
                <a:solidFill>
                  <a:prstClr val="black"/>
                </a:solidFill>
                <a:latin typeface="Times New Roman" panose="02020603050405020304" pitchFamily="18" charset="0"/>
                <a:cs typeface="Times New Roman" panose="02020603050405020304" pitchFamily="18" charset="0"/>
              </a:rPr>
              <a:t>Объект </a:t>
            </a:r>
            <a:r>
              <a:rPr lang="ru-RU" sz="2100" b="1" dirty="0">
                <a:solidFill>
                  <a:prstClr val="black"/>
                </a:solidFill>
                <a:latin typeface="Times New Roman" panose="02020603050405020304" pitchFamily="18" charset="0"/>
                <a:cs typeface="Times New Roman" panose="02020603050405020304" pitchFamily="18" charset="0"/>
              </a:rPr>
              <a:t>1</a:t>
            </a:r>
            <a:r>
              <a:rPr lang="ru-RU" sz="2100" b="1" dirty="0" smtClean="0">
                <a:solidFill>
                  <a:prstClr val="black"/>
                </a:solidFill>
                <a:latin typeface="Times New Roman" panose="02020603050405020304" pitchFamily="18" charset="0"/>
                <a:cs typeface="Times New Roman" panose="02020603050405020304" pitchFamily="18" charset="0"/>
              </a:rPr>
              <a:t>.  </a:t>
            </a:r>
            <a:endParaRPr lang="ru-RU" sz="2100" b="1" dirty="0" smtClean="0">
              <a:solidFill>
                <a:prstClr val="black"/>
              </a:solidFill>
              <a:latin typeface="Times New Roman" panose="02020603050405020304" pitchFamily="18" charset="0"/>
              <a:cs typeface="Times New Roman" panose="02020603050405020304" pitchFamily="18" charset="0"/>
            </a:endParaRPr>
          </a:p>
        </p:txBody>
      </p:sp>
      <p:sp>
        <p:nvSpPr>
          <p:cNvPr id="2049" name="Rectangle 1"/>
          <p:cNvSpPr>
            <a:spLocks noChangeArrowheads="1"/>
          </p:cNvSpPr>
          <p:nvPr/>
        </p:nvSpPr>
        <p:spPr bwMode="auto">
          <a:xfrm>
            <a:off x="0" y="1344168"/>
            <a:ext cx="38576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Имущественный комплекс, состоящий из 6 объектов недвижимого имущества:</a:t>
            </a:r>
            <a:r>
              <a:rPr kumimoji="0" lang="ru-RU"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ru-RU" b="1" dirty="0" smtClean="0">
                <a:latin typeface="Times New Roman" pitchFamily="18" charset="0"/>
                <a:cs typeface="Times New Roman" pitchFamily="18" charset="0"/>
              </a:rPr>
              <a:t>1.1</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Мазутохранилище</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50" name="Picture 2" descr="C:\Users\dedyulina\Desktop\Мун.Совет внесение изменений в прогн.план ГПТ  2021\Фото мазутохранилища\79990158-d41e-40f9-b64e-b84f502c5ee5.jpg"/>
          <p:cNvPicPr>
            <a:picLocks noChangeAspect="1" noChangeArrowheads="1"/>
          </p:cNvPicPr>
          <p:nvPr/>
        </p:nvPicPr>
        <p:blipFill>
          <a:blip r:embed="rId3" cstate="print"/>
          <a:srcRect/>
          <a:stretch>
            <a:fillRect/>
          </a:stretch>
        </p:blipFill>
        <p:spPr bwMode="auto">
          <a:xfrm>
            <a:off x="142844" y="2928934"/>
            <a:ext cx="3714776" cy="3643338"/>
          </a:xfrm>
          <a:prstGeom prst="rect">
            <a:avLst/>
          </a:prstGeom>
          <a:noFill/>
        </p:spPr>
      </p:pic>
      <p:pic>
        <p:nvPicPr>
          <p:cNvPr id="2051" name="Picture 3" descr="C:\Users\dedyulina\Desktop\Мун.Совет внесение изменений в прогн.план ГПТ  2021\Фото мазутохранилища\Мазутохранилище.jpg"/>
          <p:cNvPicPr>
            <a:picLocks noChangeAspect="1" noChangeArrowheads="1"/>
          </p:cNvPicPr>
          <p:nvPr/>
        </p:nvPicPr>
        <p:blipFill>
          <a:blip r:embed="rId4" cstate="print"/>
          <a:srcRect/>
          <a:stretch>
            <a:fillRect/>
          </a:stretch>
        </p:blipFill>
        <p:spPr bwMode="auto">
          <a:xfrm>
            <a:off x="3929058" y="4071942"/>
            <a:ext cx="5000660" cy="2500330"/>
          </a:xfrm>
          <a:prstGeom prst="rect">
            <a:avLst/>
          </a:prstGeom>
          <a:noFill/>
        </p:spPr>
      </p:pic>
    </p:spTree>
    <p:extLst>
      <p:ext uri="{BB962C8B-B14F-4D97-AF65-F5344CB8AC3E}">
        <p14:creationId xmlns:p14="http://schemas.microsoft.com/office/powerpoint/2010/main" val="378146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taev.ru/images/logos/logo.png"/>
          <p:cNvPicPr>
            <a:picLocks noChangeAspect="1" noChangeArrowheads="1"/>
          </p:cNvPicPr>
          <p:nvPr/>
        </p:nvPicPr>
        <p:blipFill>
          <a:blip r:embed="rId2" cstate="print"/>
          <a:srcRect/>
          <a:stretch>
            <a:fillRect/>
          </a:stretch>
        </p:blipFill>
        <p:spPr bwMode="auto">
          <a:xfrm>
            <a:off x="214282" y="214290"/>
            <a:ext cx="535767" cy="714356"/>
          </a:xfrm>
          <a:prstGeom prst="rect">
            <a:avLst/>
          </a:prstGeom>
          <a:noFill/>
        </p:spPr>
      </p:pic>
      <p:cxnSp>
        <p:nvCxnSpPr>
          <p:cNvPr id="6" name="Прямая соединительная линия 5"/>
          <p:cNvCxnSpPr/>
          <p:nvPr/>
        </p:nvCxnSpPr>
        <p:spPr>
          <a:xfrm>
            <a:off x="1071538" y="642918"/>
            <a:ext cx="77867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3306" y="285729"/>
            <a:ext cx="5357850" cy="338554"/>
          </a:xfrm>
          <a:prstGeom prst="rect">
            <a:avLst/>
          </a:prstGeom>
          <a:noFill/>
        </p:spPr>
        <p:txBody>
          <a:bodyPr wrap="square" rtlCol="0">
            <a:spAutoFit/>
          </a:bodyPr>
          <a:lstStyle/>
          <a:p>
            <a:r>
              <a:rPr lang="ru-RU" sz="1600" b="1" dirty="0" smtClean="0">
                <a:solidFill>
                  <a:srgbClr val="0070C0"/>
                </a:solidFill>
                <a:latin typeface="Times New Roman" pitchFamily="18" charset="0"/>
                <a:cs typeface="Times New Roman" pitchFamily="18" charset="0"/>
              </a:rPr>
              <a:t>Администрация Тутаевского муниципального района</a:t>
            </a:r>
            <a:endParaRPr lang="ru-RU" sz="1600" b="1" dirty="0">
              <a:solidFill>
                <a:srgbClr val="0070C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929058" y="785795"/>
          <a:ext cx="5000660" cy="3301911"/>
        </p:xfrm>
        <a:graphic>
          <a:graphicData uri="http://schemas.openxmlformats.org/drawingml/2006/table">
            <a:tbl>
              <a:tblPr/>
              <a:tblGrid>
                <a:gridCol w="2143141"/>
                <a:gridCol w="2857519"/>
              </a:tblGrid>
              <a:tr h="1304400">
                <a:tc>
                  <a:txBody>
                    <a:bodyPr/>
                    <a:lstStyle/>
                    <a:p>
                      <a:pPr>
                        <a:spcAft>
                          <a:spcPts val="0"/>
                        </a:spcAft>
                      </a:pPr>
                      <a:r>
                        <a:rPr lang="ru-RU" sz="2400" b="1" dirty="0">
                          <a:solidFill>
                            <a:srgbClr val="FFFFFF"/>
                          </a:solidFill>
                          <a:latin typeface="Arial"/>
                          <a:ea typeface="Times New Roman"/>
                        </a:rPr>
                        <a:t>Адрес</a:t>
                      </a:r>
                      <a:endParaRPr lang="ru-RU" sz="24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r>
                        <a:rPr lang="ru-RU" sz="2400" b="1" kern="1200" dirty="0" smtClean="0">
                          <a:solidFill>
                            <a:schemeClr val="bg1"/>
                          </a:solidFill>
                          <a:latin typeface="+mn-lt"/>
                          <a:ea typeface="+mn-ea"/>
                          <a:cs typeface="+mn-cs"/>
                        </a:rPr>
                        <a:t>г. Тутаев, </a:t>
                      </a:r>
                    </a:p>
                    <a:p>
                      <a:pPr algn="ctr"/>
                      <a:r>
                        <a:rPr lang="ru-RU" sz="2400" b="1" kern="1200" dirty="0" smtClean="0">
                          <a:solidFill>
                            <a:schemeClr val="bg1"/>
                          </a:solidFill>
                          <a:latin typeface="+mn-lt"/>
                          <a:ea typeface="+mn-ea"/>
                          <a:cs typeface="+mn-cs"/>
                        </a:rPr>
                        <a:t>ул. Волжская Набережная, </a:t>
                      </a:r>
                    </a:p>
                    <a:p>
                      <a:pPr algn="ctr"/>
                      <a:r>
                        <a:rPr lang="ru-RU" sz="2400" b="1" kern="1200" dirty="0" smtClean="0">
                          <a:solidFill>
                            <a:schemeClr val="bg1"/>
                          </a:solidFill>
                          <a:latin typeface="+mn-lt"/>
                          <a:ea typeface="+mn-ea"/>
                          <a:cs typeface="+mn-cs"/>
                        </a:rPr>
                        <a:t>д. 158 </a:t>
                      </a: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678258">
                <a:tc>
                  <a:txBody>
                    <a:bodyPr/>
                    <a:lstStyle/>
                    <a:p>
                      <a:pPr algn="l">
                        <a:spcAft>
                          <a:spcPts val="0"/>
                        </a:spcAft>
                      </a:pPr>
                      <a:r>
                        <a:rPr lang="ru-RU" sz="1800" b="1" dirty="0" smtClean="0">
                          <a:latin typeface="Arial"/>
                          <a:ea typeface="Times New Roman"/>
                        </a:rPr>
                        <a:t>Общая площадь</a:t>
                      </a:r>
                      <a:endParaRPr lang="ru-RU" sz="1800" dirty="0">
                        <a:latin typeface="Times New Roman"/>
                        <a:ea typeface="Times New Roman"/>
                      </a:endParaRPr>
                    </a:p>
                    <a:p>
                      <a:pPr algn="l">
                        <a:spcAft>
                          <a:spcPts val="0"/>
                        </a:spcAft>
                      </a:pPr>
                      <a:r>
                        <a:rPr lang="ru-RU" sz="1800" b="1" dirty="0">
                          <a:latin typeface="Arial"/>
                          <a:ea typeface="Times New Roman"/>
                        </a:rPr>
                        <a:t>(кв. </a:t>
                      </a:r>
                      <a:r>
                        <a:rPr lang="ru-RU" sz="1800" b="1" dirty="0" smtClean="0">
                          <a:latin typeface="Arial"/>
                          <a:ea typeface="Times New Roman"/>
                        </a:rPr>
                        <a:t>м.)</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ru-RU" sz="2000" b="1" dirty="0" smtClean="0">
                          <a:latin typeface="+mn-lt"/>
                          <a:ea typeface="Times New Roman"/>
                        </a:rPr>
                        <a:t>21,2</a:t>
                      </a:r>
                      <a:endParaRPr lang="ru-RU" sz="2000" b="1" dirty="0">
                        <a:latin typeface="+mn-lt"/>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160613">
                <a:tc>
                  <a:txBody>
                    <a:bodyPr/>
                    <a:lstStyle/>
                    <a:p>
                      <a:pPr algn="l">
                        <a:spcAft>
                          <a:spcPts val="0"/>
                        </a:spcAft>
                      </a:pPr>
                      <a:r>
                        <a:rPr lang="ru-RU" sz="1800" b="1" dirty="0" smtClean="0">
                          <a:latin typeface="Arial"/>
                          <a:ea typeface="Times New Roman"/>
                        </a:rPr>
                        <a:t>Кадастровый номер </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ru-RU" sz="2000" b="1" kern="1200" dirty="0" smtClean="0">
                          <a:solidFill>
                            <a:schemeClr val="tx1"/>
                          </a:solidFill>
                          <a:latin typeface="+mn-lt"/>
                          <a:ea typeface="+mn-ea"/>
                          <a:cs typeface="+mn-cs"/>
                        </a:rPr>
                        <a:t>76:21:010102:568</a:t>
                      </a:r>
                      <a:endParaRPr lang="ru-RU" sz="2000" b="1" dirty="0">
                        <a:latin typeface="Arial"/>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133965" y="836712"/>
            <a:ext cx="371474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000" b="1" dirty="0">
                <a:latin typeface="Times New Roman" pitchFamily="18" charset="0"/>
                <a:ea typeface="Times New Roman" pitchFamily="18" charset="0"/>
                <a:cs typeface="Times New Roman" pitchFamily="18" charset="0"/>
              </a:rPr>
              <a:t>Имущественный комплекс, состоящий из 6 объектов недвижимого имущества:</a:t>
            </a:r>
            <a:r>
              <a:rPr lang="ru-RU" sz="2000" b="1" dirty="0">
                <a:latin typeface="Times New Roman" pitchFamily="18" charset="0"/>
                <a:cs typeface="Times New Roman" pitchFamily="18" charset="0"/>
              </a:rPr>
              <a:t> </a:t>
            </a:r>
          </a:p>
          <a:p>
            <a:pPr lvl="0" algn="ctr" fontAlgn="base">
              <a:spcBef>
                <a:spcPct val="0"/>
              </a:spcBef>
              <a:spcAft>
                <a:spcPct val="0"/>
              </a:spcAft>
            </a:pPr>
            <a:r>
              <a:rPr lang="ru-RU" sz="2000" b="1" dirty="0" smtClean="0">
                <a:latin typeface="Times New Roman" pitchFamily="18" charset="0"/>
                <a:cs typeface="Times New Roman" pitchFamily="18" charset="0"/>
              </a:rPr>
              <a:t>1.2 </a:t>
            </a:r>
            <a:r>
              <a:rPr lang="ru-RU" sz="2000" b="1" dirty="0" smtClean="0">
                <a:latin typeface="Times New Roman" pitchFamily="18" charset="0"/>
                <a:cs typeface="Times New Roman" pitchFamily="18" charset="0"/>
              </a:rPr>
              <a:t>Нежилое здание</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9458" name="Picture 2" descr="C:\Users\dedyulina\Desktop\Мун.Совет внесение изменений в прогн.план ГПТ  2021\Фото мазутохранилища\Нежилое здание 21,2.jpg"/>
          <p:cNvPicPr>
            <a:picLocks noChangeAspect="1" noChangeArrowheads="1"/>
          </p:cNvPicPr>
          <p:nvPr/>
        </p:nvPicPr>
        <p:blipFill>
          <a:blip r:embed="rId3" cstate="print"/>
          <a:srcRect/>
          <a:stretch>
            <a:fillRect/>
          </a:stretch>
        </p:blipFill>
        <p:spPr bwMode="auto">
          <a:xfrm>
            <a:off x="3929058" y="4143380"/>
            <a:ext cx="5072098" cy="2714620"/>
          </a:xfrm>
          <a:prstGeom prst="rect">
            <a:avLst/>
          </a:prstGeom>
          <a:noFill/>
        </p:spPr>
      </p:pic>
      <p:pic>
        <p:nvPicPr>
          <p:cNvPr id="19459" name="Picture 3" descr="C:\Users\dedyulina\Desktop\Мун.Совет внесение изменений в прогн.план ГПТ  2021\Фото мазутохранилища\26dfe670-13be-47d7-af1f-eb6ef16d24a5.jpg"/>
          <p:cNvPicPr>
            <a:picLocks noChangeAspect="1" noChangeArrowheads="1"/>
          </p:cNvPicPr>
          <p:nvPr/>
        </p:nvPicPr>
        <p:blipFill>
          <a:blip r:embed="rId4" cstate="print"/>
          <a:srcRect/>
          <a:stretch>
            <a:fillRect/>
          </a:stretch>
        </p:blipFill>
        <p:spPr bwMode="auto">
          <a:xfrm>
            <a:off x="214282" y="2060848"/>
            <a:ext cx="3643338" cy="4643446"/>
          </a:xfrm>
          <a:prstGeom prst="rect">
            <a:avLst/>
          </a:prstGeom>
          <a:noFill/>
        </p:spPr>
      </p:pic>
    </p:spTree>
    <p:extLst>
      <p:ext uri="{BB962C8B-B14F-4D97-AF65-F5344CB8AC3E}">
        <p14:creationId xmlns:p14="http://schemas.microsoft.com/office/powerpoint/2010/main" val="774367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taev.ru/images/logos/logo.png"/>
          <p:cNvPicPr>
            <a:picLocks noChangeAspect="1" noChangeArrowheads="1"/>
          </p:cNvPicPr>
          <p:nvPr/>
        </p:nvPicPr>
        <p:blipFill>
          <a:blip r:embed="rId2" cstate="print"/>
          <a:srcRect/>
          <a:stretch>
            <a:fillRect/>
          </a:stretch>
        </p:blipFill>
        <p:spPr bwMode="auto">
          <a:xfrm>
            <a:off x="214282" y="214290"/>
            <a:ext cx="535767" cy="714356"/>
          </a:xfrm>
          <a:prstGeom prst="rect">
            <a:avLst/>
          </a:prstGeom>
          <a:noFill/>
        </p:spPr>
      </p:pic>
      <p:cxnSp>
        <p:nvCxnSpPr>
          <p:cNvPr id="6" name="Прямая соединительная линия 5"/>
          <p:cNvCxnSpPr/>
          <p:nvPr/>
        </p:nvCxnSpPr>
        <p:spPr>
          <a:xfrm>
            <a:off x="1071538" y="642918"/>
            <a:ext cx="77867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3306" y="285729"/>
            <a:ext cx="5357850" cy="338554"/>
          </a:xfrm>
          <a:prstGeom prst="rect">
            <a:avLst/>
          </a:prstGeom>
          <a:noFill/>
        </p:spPr>
        <p:txBody>
          <a:bodyPr wrap="square" rtlCol="0">
            <a:spAutoFit/>
          </a:bodyPr>
          <a:lstStyle/>
          <a:p>
            <a:r>
              <a:rPr lang="ru-RU" sz="1600" b="1" dirty="0" smtClean="0">
                <a:solidFill>
                  <a:srgbClr val="0070C0"/>
                </a:solidFill>
                <a:latin typeface="Times New Roman" pitchFamily="18" charset="0"/>
                <a:cs typeface="Times New Roman" pitchFamily="18" charset="0"/>
              </a:rPr>
              <a:t>Администрация Тутаевского муниципального района</a:t>
            </a:r>
            <a:endParaRPr lang="ru-RU" sz="1600" b="1" dirty="0">
              <a:solidFill>
                <a:srgbClr val="0070C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929058" y="785795"/>
          <a:ext cx="5000660" cy="3301911"/>
        </p:xfrm>
        <a:graphic>
          <a:graphicData uri="http://schemas.openxmlformats.org/drawingml/2006/table">
            <a:tbl>
              <a:tblPr/>
              <a:tblGrid>
                <a:gridCol w="2143141"/>
                <a:gridCol w="2857519"/>
              </a:tblGrid>
              <a:tr h="1304400">
                <a:tc>
                  <a:txBody>
                    <a:bodyPr/>
                    <a:lstStyle/>
                    <a:p>
                      <a:pPr>
                        <a:spcAft>
                          <a:spcPts val="0"/>
                        </a:spcAft>
                      </a:pPr>
                      <a:r>
                        <a:rPr lang="ru-RU" sz="2400" b="1" dirty="0">
                          <a:solidFill>
                            <a:srgbClr val="FFFFFF"/>
                          </a:solidFill>
                          <a:latin typeface="Arial"/>
                          <a:ea typeface="Times New Roman"/>
                        </a:rPr>
                        <a:t>Адрес</a:t>
                      </a:r>
                      <a:endParaRPr lang="ru-RU" sz="24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r>
                        <a:rPr lang="ru-RU" sz="2400" b="1" kern="1200" dirty="0" smtClean="0">
                          <a:solidFill>
                            <a:schemeClr val="bg1"/>
                          </a:solidFill>
                          <a:latin typeface="+mn-lt"/>
                          <a:ea typeface="+mn-ea"/>
                          <a:cs typeface="+mn-cs"/>
                        </a:rPr>
                        <a:t>г. Тутаев, </a:t>
                      </a:r>
                    </a:p>
                    <a:p>
                      <a:pPr algn="ctr"/>
                      <a:r>
                        <a:rPr lang="ru-RU" sz="2400" b="1" kern="1200" dirty="0" smtClean="0">
                          <a:solidFill>
                            <a:schemeClr val="bg1"/>
                          </a:solidFill>
                          <a:latin typeface="+mn-lt"/>
                          <a:ea typeface="+mn-ea"/>
                          <a:cs typeface="+mn-cs"/>
                        </a:rPr>
                        <a:t>ул. Волжская Набережная, </a:t>
                      </a:r>
                    </a:p>
                    <a:p>
                      <a:pPr algn="ctr"/>
                      <a:r>
                        <a:rPr lang="ru-RU" sz="2400" b="1" kern="1200" dirty="0" smtClean="0">
                          <a:solidFill>
                            <a:schemeClr val="bg1"/>
                          </a:solidFill>
                          <a:latin typeface="+mn-lt"/>
                          <a:ea typeface="+mn-ea"/>
                          <a:cs typeface="+mn-cs"/>
                        </a:rPr>
                        <a:t>д. 158 </a:t>
                      </a: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678258">
                <a:tc>
                  <a:txBody>
                    <a:bodyPr/>
                    <a:lstStyle/>
                    <a:p>
                      <a:pPr algn="l">
                        <a:spcAft>
                          <a:spcPts val="0"/>
                        </a:spcAft>
                      </a:pPr>
                      <a:r>
                        <a:rPr lang="ru-RU" sz="1800" b="1" dirty="0" smtClean="0">
                          <a:latin typeface="Arial"/>
                          <a:ea typeface="Times New Roman"/>
                        </a:rPr>
                        <a:t>Общая площадь</a:t>
                      </a:r>
                      <a:endParaRPr lang="ru-RU" sz="1800" dirty="0">
                        <a:latin typeface="Times New Roman"/>
                        <a:ea typeface="Times New Roman"/>
                      </a:endParaRPr>
                    </a:p>
                    <a:p>
                      <a:pPr algn="l">
                        <a:spcAft>
                          <a:spcPts val="0"/>
                        </a:spcAft>
                      </a:pPr>
                      <a:r>
                        <a:rPr lang="ru-RU" sz="1800" b="1" dirty="0" smtClean="0">
                          <a:latin typeface="Arial"/>
                          <a:ea typeface="Times New Roman"/>
                        </a:rPr>
                        <a:t>(м.)</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ru-RU" sz="2000" b="1" dirty="0" smtClean="0">
                          <a:latin typeface="+mn-lt"/>
                          <a:ea typeface="Times New Roman"/>
                        </a:rPr>
                        <a:t>2,0</a:t>
                      </a:r>
                      <a:endParaRPr lang="ru-RU" sz="2000" b="1" dirty="0">
                        <a:latin typeface="+mn-lt"/>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160613">
                <a:tc>
                  <a:txBody>
                    <a:bodyPr/>
                    <a:lstStyle/>
                    <a:p>
                      <a:pPr algn="l">
                        <a:spcAft>
                          <a:spcPts val="0"/>
                        </a:spcAft>
                      </a:pPr>
                      <a:r>
                        <a:rPr lang="ru-RU" sz="1800" b="1" dirty="0" smtClean="0">
                          <a:latin typeface="Arial"/>
                          <a:ea typeface="Times New Roman"/>
                        </a:rPr>
                        <a:t>Кадастровый номер </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ru-RU" sz="2000" b="1" kern="1200" dirty="0" smtClean="0">
                          <a:solidFill>
                            <a:schemeClr val="tx1"/>
                          </a:solidFill>
                          <a:latin typeface="+mn-lt"/>
                          <a:ea typeface="+mn-ea"/>
                          <a:cs typeface="+mn-cs"/>
                        </a:rPr>
                        <a:t>76:21:010102:570</a:t>
                      </a:r>
                      <a:endParaRPr lang="ru-RU" sz="2000" b="1" dirty="0">
                        <a:latin typeface="Arial"/>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0" y="928670"/>
            <a:ext cx="371474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Имущественный комплекс,</a:t>
            </a:r>
            <a:r>
              <a:rPr kumimoji="0" lang="ru-RU" sz="2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состоящий из  6 объектов недвижимого имущества:</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latin typeface="Times New Roman" pitchFamily="18" charset="0"/>
                <a:cs typeface="Times New Roman" pitchFamily="18" charset="0"/>
              </a:rPr>
              <a:t>1.3 </a:t>
            </a:r>
            <a:r>
              <a:rPr lang="ru-RU" sz="2000" b="1" dirty="0" err="1" smtClean="0">
                <a:latin typeface="Times New Roman" pitchFamily="18" charset="0"/>
                <a:cs typeface="Times New Roman" pitchFamily="18" charset="0"/>
              </a:rPr>
              <a:t>Мазутоприемник</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482" name="Picture 2" descr="C:\Users\dedyulina\Desktop\Мун.Совет внесение изменений в прогн.план ГПТ  2021\Фото мазутохранилища\Мазутоприемник.jpg"/>
          <p:cNvPicPr>
            <a:picLocks noChangeAspect="1" noChangeArrowheads="1"/>
          </p:cNvPicPr>
          <p:nvPr/>
        </p:nvPicPr>
        <p:blipFill>
          <a:blip r:embed="rId3" cstate="print"/>
          <a:srcRect/>
          <a:stretch>
            <a:fillRect/>
          </a:stretch>
        </p:blipFill>
        <p:spPr bwMode="auto">
          <a:xfrm>
            <a:off x="3929058" y="4071942"/>
            <a:ext cx="5000660" cy="2786058"/>
          </a:xfrm>
          <a:prstGeom prst="rect">
            <a:avLst/>
          </a:prstGeom>
          <a:noFill/>
        </p:spPr>
      </p:pic>
      <p:pic>
        <p:nvPicPr>
          <p:cNvPr id="20483" name="Picture 3" descr="C:\Users\dedyulina\Desktop\Мун.Совет внесение изменений в прогн.план ГПТ  2021\Фото мазутохранилища\1b951084-3d33-4be8-8753-fb9843f22834.jpg"/>
          <p:cNvPicPr>
            <a:picLocks noChangeAspect="1" noChangeArrowheads="1"/>
          </p:cNvPicPr>
          <p:nvPr/>
        </p:nvPicPr>
        <p:blipFill>
          <a:blip r:embed="rId4" cstate="print"/>
          <a:srcRect/>
          <a:stretch>
            <a:fillRect/>
          </a:stretch>
        </p:blipFill>
        <p:spPr bwMode="auto">
          <a:xfrm>
            <a:off x="214282" y="2285992"/>
            <a:ext cx="3571900" cy="4357718"/>
          </a:xfrm>
          <a:prstGeom prst="rect">
            <a:avLst/>
          </a:prstGeom>
          <a:noFill/>
        </p:spPr>
      </p:pic>
    </p:spTree>
    <p:extLst>
      <p:ext uri="{BB962C8B-B14F-4D97-AF65-F5344CB8AC3E}">
        <p14:creationId xmlns:p14="http://schemas.microsoft.com/office/powerpoint/2010/main" val="357277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taev.ru/images/logos/logo.png"/>
          <p:cNvPicPr>
            <a:picLocks noChangeAspect="1" noChangeArrowheads="1"/>
          </p:cNvPicPr>
          <p:nvPr/>
        </p:nvPicPr>
        <p:blipFill>
          <a:blip r:embed="rId2" cstate="print"/>
          <a:srcRect/>
          <a:stretch>
            <a:fillRect/>
          </a:stretch>
        </p:blipFill>
        <p:spPr bwMode="auto">
          <a:xfrm>
            <a:off x="214282" y="214290"/>
            <a:ext cx="535767" cy="714356"/>
          </a:xfrm>
          <a:prstGeom prst="rect">
            <a:avLst/>
          </a:prstGeom>
          <a:noFill/>
        </p:spPr>
      </p:pic>
      <p:cxnSp>
        <p:nvCxnSpPr>
          <p:cNvPr id="6" name="Прямая соединительная линия 5"/>
          <p:cNvCxnSpPr/>
          <p:nvPr/>
        </p:nvCxnSpPr>
        <p:spPr>
          <a:xfrm>
            <a:off x="1071538" y="642918"/>
            <a:ext cx="77867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3306" y="285729"/>
            <a:ext cx="5357850" cy="338554"/>
          </a:xfrm>
          <a:prstGeom prst="rect">
            <a:avLst/>
          </a:prstGeom>
          <a:noFill/>
        </p:spPr>
        <p:txBody>
          <a:bodyPr wrap="square" rtlCol="0">
            <a:spAutoFit/>
          </a:bodyPr>
          <a:lstStyle/>
          <a:p>
            <a:r>
              <a:rPr lang="ru-RU" sz="1600" b="1" dirty="0" smtClean="0">
                <a:solidFill>
                  <a:srgbClr val="0070C0"/>
                </a:solidFill>
                <a:latin typeface="Times New Roman" pitchFamily="18" charset="0"/>
                <a:cs typeface="Times New Roman" pitchFamily="18" charset="0"/>
              </a:rPr>
              <a:t>Администрация Тутаевского муниципального района</a:t>
            </a:r>
            <a:endParaRPr lang="ru-RU" sz="1600" b="1" dirty="0">
              <a:solidFill>
                <a:srgbClr val="0070C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929058" y="785795"/>
          <a:ext cx="5000660" cy="3301911"/>
        </p:xfrm>
        <a:graphic>
          <a:graphicData uri="http://schemas.openxmlformats.org/drawingml/2006/table">
            <a:tbl>
              <a:tblPr/>
              <a:tblGrid>
                <a:gridCol w="2143141"/>
                <a:gridCol w="2857519"/>
              </a:tblGrid>
              <a:tr h="1304400">
                <a:tc>
                  <a:txBody>
                    <a:bodyPr/>
                    <a:lstStyle/>
                    <a:p>
                      <a:pPr>
                        <a:spcAft>
                          <a:spcPts val="0"/>
                        </a:spcAft>
                      </a:pPr>
                      <a:r>
                        <a:rPr lang="ru-RU" sz="2400" b="1" dirty="0">
                          <a:solidFill>
                            <a:srgbClr val="FFFFFF"/>
                          </a:solidFill>
                          <a:latin typeface="Arial"/>
                          <a:ea typeface="Times New Roman"/>
                        </a:rPr>
                        <a:t>Адрес</a:t>
                      </a:r>
                      <a:endParaRPr lang="ru-RU" sz="24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r>
                        <a:rPr lang="ru-RU" sz="2400" b="1" kern="1200" dirty="0" smtClean="0">
                          <a:solidFill>
                            <a:schemeClr val="bg1"/>
                          </a:solidFill>
                          <a:latin typeface="+mn-lt"/>
                          <a:ea typeface="+mn-ea"/>
                          <a:cs typeface="+mn-cs"/>
                        </a:rPr>
                        <a:t>г. Тутаев, </a:t>
                      </a:r>
                    </a:p>
                    <a:p>
                      <a:pPr algn="ctr"/>
                      <a:r>
                        <a:rPr lang="ru-RU" sz="2400" b="1" kern="1200" dirty="0" smtClean="0">
                          <a:solidFill>
                            <a:schemeClr val="bg1"/>
                          </a:solidFill>
                          <a:latin typeface="+mn-lt"/>
                          <a:ea typeface="+mn-ea"/>
                          <a:cs typeface="+mn-cs"/>
                        </a:rPr>
                        <a:t>ул. Волжская Набережная, </a:t>
                      </a:r>
                    </a:p>
                    <a:p>
                      <a:pPr algn="ctr"/>
                      <a:r>
                        <a:rPr lang="ru-RU" sz="2400" b="1" kern="1200" dirty="0" smtClean="0">
                          <a:solidFill>
                            <a:schemeClr val="bg1"/>
                          </a:solidFill>
                          <a:latin typeface="+mn-lt"/>
                          <a:ea typeface="+mn-ea"/>
                          <a:cs typeface="+mn-cs"/>
                        </a:rPr>
                        <a:t>д. 158 </a:t>
                      </a: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678258">
                <a:tc>
                  <a:txBody>
                    <a:bodyPr/>
                    <a:lstStyle/>
                    <a:p>
                      <a:pPr algn="l">
                        <a:spcAft>
                          <a:spcPts val="0"/>
                        </a:spcAft>
                      </a:pPr>
                      <a:r>
                        <a:rPr lang="ru-RU" sz="1800" b="1" dirty="0" smtClean="0">
                          <a:latin typeface="Arial"/>
                          <a:ea typeface="Times New Roman"/>
                        </a:rPr>
                        <a:t>Общая площадь</a:t>
                      </a:r>
                      <a:endParaRPr lang="ru-RU" sz="1800" dirty="0">
                        <a:latin typeface="Times New Roman"/>
                        <a:ea typeface="Times New Roman"/>
                      </a:endParaRPr>
                    </a:p>
                    <a:p>
                      <a:pPr algn="l">
                        <a:spcAft>
                          <a:spcPts val="0"/>
                        </a:spcAft>
                      </a:pPr>
                      <a:r>
                        <a:rPr lang="ru-RU" sz="1800" b="1" dirty="0" smtClean="0">
                          <a:latin typeface="Arial"/>
                          <a:ea typeface="Times New Roman"/>
                        </a:rPr>
                        <a:t>(кв. м.)</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ru-RU" sz="2000" b="1" dirty="0" smtClean="0">
                          <a:latin typeface="+mn-lt"/>
                          <a:ea typeface="Times New Roman"/>
                        </a:rPr>
                        <a:t>84,1</a:t>
                      </a:r>
                      <a:endParaRPr lang="ru-RU" sz="2000" b="1" dirty="0">
                        <a:latin typeface="+mn-lt"/>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160613">
                <a:tc>
                  <a:txBody>
                    <a:bodyPr/>
                    <a:lstStyle/>
                    <a:p>
                      <a:pPr algn="l">
                        <a:spcAft>
                          <a:spcPts val="0"/>
                        </a:spcAft>
                      </a:pPr>
                      <a:r>
                        <a:rPr lang="ru-RU" sz="1800" b="1" dirty="0" smtClean="0">
                          <a:latin typeface="Arial"/>
                          <a:ea typeface="Times New Roman"/>
                        </a:rPr>
                        <a:t>Кадастровый номер </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ru-RU" sz="2000" b="1" kern="1200" dirty="0" smtClean="0">
                          <a:solidFill>
                            <a:schemeClr val="tx1"/>
                          </a:solidFill>
                          <a:latin typeface="+mn-lt"/>
                          <a:ea typeface="+mn-ea"/>
                          <a:cs typeface="+mn-cs"/>
                        </a:rPr>
                        <a:t>76:21:010102:566</a:t>
                      </a:r>
                      <a:endParaRPr lang="ru-RU" sz="2000" b="1" dirty="0">
                        <a:latin typeface="Arial"/>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0" y="928670"/>
            <a:ext cx="371474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Имущественный комплекс,</a:t>
            </a:r>
            <a:r>
              <a:rPr kumimoji="0" lang="ru-RU" sz="2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состоящий из 6 объектов недвижимого имущества:</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latin typeface="Times New Roman" pitchFamily="18" charset="0"/>
                <a:cs typeface="Times New Roman" pitchFamily="18" charset="0"/>
              </a:rPr>
              <a:t>1.4</a:t>
            </a:r>
            <a:r>
              <a:rPr lang="ru-RU"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Мазутная насосная</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1506" name="Picture 2" descr="C:\Users\dedyulina\Desktop\Мун.Совет внесение изменений в прогн.план ГПТ  2021\Фото мазутохранилища\5b70a562-62f7-49f0-b3de-f6f273b5f48d.jpg"/>
          <p:cNvPicPr>
            <a:picLocks noChangeAspect="1" noChangeArrowheads="1"/>
          </p:cNvPicPr>
          <p:nvPr/>
        </p:nvPicPr>
        <p:blipFill>
          <a:blip r:embed="rId3" cstate="print"/>
          <a:srcRect/>
          <a:stretch>
            <a:fillRect/>
          </a:stretch>
        </p:blipFill>
        <p:spPr bwMode="auto">
          <a:xfrm>
            <a:off x="214282" y="2252109"/>
            <a:ext cx="3643338" cy="4605891"/>
          </a:xfrm>
          <a:prstGeom prst="rect">
            <a:avLst/>
          </a:prstGeom>
          <a:noFill/>
        </p:spPr>
      </p:pic>
      <p:pic>
        <p:nvPicPr>
          <p:cNvPr id="21507" name="Picture 3" descr="C:\Users\dedyulina\Desktop\Мун.Совет внесение изменений в прогн.план ГПТ  2021\Фото мазутохранилища\Мазут.насосная.jpg"/>
          <p:cNvPicPr>
            <a:picLocks noChangeAspect="1" noChangeArrowheads="1"/>
          </p:cNvPicPr>
          <p:nvPr/>
        </p:nvPicPr>
        <p:blipFill>
          <a:blip r:embed="rId4" cstate="print"/>
          <a:srcRect/>
          <a:stretch>
            <a:fillRect/>
          </a:stretch>
        </p:blipFill>
        <p:spPr bwMode="auto">
          <a:xfrm>
            <a:off x="3929058" y="4214818"/>
            <a:ext cx="5072098" cy="2643182"/>
          </a:xfrm>
          <a:prstGeom prst="rect">
            <a:avLst/>
          </a:prstGeom>
          <a:noFill/>
        </p:spPr>
      </p:pic>
    </p:spTree>
    <p:extLst>
      <p:ext uri="{BB962C8B-B14F-4D97-AF65-F5344CB8AC3E}">
        <p14:creationId xmlns:p14="http://schemas.microsoft.com/office/powerpoint/2010/main" val="95030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taev.ru/images/logos/logo.png"/>
          <p:cNvPicPr>
            <a:picLocks noChangeAspect="1" noChangeArrowheads="1"/>
          </p:cNvPicPr>
          <p:nvPr/>
        </p:nvPicPr>
        <p:blipFill>
          <a:blip r:embed="rId2" cstate="print"/>
          <a:srcRect/>
          <a:stretch>
            <a:fillRect/>
          </a:stretch>
        </p:blipFill>
        <p:spPr bwMode="auto">
          <a:xfrm>
            <a:off x="214282" y="214290"/>
            <a:ext cx="535767" cy="714356"/>
          </a:xfrm>
          <a:prstGeom prst="rect">
            <a:avLst/>
          </a:prstGeom>
          <a:noFill/>
        </p:spPr>
      </p:pic>
      <p:cxnSp>
        <p:nvCxnSpPr>
          <p:cNvPr id="6" name="Прямая соединительная линия 5"/>
          <p:cNvCxnSpPr/>
          <p:nvPr/>
        </p:nvCxnSpPr>
        <p:spPr>
          <a:xfrm>
            <a:off x="1071538" y="642918"/>
            <a:ext cx="77867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3306" y="285729"/>
            <a:ext cx="5357850" cy="338554"/>
          </a:xfrm>
          <a:prstGeom prst="rect">
            <a:avLst/>
          </a:prstGeom>
          <a:noFill/>
        </p:spPr>
        <p:txBody>
          <a:bodyPr wrap="square" rtlCol="0">
            <a:spAutoFit/>
          </a:bodyPr>
          <a:lstStyle/>
          <a:p>
            <a:r>
              <a:rPr lang="ru-RU" sz="1600" b="1" dirty="0" smtClean="0">
                <a:solidFill>
                  <a:srgbClr val="0070C0"/>
                </a:solidFill>
                <a:latin typeface="Times New Roman" pitchFamily="18" charset="0"/>
                <a:cs typeface="Times New Roman" pitchFamily="18" charset="0"/>
              </a:rPr>
              <a:t>Администрация Тутаевского муниципального района</a:t>
            </a:r>
            <a:endParaRPr lang="ru-RU" sz="1600" b="1" dirty="0">
              <a:solidFill>
                <a:srgbClr val="0070C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929058" y="785795"/>
          <a:ext cx="5000660" cy="3301911"/>
        </p:xfrm>
        <a:graphic>
          <a:graphicData uri="http://schemas.openxmlformats.org/drawingml/2006/table">
            <a:tbl>
              <a:tblPr/>
              <a:tblGrid>
                <a:gridCol w="2143141"/>
                <a:gridCol w="2857519"/>
              </a:tblGrid>
              <a:tr h="1304400">
                <a:tc>
                  <a:txBody>
                    <a:bodyPr/>
                    <a:lstStyle/>
                    <a:p>
                      <a:pPr>
                        <a:spcAft>
                          <a:spcPts val="0"/>
                        </a:spcAft>
                      </a:pPr>
                      <a:r>
                        <a:rPr lang="ru-RU" sz="2400" b="1" dirty="0">
                          <a:solidFill>
                            <a:srgbClr val="FFFFFF"/>
                          </a:solidFill>
                          <a:latin typeface="Arial"/>
                          <a:ea typeface="Times New Roman"/>
                        </a:rPr>
                        <a:t>Адрес</a:t>
                      </a:r>
                      <a:endParaRPr lang="ru-RU" sz="24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r>
                        <a:rPr lang="ru-RU" sz="2400" b="1" kern="1200" dirty="0" smtClean="0">
                          <a:solidFill>
                            <a:schemeClr val="bg1"/>
                          </a:solidFill>
                          <a:latin typeface="+mn-lt"/>
                          <a:ea typeface="+mn-ea"/>
                          <a:cs typeface="+mn-cs"/>
                        </a:rPr>
                        <a:t>г. Тутаев, </a:t>
                      </a:r>
                    </a:p>
                    <a:p>
                      <a:pPr algn="ctr"/>
                      <a:r>
                        <a:rPr lang="ru-RU" sz="2400" b="1" kern="1200" dirty="0" smtClean="0">
                          <a:solidFill>
                            <a:schemeClr val="bg1"/>
                          </a:solidFill>
                          <a:latin typeface="+mn-lt"/>
                          <a:ea typeface="+mn-ea"/>
                          <a:cs typeface="+mn-cs"/>
                        </a:rPr>
                        <a:t>ул. Волжская Набережная, </a:t>
                      </a:r>
                    </a:p>
                    <a:p>
                      <a:pPr algn="ctr"/>
                      <a:r>
                        <a:rPr lang="ru-RU" sz="2400" b="1" kern="1200" dirty="0" smtClean="0">
                          <a:solidFill>
                            <a:schemeClr val="bg1"/>
                          </a:solidFill>
                          <a:latin typeface="+mn-lt"/>
                          <a:ea typeface="+mn-ea"/>
                          <a:cs typeface="+mn-cs"/>
                        </a:rPr>
                        <a:t>д. 158 </a:t>
                      </a: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678258">
                <a:tc>
                  <a:txBody>
                    <a:bodyPr/>
                    <a:lstStyle/>
                    <a:p>
                      <a:pPr algn="l">
                        <a:spcAft>
                          <a:spcPts val="0"/>
                        </a:spcAft>
                      </a:pPr>
                      <a:r>
                        <a:rPr lang="ru-RU" sz="1800" b="1" dirty="0" smtClean="0">
                          <a:latin typeface="Arial"/>
                          <a:ea typeface="Times New Roman"/>
                        </a:rPr>
                        <a:t>Общая площадь</a:t>
                      </a:r>
                      <a:endParaRPr lang="ru-RU" sz="1800" dirty="0">
                        <a:latin typeface="Times New Roman"/>
                        <a:ea typeface="Times New Roman"/>
                      </a:endParaRPr>
                    </a:p>
                    <a:p>
                      <a:pPr algn="l">
                        <a:spcAft>
                          <a:spcPts val="0"/>
                        </a:spcAft>
                      </a:pPr>
                      <a:r>
                        <a:rPr lang="ru-RU" sz="1800" b="1" dirty="0" smtClean="0">
                          <a:latin typeface="Arial"/>
                          <a:ea typeface="Times New Roman"/>
                        </a:rPr>
                        <a:t>(кв. м.)</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ru-RU" sz="2000" b="1" dirty="0" smtClean="0">
                          <a:latin typeface="+mn-lt"/>
                          <a:ea typeface="Times New Roman"/>
                        </a:rPr>
                        <a:t>33,3</a:t>
                      </a:r>
                      <a:endParaRPr lang="ru-RU" sz="2000" b="1" dirty="0">
                        <a:latin typeface="+mn-lt"/>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160613">
                <a:tc>
                  <a:txBody>
                    <a:bodyPr/>
                    <a:lstStyle/>
                    <a:p>
                      <a:pPr algn="l">
                        <a:spcAft>
                          <a:spcPts val="0"/>
                        </a:spcAft>
                      </a:pPr>
                      <a:r>
                        <a:rPr lang="ru-RU" sz="1800" b="1" dirty="0" smtClean="0">
                          <a:latin typeface="Arial"/>
                          <a:ea typeface="Times New Roman"/>
                        </a:rPr>
                        <a:t>Кадастровый номер </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ru-RU" sz="2000" b="1" kern="1200" dirty="0" smtClean="0">
                          <a:solidFill>
                            <a:schemeClr val="tx1"/>
                          </a:solidFill>
                          <a:latin typeface="+mn-lt"/>
                          <a:ea typeface="+mn-ea"/>
                          <a:cs typeface="+mn-cs"/>
                        </a:rPr>
                        <a:t>76:21:010102:569</a:t>
                      </a:r>
                      <a:endParaRPr lang="ru-RU" sz="2000" b="1" dirty="0">
                        <a:latin typeface="Arial"/>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0" y="928670"/>
            <a:ext cx="371474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Имущественный комплекс,</a:t>
            </a:r>
            <a:r>
              <a:rPr kumimoji="0" lang="ru-RU" sz="2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состоящий из 6 объектов недвижимого имущества:</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latin typeface="Times New Roman" pitchFamily="18" charset="0"/>
                <a:cs typeface="Times New Roman" pitchFamily="18" charset="0"/>
              </a:rPr>
              <a:t>1.5</a:t>
            </a:r>
            <a:r>
              <a:rPr lang="ru-RU"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Нежилое здание</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2530" name="Picture 2" descr="C:\Users\dedyulina\Desktop\Мун.Совет внесение изменений в прогн.план ГПТ  2021\Фото мазутохранилища\Нежилое здание 33,3.jpg"/>
          <p:cNvPicPr>
            <a:picLocks noChangeAspect="1" noChangeArrowheads="1"/>
          </p:cNvPicPr>
          <p:nvPr/>
        </p:nvPicPr>
        <p:blipFill>
          <a:blip r:embed="rId3" cstate="print"/>
          <a:srcRect/>
          <a:stretch>
            <a:fillRect/>
          </a:stretch>
        </p:blipFill>
        <p:spPr bwMode="auto">
          <a:xfrm>
            <a:off x="3929058" y="3929066"/>
            <a:ext cx="5000660" cy="2786082"/>
          </a:xfrm>
          <a:prstGeom prst="rect">
            <a:avLst/>
          </a:prstGeom>
          <a:noFill/>
        </p:spPr>
      </p:pic>
      <p:pic>
        <p:nvPicPr>
          <p:cNvPr id="22531" name="Picture 3" descr="C:\Users\dedyulina\Desktop\Мун.Совет внесение изменений в прогн.план ГПТ  2021\Фото мазутохранилища\af1f487e-364b-45bf-aab7-b5f9bd461049.jpg"/>
          <p:cNvPicPr>
            <a:picLocks noChangeAspect="1" noChangeArrowheads="1"/>
          </p:cNvPicPr>
          <p:nvPr/>
        </p:nvPicPr>
        <p:blipFill>
          <a:blip r:embed="rId4" cstate="print"/>
          <a:srcRect/>
          <a:stretch>
            <a:fillRect/>
          </a:stretch>
        </p:blipFill>
        <p:spPr bwMode="auto">
          <a:xfrm>
            <a:off x="142844" y="2214554"/>
            <a:ext cx="3714776" cy="4643446"/>
          </a:xfrm>
          <a:prstGeom prst="rect">
            <a:avLst/>
          </a:prstGeom>
          <a:noFill/>
        </p:spPr>
      </p:pic>
    </p:spTree>
    <p:extLst>
      <p:ext uri="{BB962C8B-B14F-4D97-AF65-F5344CB8AC3E}">
        <p14:creationId xmlns:p14="http://schemas.microsoft.com/office/powerpoint/2010/main" val="1506102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taev.ru/images/logos/logo.png"/>
          <p:cNvPicPr>
            <a:picLocks noChangeAspect="1" noChangeArrowheads="1"/>
          </p:cNvPicPr>
          <p:nvPr/>
        </p:nvPicPr>
        <p:blipFill>
          <a:blip r:embed="rId2" cstate="print"/>
          <a:srcRect/>
          <a:stretch>
            <a:fillRect/>
          </a:stretch>
        </p:blipFill>
        <p:spPr bwMode="auto">
          <a:xfrm>
            <a:off x="214282" y="214290"/>
            <a:ext cx="535767" cy="714356"/>
          </a:xfrm>
          <a:prstGeom prst="rect">
            <a:avLst/>
          </a:prstGeom>
          <a:noFill/>
        </p:spPr>
      </p:pic>
      <p:cxnSp>
        <p:nvCxnSpPr>
          <p:cNvPr id="6" name="Прямая соединительная линия 5"/>
          <p:cNvCxnSpPr/>
          <p:nvPr/>
        </p:nvCxnSpPr>
        <p:spPr>
          <a:xfrm>
            <a:off x="1071538" y="642918"/>
            <a:ext cx="77867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3306" y="285729"/>
            <a:ext cx="5357850" cy="338554"/>
          </a:xfrm>
          <a:prstGeom prst="rect">
            <a:avLst/>
          </a:prstGeom>
          <a:noFill/>
        </p:spPr>
        <p:txBody>
          <a:bodyPr wrap="square" rtlCol="0">
            <a:spAutoFit/>
          </a:bodyPr>
          <a:lstStyle/>
          <a:p>
            <a:r>
              <a:rPr lang="ru-RU" sz="1600" b="1" dirty="0" smtClean="0">
                <a:solidFill>
                  <a:srgbClr val="0070C0"/>
                </a:solidFill>
                <a:latin typeface="Times New Roman" pitchFamily="18" charset="0"/>
                <a:cs typeface="Times New Roman" pitchFamily="18" charset="0"/>
              </a:rPr>
              <a:t>Администрация Тутаевского муниципального района</a:t>
            </a:r>
            <a:endParaRPr lang="ru-RU" sz="1600" b="1" dirty="0">
              <a:solidFill>
                <a:srgbClr val="0070C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929058" y="785795"/>
          <a:ext cx="5000660" cy="3301911"/>
        </p:xfrm>
        <a:graphic>
          <a:graphicData uri="http://schemas.openxmlformats.org/drawingml/2006/table">
            <a:tbl>
              <a:tblPr/>
              <a:tblGrid>
                <a:gridCol w="2143141"/>
                <a:gridCol w="2857519"/>
              </a:tblGrid>
              <a:tr h="1304400">
                <a:tc>
                  <a:txBody>
                    <a:bodyPr/>
                    <a:lstStyle/>
                    <a:p>
                      <a:pPr>
                        <a:spcAft>
                          <a:spcPts val="0"/>
                        </a:spcAft>
                      </a:pPr>
                      <a:r>
                        <a:rPr lang="ru-RU" sz="2400" b="1" dirty="0">
                          <a:solidFill>
                            <a:srgbClr val="FFFFFF"/>
                          </a:solidFill>
                          <a:latin typeface="Arial"/>
                          <a:ea typeface="Times New Roman"/>
                        </a:rPr>
                        <a:t>Адрес</a:t>
                      </a:r>
                      <a:endParaRPr lang="ru-RU" sz="24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r>
                        <a:rPr lang="ru-RU" sz="2400" b="1" kern="1200" dirty="0" smtClean="0">
                          <a:solidFill>
                            <a:schemeClr val="bg1"/>
                          </a:solidFill>
                          <a:latin typeface="+mn-lt"/>
                          <a:ea typeface="+mn-ea"/>
                          <a:cs typeface="+mn-cs"/>
                        </a:rPr>
                        <a:t>г. Тутаев, </a:t>
                      </a:r>
                    </a:p>
                    <a:p>
                      <a:pPr algn="ctr"/>
                      <a:r>
                        <a:rPr lang="ru-RU" sz="2400" b="1" kern="1200" dirty="0" smtClean="0">
                          <a:solidFill>
                            <a:schemeClr val="bg1"/>
                          </a:solidFill>
                          <a:latin typeface="+mn-lt"/>
                          <a:ea typeface="+mn-ea"/>
                          <a:cs typeface="+mn-cs"/>
                        </a:rPr>
                        <a:t>ул. Волжская Набережная, </a:t>
                      </a:r>
                    </a:p>
                    <a:p>
                      <a:pPr algn="ctr"/>
                      <a:r>
                        <a:rPr lang="ru-RU" sz="2400" b="1" kern="1200" dirty="0" smtClean="0">
                          <a:solidFill>
                            <a:schemeClr val="bg1"/>
                          </a:solidFill>
                          <a:latin typeface="+mn-lt"/>
                          <a:ea typeface="+mn-ea"/>
                          <a:cs typeface="+mn-cs"/>
                        </a:rPr>
                        <a:t>д. 158 </a:t>
                      </a: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678258">
                <a:tc>
                  <a:txBody>
                    <a:bodyPr/>
                    <a:lstStyle/>
                    <a:p>
                      <a:pPr algn="l">
                        <a:spcAft>
                          <a:spcPts val="0"/>
                        </a:spcAft>
                      </a:pPr>
                      <a:r>
                        <a:rPr lang="ru-RU" sz="1800" b="1" dirty="0" smtClean="0">
                          <a:latin typeface="Arial"/>
                          <a:ea typeface="Times New Roman"/>
                        </a:rPr>
                        <a:t>Общая площадь</a:t>
                      </a:r>
                      <a:endParaRPr lang="ru-RU" sz="1800" dirty="0">
                        <a:latin typeface="Times New Roman"/>
                        <a:ea typeface="Times New Roman"/>
                      </a:endParaRPr>
                    </a:p>
                    <a:p>
                      <a:pPr algn="l">
                        <a:spcAft>
                          <a:spcPts val="0"/>
                        </a:spcAft>
                      </a:pPr>
                      <a:r>
                        <a:rPr lang="ru-RU" sz="1800" b="1" dirty="0" smtClean="0">
                          <a:latin typeface="Arial"/>
                          <a:ea typeface="Times New Roman"/>
                        </a:rPr>
                        <a:t>( м.)</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ru-RU" sz="2000" b="1" dirty="0" smtClean="0">
                          <a:latin typeface="+mn-lt"/>
                          <a:ea typeface="Times New Roman"/>
                        </a:rPr>
                        <a:t>3,0</a:t>
                      </a:r>
                      <a:endParaRPr lang="ru-RU" sz="2000" b="1" dirty="0">
                        <a:latin typeface="+mn-lt"/>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160613">
                <a:tc>
                  <a:txBody>
                    <a:bodyPr/>
                    <a:lstStyle/>
                    <a:p>
                      <a:pPr algn="l">
                        <a:spcAft>
                          <a:spcPts val="0"/>
                        </a:spcAft>
                      </a:pPr>
                      <a:r>
                        <a:rPr lang="ru-RU" sz="1800" b="1" dirty="0" smtClean="0">
                          <a:latin typeface="Arial"/>
                          <a:ea typeface="Times New Roman"/>
                        </a:rPr>
                        <a:t>Кадастровый номер </a:t>
                      </a:r>
                      <a:endParaRPr lang="ru-RU" sz="180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ru-RU" sz="2000" b="1" kern="1200" dirty="0" smtClean="0">
                          <a:solidFill>
                            <a:schemeClr val="tx1"/>
                          </a:solidFill>
                          <a:latin typeface="+mn-lt"/>
                          <a:ea typeface="+mn-ea"/>
                          <a:cs typeface="+mn-cs"/>
                        </a:rPr>
                        <a:t>76:21:010102:565</a:t>
                      </a:r>
                      <a:endParaRPr lang="ru-RU" sz="2000" b="1" dirty="0">
                        <a:latin typeface="Arial"/>
                        <a:ea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0" y="928670"/>
            <a:ext cx="371474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Имущественный комплекс,</a:t>
            </a:r>
            <a:r>
              <a:rPr kumimoji="0" lang="ru-RU" sz="2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состоящий из 6 объектов недвижимого имущества:</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latin typeface="Times New Roman" pitchFamily="18" charset="0"/>
                <a:cs typeface="Times New Roman" pitchFamily="18" charset="0"/>
              </a:rPr>
              <a:t>1.6</a:t>
            </a:r>
            <a:r>
              <a:rPr lang="ru-RU"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Подземный бункер</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3554" name="Picture 2" descr="C:\Users\dedyulina\Desktop\Мун.Совет внесение изменений в прогн.план ГПТ  2021\Фото мазутохранилища\Подземный бункер.jpg"/>
          <p:cNvPicPr>
            <a:picLocks noChangeAspect="1" noChangeArrowheads="1"/>
          </p:cNvPicPr>
          <p:nvPr/>
        </p:nvPicPr>
        <p:blipFill>
          <a:blip r:embed="rId3" cstate="print"/>
          <a:srcRect/>
          <a:stretch>
            <a:fillRect/>
          </a:stretch>
        </p:blipFill>
        <p:spPr bwMode="auto">
          <a:xfrm>
            <a:off x="3929058" y="4071942"/>
            <a:ext cx="5000660" cy="2643206"/>
          </a:xfrm>
          <a:prstGeom prst="rect">
            <a:avLst/>
          </a:prstGeom>
          <a:noFill/>
        </p:spPr>
      </p:pic>
      <p:pic>
        <p:nvPicPr>
          <p:cNvPr id="23555" name="Picture 3" descr="C:\Users\dedyulina\Desktop\Мун.Совет внесение изменений в прогн.план ГПТ  2021\Фото мазутохранилища\88ba94ce-3611-4e34-b8a5-8bd202e57a3e.jpg"/>
          <p:cNvPicPr>
            <a:picLocks noChangeAspect="1" noChangeArrowheads="1"/>
          </p:cNvPicPr>
          <p:nvPr/>
        </p:nvPicPr>
        <p:blipFill>
          <a:blip r:embed="rId4" cstate="print"/>
          <a:srcRect/>
          <a:stretch>
            <a:fillRect/>
          </a:stretch>
        </p:blipFill>
        <p:spPr bwMode="auto">
          <a:xfrm>
            <a:off x="142844" y="2285992"/>
            <a:ext cx="3714776" cy="4357718"/>
          </a:xfrm>
          <a:prstGeom prst="rect">
            <a:avLst/>
          </a:prstGeom>
          <a:noFill/>
        </p:spPr>
      </p:pic>
    </p:spTree>
    <p:extLst>
      <p:ext uri="{BB962C8B-B14F-4D97-AF65-F5344CB8AC3E}">
        <p14:creationId xmlns:p14="http://schemas.microsoft.com/office/powerpoint/2010/main" val="455287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taev.ru/images/logos/logo.png"/>
          <p:cNvPicPr>
            <a:picLocks noChangeAspect="1" noChangeArrowheads="1"/>
          </p:cNvPicPr>
          <p:nvPr/>
        </p:nvPicPr>
        <p:blipFill>
          <a:blip r:embed="rId2" cstate="print"/>
          <a:srcRect/>
          <a:stretch>
            <a:fillRect/>
          </a:stretch>
        </p:blipFill>
        <p:spPr bwMode="auto">
          <a:xfrm>
            <a:off x="214282" y="214290"/>
            <a:ext cx="535767" cy="714356"/>
          </a:xfrm>
          <a:prstGeom prst="rect">
            <a:avLst/>
          </a:prstGeom>
          <a:noFill/>
        </p:spPr>
      </p:pic>
      <p:cxnSp>
        <p:nvCxnSpPr>
          <p:cNvPr id="6" name="Прямая соединительная линия 5"/>
          <p:cNvCxnSpPr/>
          <p:nvPr/>
        </p:nvCxnSpPr>
        <p:spPr>
          <a:xfrm>
            <a:off x="1071538" y="642918"/>
            <a:ext cx="77867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14744" y="285728"/>
            <a:ext cx="5286412" cy="338554"/>
          </a:xfrm>
          <a:prstGeom prst="rect">
            <a:avLst/>
          </a:prstGeom>
          <a:noFill/>
        </p:spPr>
        <p:txBody>
          <a:bodyPr wrap="square" rtlCol="0">
            <a:spAutoFit/>
          </a:bodyPr>
          <a:lstStyle/>
          <a:p>
            <a:r>
              <a:rPr lang="ru-RU" sz="1600" b="1" dirty="0" smtClean="0">
                <a:solidFill>
                  <a:srgbClr val="0070C0"/>
                </a:solidFill>
                <a:latin typeface="Times New Roman" pitchFamily="18" charset="0"/>
                <a:cs typeface="Times New Roman" pitchFamily="18" charset="0"/>
              </a:rPr>
              <a:t>Администрация Тутаевского муниципального района</a:t>
            </a:r>
            <a:endParaRPr lang="ru-RU" sz="1600" b="1" dirty="0">
              <a:solidFill>
                <a:srgbClr val="0070C0"/>
              </a:solidFill>
              <a:latin typeface="Times New Roman" pitchFamily="18" charset="0"/>
              <a:cs typeface="Times New Roman" pitchFamily="18" charset="0"/>
            </a:endParaRPr>
          </a:p>
        </p:txBody>
      </p:sp>
      <p:sp>
        <p:nvSpPr>
          <p:cNvPr id="8" name="Прямоугольник 7"/>
          <p:cNvSpPr/>
          <p:nvPr/>
        </p:nvSpPr>
        <p:spPr>
          <a:xfrm>
            <a:off x="642910" y="642918"/>
            <a:ext cx="8215370" cy="923330"/>
          </a:xfrm>
          <a:prstGeom prst="rect">
            <a:avLst/>
          </a:prstGeom>
        </p:spPr>
        <p:txBody>
          <a:bodyPr wrap="square">
            <a:spAutoFit/>
          </a:bodyPr>
          <a:lstStyle/>
          <a:p>
            <a:pPr algn="ctr"/>
            <a:r>
              <a:rPr lang="ru-RU" b="1" dirty="0" smtClean="0">
                <a:latin typeface="Times New Roman" pitchFamily="18" charset="0"/>
                <a:cs typeface="Times New Roman" pitchFamily="18" charset="0"/>
              </a:rPr>
              <a:t>Пояснительная записка к проекту прогнозного плана (программы) приватизации муниципального имущества, находящегося в собственности городского поселения Тутаев на </a:t>
            </a:r>
            <a:r>
              <a:rPr lang="ru-RU" b="1" dirty="0" smtClean="0">
                <a:latin typeface="Times New Roman" pitchFamily="18" charset="0"/>
                <a:cs typeface="Times New Roman" pitchFamily="18" charset="0"/>
              </a:rPr>
              <a:t>2023 </a:t>
            </a:r>
            <a:r>
              <a:rPr lang="ru-RU" b="1" dirty="0" smtClean="0">
                <a:latin typeface="Times New Roman" pitchFamily="18" charset="0"/>
                <a:cs typeface="Times New Roman" pitchFamily="18" charset="0"/>
              </a:rPr>
              <a:t>год </a:t>
            </a:r>
            <a:endParaRPr lang="ru-RU" b="1" dirty="0">
              <a:solidFill>
                <a:prstClr val="black"/>
              </a:solidFill>
              <a:latin typeface="Times New Roman" pitchFamily="18" charset="0"/>
              <a:cs typeface="Times New Roman" pitchFamily="18" charset="0"/>
            </a:endParaRPr>
          </a:p>
        </p:txBody>
      </p:sp>
      <p:sp>
        <p:nvSpPr>
          <p:cNvPr id="3073" name="Rectangle 1"/>
          <p:cNvSpPr>
            <a:spLocks noChangeArrowheads="1"/>
          </p:cNvSpPr>
          <p:nvPr/>
        </p:nvSpPr>
        <p:spPr bwMode="auto">
          <a:xfrm>
            <a:off x="357158" y="1571613"/>
            <a:ext cx="8501122"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r>
              <a:rPr lang="ru-RU" sz="2000" b="1" dirty="0" smtClean="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p>
          <a:p>
            <a:r>
              <a:rPr lang="ru-RU" sz="2000" dirty="0" smtClean="0"/>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t>
            </a:r>
          </a:p>
        </p:txBody>
      </p:sp>
      <p:sp>
        <p:nvSpPr>
          <p:cNvPr id="4097" name="Rectangle 1"/>
          <p:cNvSpPr>
            <a:spLocks noChangeArrowheads="1"/>
          </p:cNvSpPr>
          <p:nvPr/>
        </p:nvSpPr>
        <p:spPr bwMode="auto">
          <a:xfrm>
            <a:off x="0" y="1756278"/>
            <a:ext cx="885828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sz="1200" dirty="0">
                <a:latin typeface="Times New Roman" pitchFamily="18" charset="0"/>
                <a:cs typeface="Times New Roman" pitchFamily="18" charset="0"/>
              </a:rPr>
              <a:t>Имущественный комплекс, общей площадью 310,6 </a:t>
            </a:r>
            <a:r>
              <a:rPr lang="ru-RU" sz="1200" dirty="0" err="1">
                <a:latin typeface="Times New Roman" pitchFamily="18" charset="0"/>
                <a:cs typeface="Times New Roman" pitchFamily="18" charset="0"/>
              </a:rPr>
              <a:t>кв.м</a:t>
            </a:r>
            <a:r>
              <a:rPr lang="ru-RU" sz="1200" dirty="0">
                <a:latin typeface="Times New Roman" pitchFamily="18" charset="0"/>
                <a:cs typeface="Times New Roman" pitchFamily="18" charset="0"/>
              </a:rPr>
              <a:t>., состоящий из 6 объектов недвижимого имущества</a:t>
            </a:r>
            <a:r>
              <a:rPr lang="ru-RU" sz="1200" dirty="0">
                <a:latin typeface="Times New Roman" pitchFamily="18" charset="0"/>
                <a:ea typeface="Calibri" pitchFamily="34" charset="0"/>
                <a:cs typeface="Times New Roman" pitchFamily="18" charset="0"/>
              </a:rPr>
              <a:t>, а именно:</a:t>
            </a:r>
            <a:endParaRPr lang="ru-RU" sz="1200" dirty="0">
              <a:latin typeface="Times New Roman" pitchFamily="18" charset="0"/>
              <a:cs typeface="Times New Roman" pitchFamily="18" charset="0"/>
            </a:endParaRPr>
          </a:p>
          <a:p>
            <a:pPr lvl="0"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  - </a:t>
            </a:r>
            <a:r>
              <a:rPr lang="ru-RU" sz="1200" dirty="0" err="1">
                <a:latin typeface="Times New Roman" pitchFamily="18" charset="0"/>
                <a:ea typeface="Calibri" pitchFamily="34" charset="0"/>
                <a:cs typeface="Times New Roman" pitchFamily="18" charset="0"/>
              </a:rPr>
              <a:t>мазутохранилище</a:t>
            </a:r>
            <a:r>
              <a:rPr lang="ru-RU" sz="1200" dirty="0">
                <a:latin typeface="Times New Roman" pitchFamily="18" charset="0"/>
                <a:ea typeface="Calibri" pitchFamily="34" charset="0"/>
                <a:cs typeface="Times New Roman" pitchFamily="18" charset="0"/>
              </a:rPr>
              <a:t>, общей площадью 167 </a:t>
            </a:r>
            <a:r>
              <a:rPr lang="ru-RU" sz="1200" dirty="0" err="1">
                <a:latin typeface="Times New Roman" pitchFamily="18" charset="0"/>
                <a:ea typeface="Calibri" pitchFamily="34" charset="0"/>
                <a:cs typeface="Times New Roman" pitchFamily="18" charset="0"/>
              </a:rPr>
              <a:t>кв.м</a:t>
            </a:r>
            <a:r>
              <a:rPr lang="ru-RU" sz="1200" dirty="0">
                <a:latin typeface="Times New Roman" pitchFamily="18" charset="0"/>
                <a:ea typeface="Calibri" pitchFamily="34" charset="0"/>
                <a:cs typeface="Times New Roman" pitchFamily="18" charset="0"/>
              </a:rPr>
              <a:t>., кадастровый номер  - 76:21:010102:567, расположенное по адресу: Ярославская область, г. Тутаев, ул. Волжская Набережная, д. 158; нежилое здание, общей площадью 21,2 </a:t>
            </a:r>
            <a:r>
              <a:rPr lang="ru-RU" sz="1200" dirty="0" err="1">
                <a:latin typeface="Times New Roman" pitchFamily="18" charset="0"/>
                <a:ea typeface="Calibri" pitchFamily="34" charset="0"/>
                <a:cs typeface="Times New Roman" pitchFamily="18" charset="0"/>
              </a:rPr>
              <a:t>кв.м</a:t>
            </a:r>
            <a:r>
              <a:rPr lang="ru-RU" sz="1200" dirty="0">
                <a:latin typeface="Times New Roman" pitchFamily="18" charset="0"/>
                <a:ea typeface="Calibri" pitchFamily="34" charset="0"/>
                <a:cs typeface="Times New Roman" pitchFamily="18" charset="0"/>
              </a:rPr>
              <a:t>., кадастровый номер  - 76:21:010102:568, расположенное по адресу: Ярославская область, г. Тутаев, ул. Волжская Набережная, д. 158; </a:t>
            </a:r>
            <a:r>
              <a:rPr lang="ru-RU" sz="1200" dirty="0" err="1">
                <a:latin typeface="Times New Roman" pitchFamily="18" charset="0"/>
                <a:ea typeface="Calibri" pitchFamily="34" charset="0"/>
                <a:cs typeface="Times New Roman" pitchFamily="18" charset="0"/>
              </a:rPr>
              <a:t>мазутоприемник</a:t>
            </a:r>
            <a:r>
              <a:rPr lang="ru-RU" sz="1200" dirty="0">
                <a:latin typeface="Times New Roman" pitchFamily="18" charset="0"/>
                <a:ea typeface="Calibri" pitchFamily="34" charset="0"/>
                <a:cs typeface="Times New Roman" pitchFamily="18" charset="0"/>
              </a:rPr>
              <a:t>, общей площадью 2 м., кадастровый номер  - 76:21:010102:570, расположенный по адресу: Ярославская область, г. Тутаев, ул. Волжская Набережная, д. 158; мазутная насосная, общей площадью 84,1 </a:t>
            </a:r>
            <a:r>
              <a:rPr lang="ru-RU" sz="1200" dirty="0" err="1">
                <a:latin typeface="Times New Roman" pitchFamily="18" charset="0"/>
                <a:ea typeface="Calibri" pitchFamily="34" charset="0"/>
                <a:cs typeface="Times New Roman" pitchFamily="18" charset="0"/>
              </a:rPr>
              <a:t>кв.м</a:t>
            </a:r>
            <a:r>
              <a:rPr lang="ru-RU" sz="1200" dirty="0">
                <a:latin typeface="Times New Roman" pitchFamily="18" charset="0"/>
                <a:ea typeface="Calibri" pitchFamily="34" charset="0"/>
                <a:cs typeface="Times New Roman" pitchFamily="18" charset="0"/>
              </a:rPr>
              <a:t>., кадастровый номер  - 76:21:010102:566, расположенная по адресу: Ярославская область, г. Тутаев, ул. Волжская Набережная, д. 158; нежилое здание, общей площадью 33,3 </a:t>
            </a:r>
            <a:r>
              <a:rPr lang="ru-RU" sz="1200" dirty="0" err="1">
                <a:latin typeface="Times New Roman" pitchFamily="18" charset="0"/>
                <a:ea typeface="Calibri" pitchFamily="34" charset="0"/>
                <a:cs typeface="Times New Roman" pitchFamily="18" charset="0"/>
              </a:rPr>
              <a:t>кв.м</a:t>
            </a:r>
            <a:r>
              <a:rPr lang="ru-RU" sz="1200" dirty="0">
                <a:latin typeface="Times New Roman" pitchFamily="18" charset="0"/>
                <a:ea typeface="Calibri" pitchFamily="34" charset="0"/>
                <a:cs typeface="Times New Roman" pitchFamily="18" charset="0"/>
              </a:rPr>
              <a:t>., кадастровый номер  - 76:21:010102:569, расположенное по адресу: Ярославская область, г. Тутаев, ул. Волжская Набережная, д. 158; подземный бункер, общей площадью 3 м., кадастровый номер  - 76:21:010102:565, расположенный по адресу: Ярославская область, г. Тутаев, ул. Волжская Набережная, д. 158, является собственностью городского поселения Тутаев, на основании решения Тутаевского городского суда от 12.04.2021 года (в 2020 году Департаментом муниципального имущества Администрации ТМР было подано заявление о постановке на учет имущества в качестве бесхозяйного имущества. По истечении года постановки на учет в качестве бесхозяйного недвижимого имущества Департамент муниципального имущества Администрации ТМР обратился с исковым заявлением о признании права муниципальной собственности на вышеуказанные объекты недвижимости в Тутаевский городской суд Ярославской области).</a:t>
            </a:r>
            <a:r>
              <a:rPr lang="ru-RU" sz="1200" b="1" dirty="0">
                <a:latin typeface="Times New Roman" pitchFamily="18" charset="0"/>
                <a:ea typeface="Calibri" pitchFamily="34" charset="0"/>
                <a:cs typeface="Times New Roman" pitchFamily="18" charset="0"/>
              </a:rPr>
              <a:t> </a:t>
            </a:r>
            <a:r>
              <a:rPr lang="ru-RU" sz="1200" dirty="0">
                <a:latin typeface="Times New Roman" pitchFamily="18" charset="0"/>
                <a:ea typeface="Calibri" pitchFamily="34" charset="0"/>
                <a:cs typeface="Times New Roman" pitchFamily="18" charset="0"/>
              </a:rPr>
              <a:t>Право собственности зарегистрировано.</a:t>
            </a:r>
            <a:endParaRPr lang="ru-RU" sz="1200" dirty="0">
              <a:latin typeface="Arial" pitchFamily="34" charset="0"/>
              <a:cs typeface="Arial" pitchFamily="34" charset="0"/>
            </a:endParaRPr>
          </a:p>
          <a:p>
            <a:pPr lvl="0"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Существующих ограничений (обременений) не имеется.</a:t>
            </a:r>
            <a:endParaRPr lang="ru-RU" sz="1200" dirty="0">
              <a:latin typeface="Arial" pitchFamily="34" charset="0"/>
              <a:cs typeface="Arial" pitchFamily="34" charset="0"/>
            </a:endParaRPr>
          </a:p>
          <a:p>
            <a:pPr lvl="0"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Имущественный комплекс долгое время не используется по назначению. </a:t>
            </a:r>
            <a:endParaRPr lang="ru-RU" sz="1200" dirty="0">
              <a:latin typeface="Arial" pitchFamily="34" charset="0"/>
              <a:cs typeface="Arial" pitchFamily="34" charset="0"/>
            </a:endParaRPr>
          </a:p>
          <a:p>
            <a:pPr lvl="0"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     Земельный участок, кадастровый номер </a:t>
            </a:r>
            <a:r>
              <a:rPr lang="ru-RU" sz="1200" dirty="0">
                <a:ea typeface="Calibri" pitchFamily="34" charset="0"/>
                <a:cs typeface="Times New Roman" pitchFamily="18" charset="0"/>
              </a:rPr>
              <a:t>–</a:t>
            </a:r>
            <a:r>
              <a:rPr lang="ru-RU" sz="1200" dirty="0">
                <a:latin typeface="Times New Roman" pitchFamily="18" charset="0"/>
                <a:ea typeface="Calibri" pitchFamily="34" charset="0"/>
                <a:cs typeface="Times New Roman" pitchFamily="18" charset="0"/>
              </a:rPr>
              <a:t> 76:21:010102:828, площадью 4400 кв. м, является собственностью городского поселения Тутаев, право собственности зарегистрировано. </a:t>
            </a:r>
            <a:r>
              <a:rPr lang="ru-RU" sz="1200" dirty="0">
                <a:latin typeface="Times New Roman" pitchFamily="18" charset="0"/>
                <a:cs typeface="Times New Roman" pitchFamily="18" charset="0"/>
              </a:rPr>
              <a:t>Данный земельный участок расположен в зоне охраняемого природного ландшафта, в соответствии с проектом охранных зон памятников истории и культуры города Тутаева, утвержденного решением исполнительного комитета Ярославского областного Совета народных депутатов от 23.11.1990 № 371. Земельный участок будет предоставлен в аренду.</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utaev.ru/images/logos/logo.png"/>
          <p:cNvPicPr>
            <a:picLocks noChangeAspect="1" noChangeArrowheads="1"/>
          </p:cNvPicPr>
          <p:nvPr/>
        </p:nvPicPr>
        <p:blipFill>
          <a:blip r:embed="rId2" cstate="print"/>
          <a:srcRect/>
          <a:stretch>
            <a:fillRect/>
          </a:stretch>
        </p:blipFill>
        <p:spPr bwMode="auto">
          <a:xfrm>
            <a:off x="214282" y="214290"/>
            <a:ext cx="535767" cy="714356"/>
          </a:xfrm>
          <a:prstGeom prst="rect">
            <a:avLst/>
          </a:prstGeom>
          <a:noFill/>
        </p:spPr>
      </p:pic>
      <p:cxnSp>
        <p:nvCxnSpPr>
          <p:cNvPr id="6" name="Прямая соединительная линия 5"/>
          <p:cNvCxnSpPr/>
          <p:nvPr/>
        </p:nvCxnSpPr>
        <p:spPr>
          <a:xfrm>
            <a:off x="1071538" y="642918"/>
            <a:ext cx="778674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3306" y="285728"/>
            <a:ext cx="5357850" cy="338554"/>
          </a:xfrm>
          <a:prstGeom prst="rect">
            <a:avLst/>
          </a:prstGeom>
          <a:noFill/>
        </p:spPr>
        <p:txBody>
          <a:bodyPr wrap="square" rtlCol="0">
            <a:spAutoFit/>
          </a:bodyPr>
          <a:lstStyle/>
          <a:p>
            <a:r>
              <a:rPr lang="ru-RU" sz="1600" b="1" dirty="0" smtClean="0">
                <a:solidFill>
                  <a:srgbClr val="0070C0"/>
                </a:solidFill>
                <a:latin typeface="Times New Roman" pitchFamily="18" charset="0"/>
                <a:cs typeface="Times New Roman" pitchFamily="18" charset="0"/>
              </a:rPr>
              <a:t>Администрация Тутаевского муниципального района</a:t>
            </a:r>
            <a:endParaRPr lang="ru-RU" sz="1600" b="1" dirty="0">
              <a:solidFill>
                <a:srgbClr val="0070C0"/>
              </a:solidFill>
              <a:latin typeface="Times New Roman" pitchFamily="18" charset="0"/>
              <a:cs typeface="Times New Roman" pitchFamily="18" charset="0"/>
            </a:endParaRPr>
          </a:p>
        </p:txBody>
      </p:sp>
      <p:sp>
        <p:nvSpPr>
          <p:cNvPr id="11" name="Rectangle 1"/>
          <p:cNvSpPr>
            <a:spLocks noChangeArrowheads="1"/>
          </p:cNvSpPr>
          <p:nvPr/>
        </p:nvSpPr>
        <p:spPr bwMode="auto">
          <a:xfrm>
            <a:off x="0" y="3140968"/>
            <a:ext cx="9144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0" i="0" u="none" strike="noStrike" cap="none" normalizeH="0" baseline="0" dirty="0" smtClean="0">
                <a:ln>
                  <a:noFill/>
                </a:ln>
                <a:solidFill>
                  <a:schemeClr val="tx1"/>
                </a:solidFill>
                <a:effectLst/>
                <a:latin typeface="Times New Roman" pitchFamily="18" charset="0"/>
                <a:cs typeface="Times New Roman" pitchFamily="18" charset="0"/>
              </a:rPr>
              <a:t>СПАСИБО</a:t>
            </a:r>
            <a:r>
              <a:rPr kumimoji="0" lang="ru-RU" sz="4400" b="0" i="0" u="none" strike="noStrike" cap="none" normalizeH="0" dirty="0" smtClean="0">
                <a:ln>
                  <a:noFill/>
                </a:ln>
                <a:solidFill>
                  <a:schemeClr val="tx1"/>
                </a:solidFill>
                <a:effectLst/>
                <a:latin typeface="Times New Roman" pitchFamily="18" charset="0"/>
                <a:cs typeface="Times New Roman" pitchFamily="18" charset="0"/>
              </a:rPr>
              <a:t> </a:t>
            </a:r>
            <a:r>
              <a:rPr lang="ru-RU" sz="4400" dirty="0" smtClean="0">
                <a:latin typeface="Times New Roman" pitchFamily="18" charset="0"/>
                <a:cs typeface="Times New Roman" pitchFamily="18" charset="0"/>
              </a:rPr>
              <a:t>ЗА ВНИМАНИЕ!!!</a:t>
            </a:r>
            <a:endParaRPr kumimoji="0" lang="ru-RU"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3307</TotalTime>
  <Words>680</Words>
  <Application>Microsoft Office PowerPoint</Application>
  <PresentationFormat>Экран (4:3)</PresentationFormat>
  <Paragraphs>99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   Администрация Тутаевского муниципального района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Администрация Тутаевского муниципального района</dc:title>
  <dc:creator>yurist1</dc:creator>
  <cp:lastModifiedBy>User</cp:lastModifiedBy>
  <cp:revision>372</cp:revision>
  <cp:lastPrinted>2017-04-04T14:46:32Z</cp:lastPrinted>
  <dcterms:created xsi:type="dcterms:W3CDTF">2017-03-30T08:15:05Z</dcterms:created>
  <dcterms:modified xsi:type="dcterms:W3CDTF">2023-02-06T08:15:55Z</dcterms:modified>
</cp:coreProperties>
</file>