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8"/>
  </p:notesMasterIdLst>
  <p:sldIdLst>
    <p:sldId id="256" r:id="rId2"/>
    <p:sldId id="334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35" r:id="rId20"/>
    <p:sldId id="336" r:id="rId21"/>
    <p:sldId id="338" r:id="rId22"/>
    <p:sldId id="341" r:id="rId23"/>
    <p:sldId id="309" r:id="rId24"/>
    <p:sldId id="342" r:id="rId25"/>
    <p:sldId id="343" r:id="rId26"/>
    <p:sldId id="310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0EE82-6F86-4E76-8A7E-59887C377595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205E4-E73D-41DC-9056-F8B05AF710A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58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205E4-E73D-41DC-9056-F8B05AF710A8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205E4-E73D-41DC-9056-F8B05AF710A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205E4-E73D-41DC-9056-F8B05AF710A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A2F1F-A9F7-43A0-86EA-F6C20CB0F444}" type="datetimeFigureOut">
              <a:rPr lang="ru-RU" smtClean="0"/>
              <a:pPr/>
              <a:t>06.02.2023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1A3E9-BF61-4C9F-9709-1B42BD707BA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357"/>
            <a:ext cx="7772400" cy="1850547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latin typeface="+mn-lt"/>
              </a:rPr>
              <a:t/>
            </a:r>
            <a:br>
              <a:rPr lang="ru-RU" sz="3300" b="1" dirty="0" smtClean="0">
                <a:latin typeface="+mn-lt"/>
              </a:rPr>
            </a:br>
            <a:r>
              <a:rPr lang="ru-RU" sz="3300" b="1" dirty="0">
                <a:latin typeface="+mn-lt"/>
              </a:rPr>
              <a:t/>
            </a:r>
            <a:br>
              <a:rPr lang="ru-RU" sz="3300" b="1" dirty="0">
                <a:latin typeface="+mn-lt"/>
              </a:rPr>
            </a:br>
            <a:r>
              <a:rPr lang="ru-RU" sz="3300" b="1" dirty="0" smtClean="0">
                <a:latin typeface="+mn-lt"/>
              </a:rPr>
              <a:t/>
            </a:r>
            <a:br>
              <a:rPr lang="ru-RU" sz="3300" b="1" dirty="0" smtClean="0">
                <a:latin typeface="+mn-lt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300" b="1" dirty="0">
              <a:latin typeface="+mn-lt"/>
            </a:endParaRPr>
          </a:p>
        </p:txBody>
      </p:sp>
      <p:pic>
        <p:nvPicPr>
          <p:cNvPr id="1026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1071564" cy="14287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786058"/>
            <a:ext cx="878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прогнозного плана (программы) приватизации муниципального имущества, находящегося в собственности Тутаевского муниципального района на </a:t>
            </a:r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2023 </a:t>
            </a:r>
            <a:r>
              <a:rPr 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год </a:t>
            </a:r>
            <a:endParaRPr lang="ru-RU" sz="28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6143644"/>
            <a:ext cx="171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Тутаев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36095"/>
              </p:ext>
            </p:extLst>
          </p:nvPr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9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436,8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D:\диск С\Documents\д. Малахово\Нежилое здание, д. Малахово, ул. Юности, д. 9\KkjeyOQ0V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786214" cy="2786082"/>
          </a:xfrm>
          <a:prstGeom prst="rect">
            <a:avLst/>
          </a:prstGeom>
          <a:noFill/>
        </p:spPr>
      </p:pic>
      <p:pic>
        <p:nvPicPr>
          <p:cNvPr id="25603" name="Picture 3" descr="D:\диск С\Documents\д. Малахово\Нежилое здание, д. Малахово, ул. Юности, д. 9\OfmaVkUXvy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3786214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049085"/>
              </p:ext>
            </p:extLst>
          </p:nvPr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62,6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76:15:011801:236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Здание бани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D:\диск С\Documents\д. Малахово\Здание бани, д. Малахово, ул. Юности, д. 8\xNBFeZosC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3786214" cy="2857520"/>
          </a:xfrm>
          <a:prstGeom prst="rect">
            <a:avLst/>
          </a:prstGeom>
          <a:noFill/>
        </p:spPr>
      </p:pic>
      <p:pic>
        <p:nvPicPr>
          <p:cNvPr id="26627" name="Picture 3" descr="D:\диск С\Documents\д. Малахово\Здание бани, д. Малахово, ул. Юности, д. 8\wWjNBjqV7Y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378621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32748"/>
              </p:ext>
            </p:extLst>
          </p:nvPr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134,3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76:15:011801:233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Гараж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D:\диск С\Documents\д. Малахово\Здание гаражей, д. Малахово, ул. Юности, д. 8\k-jdOKmWnJ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714776" cy="2643206"/>
          </a:xfrm>
          <a:prstGeom prst="rect">
            <a:avLst/>
          </a:prstGeom>
          <a:noFill/>
        </p:spPr>
      </p:pic>
      <p:pic>
        <p:nvPicPr>
          <p:cNvPr id="27651" name="Picture 3" descr="D:\диск С\Documents\д. Малахово\Здание гаражей, д. Малахово, ул. Юности, д. 8\P2x9LnAc3j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71477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32,4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Здание котельной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D:\диск С\Documents\д. Малахово\Здание котельной, д. Малахово, ул. Юности, д. 8\DAPS3Z0jDq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643338" cy="2428892"/>
          </a:xfrm>
          <a:prstGeom prst="rect">
            <a:avLst/>
          </a:prstGeom>
          <a:noFill/>
        </p:spPr>
      </p:pic>
      <p:pic>
        <p:nvPicPr>
          <p:cNvPr id="28675" name="Picture 3" descr="D:\диск С\Documents\д. Малахово\Здание котельной, д. Малахово, ул. Юности, д. 8\l-sbkOxz5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364333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Школьная, д. 5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53,8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D:\диск С\Documents\д. Малахово\Здание общежития, д. Малахово, ул. Школная, д. 5\mWKQZrdMP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714776" cy="2857520"/>
          </a:xfrm>
          <a:prstGeom prst="rect">
            <a:avLst/>
          </a:prstGeom>
          <a:noFill/>
        </p:spPr>
      </p:pic>
      <p:pic>
        <p:nvPicPr>
          <p:cNvPr id="29699" name="Picture 3" descr="D:\диск С\Documents\д. Малахово\Здание общежития, д. Малахово, ул. Школная, д. 5\AWVYX4GA_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714776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15,6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76:15:011801:241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D:\диск С\Documents\д. Малахово\Здание скважины и скважина, д. Малахово, ул. Юности, д. 8\SuGx85ujC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786214" cy="2714644"/>
          </a:xfrm>
          <a:prstGeom prst="rect">
            <a:avLst/>
          </a:prstGeom>
          <a:noFill/>
        </p:spPr>
      </p:pic>
      <p:pic>
        <p:nvPicPr>
          <p:cNvPr id="30723" name="Picture 3" descr="D:\диск С\Documents\д. Малахово\Здание скважины и скважина, д. Малахово, ул. Юности, д. 8\T6S7hy6n_X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378621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457066"/>
              </p:ext>
            </p:extLst>
          </p:nvPr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Школьная, д. 3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219,3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Здание столовой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D:\диск С\Documents\д. Малахово\Здание столовой, д. Малахово, ул. Школьная, д. 3\Fk9FrN33A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714776" cy="2714644"/>
          </a:xfrm>
          <a:prstGeom prst="rect">
            <a:avLst/>
          </a:prstGeom>
          <a:noFill/>
        </p:spPr>
      </p:pic>
      <p:pic>
        <p:nvPicPr>
          <p:cNvPr id="31747" name="Picture 3" descr="D:\диск С\Documents\д. Малахово\Здание столовой, д. Малахово, ул. Школьная, д. 3\Q0J4Muh_k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3714776" cy="2500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859988"/>
              </p:ext>
            </p:extLst>
          </p:nvPr>
        </p:nvGraphicFramePr>
        <p:xfrm>
          <a:off x="4000495" y="714356"/>
          <a:ext cx="5000660" cy="5889318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5001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Глубина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95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76:15:011801:529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Скважина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D:\диск С\Documents\д. Малахово\Здание скважины и скважина, д. Малахово, ул. Юности, д. 8\SuGx85ujC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786214" cy="2714644"/>
          </a:xfrm>
          <a:prstGeom prst="rect">
            <a:avLst/>
          </a:prstGeom>
          <a:noFill/>
        </p:spPr>
      </p:pic>
      <p:pic>
        <p:nvPicPr>
          <p:cNvPr id="30723" name="Picture 3" descr="D:\диск С\Documents\д. Малахово\Здание скважины и скважина, д. Малахово, ул. Юности, д. 8\T6S7hy6n_X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3786214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782169"/>
              </p:ext>
            </p:extLst>
          </p:nvPr>
        </p:nvGraphicFramePr>
        <p:xfrm>
          <a:off x="4000495" y="714356"/>
          <a:ext cx="5000660" cy="5889318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5001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50,6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76:15:011801:234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Здание хозяйственного склада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D:\диск С\Documents\д. Малахово\Здание хоз.склада, д. Малахово, ул. Юности, д. 8\IAlpgw6qeWo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714776" cy="2500330"/>
          </a:xfrm>
          <a:prstGeom prst="rect">
            <a:avLst/>
          </a:prstGeom>
          <a:noFill/>
        </p:spPr>
      </p:pic>
      <p:pic>
        <p:nvPicPr>
          <p:cNvPr id="32771" name="Picture 3" descr="D:\диск С\Documents\д. Малахово\Здание хоз.склада, д. Малахово, ул. Юности, д. 8\UYitoHk0I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7"/>
          <a:ext cx="5000660" cy="9753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Нежилые помещения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№№12-45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ККТ Победы 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844" y="1571612"/>
            <a:ext cx="3714776" cy="273573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392905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000496" y="714357"/>
          <a:ext cx="5000660" cy="4862337"/>
        </p:xfrm>
        <a:graphic>
          <a:graphicData uri="http://schemas.openxmlformats.org/drawingml/2006/table">
            <a:tbl>
              <a:tblPr/>
              <a:tblGrid>
                <a:gridCol w="1985557"/>
                <a:gridCol w="3015103"/>
              </a:tblGrid>
              <a:tr h="1611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район,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п. Константиновский, ул.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Победы, д. 6</a:t>
                      </a:r>
                      <a:r>
                        <a:rPr lang="en-US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246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  <a:endParaRPr lang="en-US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Times New Roman"/>
                          <a:ea typeface="Times New Roman"/>
                        </a:rPr>
                        <a:t> номер</a:t>
                      </a:r>
                      <a:endParaRPr lang="en-US" sz="18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569,8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76:15:022301:2769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879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Times New Roman"/>
                        </a:rPr>
                        <a:t>Краткое описание объекта </a:t>
                      </a: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не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движимости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Обременение –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не имеется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Нежилые помещения №12-45</a:t>
                      </a:r>
                      <a:r>
                        <a:rPr lang="ru-RU" sz="17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на 1–этаже с отдельным входом, наличие водопровода, канализации, центрального отопления, электричества</a:t>
                      </a:r>
                      <a:endParaRPr lang="ru-RU" sz="17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572140"/>
            <a:ext cx="500066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11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254,1 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76:15:011801:245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Имущественный комплекс, расположенный по адресу: Ярославская область,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Тутаевский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р-н, д.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состоящий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17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объектов недвижимого имущества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земельного участка и движимого имущества,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 именно: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здание 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D:\диск С\Documents\д. Малахово\Нежилое здание, д. Малахово, ул. Юности, д . 11\1uvtOTiLC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3116"/>
            <a:ext cx="3786214" cy="2286016"/>
          </a:xfrm>
          <a:prstGeom prst="rect">
            <a:avLst/>
          </a:prstGeom>
          <a:noFill/>
        </p:spPr>
      </p:pic>
      <p:pic>
        <p:nvPicPr>
          <p:cNvPr id="3077" name="Picture 5" descr="D:\диск С\Documents\д. Малахово\Нежилое здание, д. Малахово, ул. Юности, д . 11\PHhhzfqx4b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00570"/>
            <a:ext cx="3786214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7"/>
          <a:ext cx="5000660" cy="9753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Нежилое здание (дом Артемьевского ветеринарного участка)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000496" y="714357"/>
          <a:ext cx="5000660" cy="5500726"/>
        </p:xfrm>
        <a:graphic>
          <a:graphicData uri="http://schemas.openxmlformats.org/drawingml/2006/table">
            <a:tbl>
              <a:tblPr/>
              <a:tblGrid>
                <a:gridCol w="1985557"/>
                <a:gridCol w="3015103"/>
              </a:tblGrid>
              <a:tr h="1682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район,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Емишево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Центральная,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18</a:t>
                      </a:r>
                      <a:r>
                        <a:rPr lang="en-US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2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718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Times New Roman"/>
                          <a:ea typeface="Times New Roman"/>
                        </a:rPr>
                        <a:t> номер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50,8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76:15:020209:265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100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Площадь земельного участка</a:t>
                      </a: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Times New Roman"/>
                          <a:ea typeface="Times New Roman"/>
                        </a:rPr>
                        <a:t> номер</a:t>
                      </a:r>
                      <a:endParaRPr lang="en-US" sz="18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latin typeface="Arial"/>
                          <a:ea typeface="Times New Roman"/>
                        </a:rPr>
                        <a:t>860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7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7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7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7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latin typeface="Arial"/>
                          <a:ea typeface="Times New Roman"/>
                        </a:rPr>
                        <a:t>76:15:020209:48</a:t>
                      </a:r>
                      <a:endParaRPr lang="ru-RU" sz="17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Picture 2" descr="C:\Users\dedyulina\Desktop\ФОТо Емишево\zmrqN-tsv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00240"/>
            <a:ext cx="3786214" cy="2428892"/>
          </a:xfrm>
          <a:prstGeom prst="rect">
            <a:avLst/>
          </a:prstGeom>
          <a:noFill/>
        </p:spPr>
      </p:pic>
      <p:pic>
        <p:nvPicPr>
          <p:cNvPr id="18" name="Picture 3" descr="C:\Users\dedyulina\Desktop\ФОТо Емишево\IwcS8bAZU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00570"/>
            <a:ext cx="3786214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7"/>
          <a:ext cx="5000660" cy="9753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Здание гаража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000496" y="714357"/>
          <a:ext cx="5000660" cy="6067947"/>
        </p:xfrm>
        <a:graphic>
          <a:graphicData uri="http://schemas.openxmlformats.org/drawingml/2006/table">
            <a:tbl>
              <a:tblPr/>
              <a:tblGrid>
                <a:gridCol w="162560"/>
                <a:gridCol w="1980580"/>
                <a:gridCol w="2857520"/>
              </a:tblGrid>
              <a:tr h="1112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г. Тутаев,                   ул. Ушакова,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д. 54а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5819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 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98,5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76:21:010101:4387</a:t>
                      </a:r>
                      <a:endParaRPr lang="ru-RU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845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366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+mn-lt"/>
                          <a:ea typeface="Times New Roman"/>
                        </a:rPr>
                        <a:t>76:21:020225:70</a:t>
                      </a:r>
                      <a:endParaRPr lang="ru-RU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389204"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Назначение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используется</a:t>
                      </a:r>
                      <a:endParaRPr lang="ru-RU" sz="18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Рисунок 13" descr="DSC02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1469" y="928672"/>
            <a:ext cx="2786084" cy="3643335"/>
          </a:xfrm>
          <a:prstGeom prst="rect">
            <a:avLst/>
          </a:prstGeom>
        </p:spPr>
      </p:pic>
      <p:pic>
        <p:nvPicPr>
          <p:cNvPr id="15" name="Рисунок 14" descr="DSC02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91743" y="3637360"/>
            <a:ext cx="2393174" cy="36909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7"/>
          <a:ext cx="5000660" cy="9753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Нежилое здание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921272"/>
              </p:ext>
            </p:extLst>
          </p:nvPr>
        </p:nvGraphicFramePr>
        <p:xfrm>
          <a:off x="4000496" y="714357"/>
          <a:ext cx="5000660" cy="6163165"/>
        </p:xfrm>
        <a:graphic>
          <a:graphicData uri="http://schemas.openxmlformats.org/drawingml/2006/table">
            <a:tbl>
              <a:tblPr/>
              <a:tblGrid>
                <a:gridCol w="162560"/>
                <a:gridCol w="1980580"/>
                <a:gridCol w="2857520"/>
              </a:tblGrid>
              <a:tr h="1044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Г. Тутаев, ул. Романовская, д. 16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626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265,9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76:21:010149:341</a:t>
                      </a:r>
                      <a:endParaRPr lang="ru-RU" sz="18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1685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</a:t>
                      </a: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кв. м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583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76:21:010106:25</a:t>
                      </a:r>
                      <a:endParaRPr lang="ru-RU" sz="18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304205"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Назначение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Является объектом культурного наследия</a:t>
                      </a:r>
                      <a:endParaRPr lang="ru-RU" sz="18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590" y="1332266"/>
            <a:ext cx="3408382" cy="3328577"/>
          </a:xfrm>
          <a:prstGeom prst="rect">
            <a:avLst/>
          </a:prstGeom>
        </p:spPr>
      </p:pic>
      <p:pic>
        <p:nvPicPr>
          <p:cNvPr id="15" name="image73.jpe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33009" y="4660843"/>
            <a:ext cx="3209544" cy="21351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4744" y="285728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642918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Пояснительная записка к проекту прогнозного плана (программы) приватизации муниципального имущества, находящегося в собственности Тутаевского муниципального района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42878" y="1785926"/>
            <a:ext cx="850112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000" dirty="0" smtClean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428736"/>
            <a:ext cx="88583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Имущественный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комплекс, расположенный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состоящий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 17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объектов недвижимого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имущества, земельного участка и движимого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имушества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 именно: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кадастровый номер: 76:15:011801:245,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11;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кадастровый номер: 76:15:011801:222, расположенное по адресу: Ярославская область, Тутаевский р-н, 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Школьная, д. 2;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помещение I, кадастровый номер: 76:15:011801:250,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4;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помещение №2, кадастровый номер: 76:15:011801:251,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4;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кадастровый номер: 76:15:011801:226,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5;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помещение №1, кадастровый номер: 76:15:011801:254,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6;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помещение №2, кадастровый номер: 76:15:011801:255,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6;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кадастровый номер: 76:15:011801:235,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лит. А, кадастровый номер: 76:15:011801:220, расположенное по адресу: Ярославская область,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Тутаевский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9;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бани, кадастровый номер: 76:15:011801:236,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гараж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лит. Б, кадастровый номер: 76:15:011801:233, расположенное по адресу: Ярославская область,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Тутаевский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котельной, 1-этажное, лит. Л, кадастровый номер: 76:15:011801:224, расположенное по адресу: Ярославская область,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Тутаевский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нежилое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здание, 1-этажное, лит. А, кадастровый номер: 76:15:011801:227, расположенное по адресу: Ярославская область,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Тутаевский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Школьная, д. 5;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4744" y="285728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42844" y="928646"/>
            <a:ext cx="9001156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 скважины, кадастровый номер: 76:15:011801:241, расположенное по адресу: Ярославская область,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Тутаевскир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 столовой, кадастровый номер: 76:15:011801:221, расположенное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Школьная, д. 3;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скважина, кадастровый номер: 76:15:010101:529, расположенная по адресу: Ярославская область, Тутаевский р-н,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8;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здание хозяйственного склада, кадастровый номер: 76:15:011801:234, расположенное по адресу: Ярославская область, р-н, 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Малахово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ул. Юности, д. 8,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Земельный участок,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общей площадью 183 427 кв. м, кадастровый номер –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76:15:011823:222, категория земель – земли населенных пунктов. Все объекты недвижимого имущества и земельный участок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являются собственностью Тутаевского муниципального района, право собственности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зарегистрировано, что подтверждается выписками из ЕГРН. Данный имущественный комплекс не используется.</a:t>
            </a:r>
          </a:p>
          <a:p>
            <a:pPr marL="171450" indent="-171450" algn="just">
              <a:buFontTx/>
              <a:buChar char="-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Нежилые помещения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sz="1200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этажа с отдельным входом №№12-45, общей площадью 569,8 </a:t>
            </a:r>
            <a:r>
              <a:rPr 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кв.м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расположенные по адресу: Ярославская обл., Тутаевский район, ул. Победы, д. 6, являются собственностью Тутаевского муниципального района. В настоящее время нежилые помещения пустуют и не используются более 5 лет. Право собственности Тутаевского муниципального района на нежилые помещения (кадастровый номер 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76:15:022301:2769) зарегистрировано, обременений (ограничений) не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имеется.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Нежилое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здание (дом Артемьевского ветеринарного участка), общей площадью 50,8 кв. м,   кадастровый номер 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76:15:020209:265, расположенное </a:t>
            </a:r>
            <a:r>
              <a:rPr lang="ru-RU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 адресу: Ярославская область, Тутаевский район, д. </a:t>
            </a:r>
            <a:r>
              <a:rPr lang="ru-RU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Емишево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ул. Центральная, д. 18, является собственностью Тутаевского муниципального района на основании распоряжения Департамента имущественных и земельных отношений Ярославской области от 27.08.2019 №1282-р 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передаче имущества Ярославской области в собственность Тутаевского муниципального района Ярославской области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акта приема-передачи недвижимого имущества, являющегося собственностью Ярославской области в собственность Тутаевского муниципального района Ярославской области от 21.10.2019, постановления Администрации Тутаевского муниципального района от 18.12.2019 №907-п 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принятии имущества Ярославской области в собственность Тутаевского муниципального района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право собственности зарегистрировано.  Вышеуказанное нежилое здание разрушено вследствие пожара, произошедшего в июле 2017 года. Земельный участок, общей площадью 860 кв. м, кадастровый номер </a:t>
            </a:r>
            <a:r>
              <a:rPr lang="ru-RU" sz="1200" dirty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76:15:020209:48, являются собственностью Тутаевского муниципального района, право собственности зарегистрировано. 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000" dirty="0" smtClean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643050"/>
            <a:ext cx="8572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14744" y="285728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1785926"/>
            <a:ext cx="892971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r>
              <a:rPr lang="ru-RU" sz="2000" dirty="0" smtClean="0"/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643050"/>
            <a:ext cx="85725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Здание гаража,  общей площадью 98,5 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кв.м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кадастровый номер -  76:21:010101:4387, расположенное по адресу: Ярославская обл., г. Тутаев, ул. Ушакова, д. 54а, является собственностью Тутаевского муниципального района, право собственности зарегистрировано.</a:t>
            </a:r>
            <a:endParaRPr lang="ru-RU" sz="6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Существующих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ограничений (обременений) не имеется. Здание гаража не используется с 2013 года. Земельный участок, площадью 366 кв. м, кадастровый номер</a:t>
            </a:r>
            <a:r>
              <a:rPr lang="ru-RU" sz="12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76:21:020225:70, является собственностью Тутаевского муниципального района, право собственности зарегистрировано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Нежилое здание, общей площадью 265,9 кв. м,   кадастровый номер – 76:21:010149:341, расположенное </a:t>
            </a: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 адресу: Ярославская область, г. Тутаев, ул. Романовская, д. 16, является собственностью Тутаевского муниципального района Земельный участок, общей площадью 583 кв. м, кадастровый номер – 76:21:010106:25, являются собственностью Тутаевского муниципального района, право собственности зарегистрировано.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Данное здание является объектом культурного наследия и включен в единый государственный реестр объектов культурного населения  (памятников истории и культуры) народов Российской Федерации под названием «Особняк городской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0"/>
            <a:endParaRPr lang="ru-RU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Реорганизация муниципального унитарного предприятия Тутаевского муниципального района «Горэлектросеть» в форме преобразования в акционерное общество принята Решением муниципального Совета Тутаевского муниципального района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№161-г от 24.11.2022.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8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314096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kumimoji="0" lang="ru-RU" sz="4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 ВНИМАНИЕ!!!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Школьная, д. 2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61,8 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D:\диск С\Documents\д. Малахово\Нежилое здание, д. Малахово, ул. Школьная, д. 2\sQVZpXfLPl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714776" cy="2714644"/>
          </a:xfrm>
          <a:prstGeom prst="rect">
            <a:avLst/>
          </a:prstGeom>
          <a:noFill/>
        </p:spPr>
      </p:pic>
      <p:pic>
        <p:nvPicPr>
          <p:cNvPr id="18435" name="Picture 3" descr="D:\диск С\Documents\д. Малахово\Нежилое здание, д. Малахово, ул. Школьная, д. 2\aZhQk1df6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43380"/>
            <a:ext cx="3786214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57620" y="642918"/>
          <a:ext cx="5000659" cy="4114800"/>
        </p:xfrm>
        <a:graphic>
          <a:graphicData uri="http://schemas.openxmlformats.org/drawingml/2006/table">
            <a:tbl>
              <a:tblPr/>
              <a:tblGrid>
                <a:gridCol w="1785951"/>
                <a:gridCol w="3214708"/>
              </a:tblGrid>
              <a:tr h="1193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4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46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492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Нежилое помещение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D:\диск С\Documents\д. Малахово\Нежилое помещение и квартира №2, д. Малахово, ул. Юности, д. 4\7im98CrgA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571900" cy="2857520"/>
          </a:xfrm>
          <a:prstGeom prst="rect">
            <a:avLst/>
          </a:prstGeom>
          <a:noFill/>
        </p:spPr>
      </p:pic>
      <p:pic>
        <p:nvPicPr>
          <p:cNvPr id="19459" name="Picture 3" descr="D:\диск С\Documents\д. Малахово\Нежилое помещение и квартира №2, д. Малахово, ул. Юности, д. 4\BkV9wRTxc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571900" cy="2500306"/>
          </a:xfrm>
          <a:prstGeom prst="rect">
            <a:avLst/>
          </a:prstGeom>
          <a:noFill/>
        </p:spPr>
      </p:pic>
      <p:pic>
        <p:nvPicPr>
          <p:cNvPr id="19460" name="Picture 4" descr="D:\диск С\Documents\д. Малахово\Нежилое помещение и квартира №2, д. Малахово, ул. Юности, д. 4\7i5LgUXmmb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572008"/>
            <a:ext cx="5000660" cy="2285992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/>
          <p:nvPr/>
        </p:nvCxnSpPr>
        <p:spPr>
          <a:xfrm rot="16200000" flipH="1">
            <a:off x="-71470" y="1928802"/>
            <a:ext cx="1500198" cy="64294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57620" y="642918"/>
          <a:ext cx="5000659" cy="4114800"/>
        </p:xfrm>
        <a:graphic>
          <a:graphicData uri="http://schemas.openxmlformats.org/drawingml/2006/table">
            <a:tbl>
              <a:tblPr/>
              <a:tblGrid>
                <a:gridCol w="1785951"/>
                <a:gridCol w="3214708"/>
              </a:tblGrid>
              <a:tr h="1193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4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34,9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492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76:15:011801:251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помещение №2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H="1">
            <a:off x="-71470" y="1928802"/>
            <a:ext cx="1500198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D:\диск С\Documents\д. Малахово\Нежилое помещение и квартира №2, д. Малахово, ул. Юности, д. 4\TwJAUloNk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571900" cy="2714644"/>
          </a:xfrm>
          <a:prstGeom prst="rect">
            <a:avLst/>
          </a:prstGeom>
          <a:noFill/>
        </p:spPr>
      </p:pic>
      <p:cxnSp>
        <p:nvCxnSpPr>
          <p:cNvPr id="14" name="Прямая со стрелкой 13"/>
          <p:cNvCxnSpPr/>
          <p:nvPr/>
        </p:nvCxnSpPr>
        <p:spPr>
          <a:xfrm rot="5400000">
            <a:off x="2357422" y="1428736"/>
            <a:ext cx="1000132" cy="1000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 descr="D:\диск С\Documents\д. Малахово\Нежилое помещение и квартира №2, д. Малахово, ул. Юности, д. 4\vkZPWZfpW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3571900" cy="2428892"/>
          </a:xfrm>
          <a:prstGeom prst="rect">
            <a:avLst/>
          </a:prstGeom>
          <a:noFill/>
        </p:spPr>
      </p:pic>
      <p:pic>
        <p:nvPicPr>
          <p:cNvPr id="20484" name="Picture 4" descr="D:\диск С\Documents\д. Малахово\Нежилое помещение и квартира №2, д. Малахово, ул. Юности, д. 4\XYdxURno34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214818"/>
            <a:ext cx="5000660" cy="2428892"/>
          </a:xfrm>
          <a:prstGeom prst="rect">
            <a:avLst/>
          </a:prstGeom>
          <a:noFill/>
        </p:spPr>
      </p:pic>
      <p:cxnSp>
        <p:nvCxnSpPr>
          <p:cNvPr id="18" name="Прямая со стрелкой 17"/>
          <p:cNvCxnSpPr/>
          <p:nvPr/>
        </p:nvCxnSpPr>
        <p:spPr>
          <a:xfrm rot="10800000" flipV="1">
            <a:off x="7215206" y="4643446"/>
            <a:ext cx="1285884" cy="8572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5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49,3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D:\диск С\Documents\д. Малахово\Нежилое здание, д. Малахово, ул. Юности, д. 5\hP_Ezzs4o6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714776" cy="2571768"/>
          </a:xfrm>
          <a:prstGeom prst="rect">
            <a:avLst/>
          </a:prstGeom>
          <a:noFill/>
        </p:spPr>
      </p:pic>
      <p:pic>
        <p:nvPicPr>
          <p:cNvPr id="21507" name="Picture 3" descr="D:\диск С\Documents\д. Малахово\Нежилое здание, д. Малахово, ул. Юности, д. 5\njDAhm29S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714776" cy="2661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57620" y="642918"/>
          <a:ext cx="5000659" cy="4114800"/>
        </p:xfrm>
        <a:graphic>
          <a:graphicData uri="http://schemas.openxmlformats.org/drawingml/2006/table">
            <a:tbl>
              <a:tblPr/>
              <a:tblGrid>
                <a:gridCol w="1785951"/>
                <a:gridCol w="3214708"/>
              </a:tblGrid>
              <a:tr h="1193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6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174,1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492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76:15:011801:254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помещение №1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D:\диск С\Documents\д. Малахово\Нежилое здание, д. Малахово, ул. Юности, д. 6\qsRK7Vg4U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643338" cy="2857520"/>
          </a:xfrm>
          <a:prstGeom prst="rect">
            <a:avLst/>
          </a:prstGeom>
          <a:noFill/>
        </p:spPr>
      </p:pic>
      <p:pic>
        <p:nvPicPr>
          <p:cNvPr id="22531" name="Picture 3" descr="D:\диск С\Documents\д. Малахово\Нежилое здание, д. Малахово, ул. Юности, д. 6\ENBdO3AMHG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3571900" cy="2428868"/>
          </a:xfrm>
          <a:prstGeom prst="rect">
            <a:avLst/>
          </a:prstGeom>
          <a:noFill/>
        </p:spPr>
      </p:pic>
      <p:pic>
        <p:nvPicPr>
          <p:cNvPr id="22532" name="Picture 4" descr="D:\диск С\Documents\д. Малахово\Нежилое здание, д. Малахово, ул. Юности, д. 6\X-UdDHbW71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286256"/>
            <a:ext cx="5000660" cy="2357454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 rot="10800000" flipV="1">
            <a:off x="1928794" y="1928802"/>
            <a:ext cx="1571636" cy="10001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857620" y="642918"/>
          <a:ext cx="5000659" cy="4114800"/>
        </p:xfrm>
        <a:graphic>
          <a:graphicData uri="http://schemas.openxmlformats.org/drawingml/2006/table">
            <a:tbl>
              <a:tblPr/>
              <a:tblGrid>
                <a:gridCol w="1785951"/>
                <a:gridCol w="3214708"/>
              </a:tblGrid>
              <a:tr h="1193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6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715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175,7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14922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помещение №2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D:\диск С\Documents\д. Малахово\Нежилое здание, д. Малахово, ул. Юности, д. 6\DlNW4dB0Qv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3786182" cy="2786082"/>
          </a:xfrm>
          <a:prstGeom prst="rect">
            <a:avLst/>
          </a:prstGeom>
          <a:noFill/>
        </p:spPr>
      </p:pic>
      <p:pic>
        <p:nvPicPr>
          <p:cNvPr id="23555" name="Picture 3" descr="D:\диск С\Documents\д. Малахово\Нежилое здание, д. Малахово, ул. Юности, д. 6\uTMI1AHpSb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86256"/>
            <a:ext cx="3786196" cy="2571744"/>
          </a:xfrm>
          <a:prstGeom prst="rect">
            <a:avLst/>
          </a:prstGeom>
          <a:noFill/>
        </p:spPr>
      </p:pic>
      <p:pic>
        <p:nvPicPr>
          <p:cNvPr id="23556" name="Picture 4" descr="D:\диск С\Documents\д. Малахово\Нежилое здание, д. Малахово, ул. Юности, д. 6\8akbKbHhxK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000504"/>
            <a:ext cx="5000660" cy="2714644"/>
          </a:xfrm>
          <a:prstGeom prst="rect">
            <a:avLst/>
          </a:prstGeom>
          <a:noFill/>
        </p:spPr>
      </p:pic>
      <p:cxnSp>
        <p:nvCxnSpPr>
          <p:cNvPr id="14" name="Прямая со стрелкой 13"/>
          <p:cNvCxnSpPr/>
          <p:nvPr/>
        </p:nvCxnSpPr>
        <p:spPr>
          <a:xfrm>
            <a:off x="500034" y="1714488"/>
            <a:ext cx="1928826" cy="12858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taev.ru/images/logo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767" cy="71435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642918"/>
            <a:ext cx="77867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43306" y="285729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Тутаевского муниципального района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00495" y="714356"/>
          <a:ext cx="5000660" cy="5852160"/>
        </p:xfrm>
        <a:graphic>
          <a:graphicData uri="http://schemas.openxmlformats.org/drawingml/2006/table">
            <a:tbl>
              <a:tblPr/>
              <a:tblGrid>
                <a:gridCol w="1785951"/>
                <a:gridCol w="3214709"/>
              </a:tblGrid>
              <a:tr h="1071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Адрес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Тутаевский</a:t>
                      </a:r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район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Малахово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ул. Юности, д. 8</a:t>
                      </a:r>
                      <a:endParaRPr lang="ru-RU" sz="2400" b="1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80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Площадь объекта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/>
                          <a:ea typeface="Times New Roman"/>
                        </a:rPr>
                        <a:t>(кв. </a:t>
                      </a: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м.)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Times New Roman"/>
                        </a:rPr>
                        <a:t>33,2 </a:t>
                      </a:r>
                      <a:endParaRPr lang="ru-RU" sz="2000" b="1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140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 номер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Площадь земельного</a:t>
                      </a: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участка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(кв. м)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Arial"/>
                          <a:ea typeface="Times New Roman"/>
                        </a:rPr>
                        <a:t>Кадастровый</a:t>
                      </a:r>
                      <a:r>
                        <a:rPr lang="ru-RU" sz="1800" b="1" baseline="0" dirty="0" smtClean="0">
                          <a:latin typeface="Arial"/>
                          <a:ea typeface="Times New Roman"/>
                        </a:rPr>
                        <a:t> номер </a:t>
                      </a:r>
                      <a:endParaRPr lang="ru-RU" sz="1800" b="1" dirty="0" smtClean="0">
                        <a:latin typeface="Arial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76:15:011801:235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183427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76:15:011823:222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b="1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42919"/>
            <a:ext cx="40289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Нежилое здание</a:t>
            </a:r>
          </a:p>
          <a:p>
            <a:pPr algn="ctr"/>
            <a:endParaRPr lang="ru-RU" sz="2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 descr="D:\диск С\Documents\д. Малахово\Нежилое здание, д. Малахово, ул. Юности, д. 8\kEZ8csv7F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357298"/>
            <a:ext cx="3786214" cy="2857520"/>
          </a:xfrm>
          <a:prstGeom prst="rect">
            <a:avLst/>
          </a:prstGeom>
          <a:noFill/>
        </p:spPr>
      </p:pic>
      <p:pic>
        <p:nvPicPr>
          <p:cNvPr id="24580" name="Picture 4" descr="D:\диск С\Documents\д. Малахово\Нежилое здание, д. Малахово, ул. Юности, д. 8\I7F7rGjCR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256"/>
            <a:ext cx="385765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3580</TotalTime>
  <Words>2115</Words>
  <Application>Microsoft Office PowerPoint</Application>
  <PresentationFormat>Экран (4:3)</PresentationFormat>
  <Paragraphs>555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Администрация Тутаевского муниципального района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Тутаевского муниципального района</dc:title>
  <dc:creator>yurist1</dc:creator>
  <cp:lastModifiedBy>User</cp:lastModifiedBy>
  <cp:revision>405</cp:revision>
  <cp:lastPrinted>2017-04-04T14:46:32Z</cp:lastPrinted>
  <dcterms:created xsi:type="dcterms:W3CDTF">2017-03-30T08:15:05Z</dcterms:created>
  <dcterms:modified xsi:type="dcterms:W3CDTF">2023-02-06T07:54:57Z</dcterms:modified>
</cp:coreProperties>
</file>