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sldIdLst>
    <p:sldId id="256" r:id="rId2"/>
    <p:sldId id="311" r:id="rId3"/>
    <p:sldId id="312" r:id="rId4"/>
    <p:sldId id="313" r:id="rId5"/>
    <p:sldId id="314" r:id="rId6"/>
    <p:sldId id="315" r:id="rId7"/>
    <p:sldId id="316" r:id="rId8"/>
    <p:sldId id="317" r:id="rId9"/>
    <p:sldId id="310" r:id="rId10"/>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6" d="100"/>
          <a:sy n="76" d="100"/>
        </p:scale>
        <p:origin x="-1646" y="-2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18830" cy="493315"/>
          </a:xfrm>
          <a:prstGeom prst="rect">
            <a:avLst/>
          </a:prstGeom>
        </p:spPr>
        <p:txBody>
          <a:bodyPr vert="horz" lIns="90754" tIns="45377" rIns="90754" bIns="45377" rtlCol="0"/>
          <a:lstStyle>
            <a:lvl1pPr algn="l">
              <a:defRPr sz="1200"/>
            </a:lvl1pPr>
          </a:lstStyle>
          <a:p>
            <a:endParaRPr lang="ru-RU" dirty="0"/>
          </a:p>
        </p:txBody>
      </p:sp>
      <p:sp>
        <p:nvSpPr>
          <p:cNvPr id="3" name="Дата 2"/>
          <p:cNvSpPr>
            <a:spLocks noGrp="1"/>
          </p:cNvSpPr>
          <p:nvPr>
            <p:ph type="dt" idx="1"/>
          </p:nvPr>
        </p:nvSpPr>
        <p:spPr>
          <a:xfrm>
            <a:off x="3815375" y="1"/>
            <a:ext cx="2918830" cy="493315"/>
          </a:xfrm>
          <a:prstGeom prst="rect">
            <a:avLst/>
          </a:prstGeom>
        </p:spPr>
        <p:txBody>
          <a:bodyPr vert="horz" lIns="90754" tIns="45377" rIns="90754" bIns="45377" rtlCol="0"/>
          <a:lstStyle>
            <a:lvl1pPr algn="r">
              <a:defRPr sz="1200"/>
            </a:lvl1pPr>
          </a:lstStyle>
          <a:p>
            <a:fld id="{2880EE82-6F86-4E76-8A7E-59887C377595}" type="datetimeFigureOut">
              <a:rPr lang="ru-RU" smtClean="0"/>
              <a:pPr/>
              <a:t>25.03.2022</a:t>
            </a:fld>
            <a:endParaRPr lang="ru-RU" dirty="0"/>
          </a:p>
        </p:txBody>
      </p:sp>
      <p:sp>
        <p:nvSpPr>
          <p:cNvPr id="4" name="Образ слайда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54" tIns="45377" rIns="90754" bIns="45377" rtlCol="0" anchor="ctr"/>
          <a:lstStyle/>
          <a:p>
            <a:endParaRPr lang="ru-RU" dirty="0"/>
          </a:p>
        </p:txBody>
      </p:sp>
      <p:sp>
        <p:nvSpPr>
          <p:cNvPr id="5" name="Заметки 4"/>
          <p:cNvSpPr>
            <a:spLocks noGrp="1"/>
          </p:cNvSpPr>
          <p:nvPr>
            <p:ph type="body" sz="quarter" idx="3"/>
          </p:nvPr>
        </p:nvSpPr>
        <p:spPr>
          <a:xfrm>
            <a:off x="673577" y="4686499"/>
            <a:ext cx="5388610" cy="4439841"/>
          </a:xfrm>
          <a:prstGeom prst="rect">
            <a:avLst/>
          </a:prstGeom>
        </p:spPr>
        <p:txBody>
          <a:bodyPr vert="horz" lIns="90754" tIns="45377" rIns="90754" bIns="4537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1286"/>
            <a:ext cx="2918830" cy="493315"/>
          </a:xfrm>
          <a:prstGeom prst="rect">
            <a:avLst/>
          </a:prstGeom>
        </p:spPr>
        <p:txBody>
          <a:bodyPr vert="horz" lIns="90754" tIns="45377" rIns="90754" bIns="45377" rtlCol="0" anchor="b"/>
          <a:lstStyle>
            <a:lvl1pPr algn="l">
              <a:defRPr sz="1200"/>
            </a:lvl1pPr>
          </a:lstStyle>
          <a:p>
            <a:endParaRPr lang="ru-RU" dirty="0"/>
          </a:p>
        </p:txBody>
      </p:sp>
      <p:sp>
        <p:nvSpPr>
          <p:cNvPr id="7" name="Номер слайда 6"/>
          <p:cNvSpPr>
            <a:spLocks noGrp="1"/>
          </p:cNvSpPr>
          <p:nvPr>
            <p:ph type="sldNum" sz="quarter" idx="5"/>
          </p:nvPr>
        </p:nvSpPr>
        <p:spPr>
          <a:xfrm>
            <a:off x="3815375" y="9371286"/>
            <a:ext cx="2918830" cy="493315"/>
          </a:xfrm>
          <a:prstGeom prst="rect">
            <a:avLst/>
          </a:prstGeom>
        </p:spPr>
        <p:txBody>
          <a:bodyPr vert="horz" lIns="90754" tIns="45377" rIns="90754" bIns="45377" rtlCol="0" anchor="b"/>
          <a:lstStyle>
            <a:lvl1pPr algn="r">
              <a:defRPr sz="1200"/>
            </a:lvl1pPr>
          </a:lstStyle>
          <a:p>
            <a:fld id="{D8E205E4-E73D-41DC-9056-F8B05AF710A8}" type="slidenum">
              <a:rPr lang="ru-RU" smtClean="0"/>
              <a:pPr/>
              <a:t>‹#›</a:t>
            </a:fld>
            <a:endParaRPr lang="ru-RU" dirty="0"/>
          </a:p>
        </p:txBody>
      </p:sp>
    </p:spTree>
    <p:extLst>
      <p:ext uri="{BB962C8B-B14F-4D97-AF65-F5344CB8AC3E}">
        <p14:creationId xmlns:p14="http://schemas.microsoft.com/office/powerpoint/2010/main" xmlns="" val="634583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CA2F1F-A9F7-43A0-86EA-F6C20CB0F444}" type="datetimeFigureOut">
              <a:rPr lang="ru-RU" smtClean="0"/>
              <a:pPr/>
              <a:t>25.03.2022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A2F1F-A9F7-43A0-86EA-F6C20CB0F444}" type="datetimeFigureOut">
              <a:rPr lang="ru-RU" smtClean="0"/>
              <a:pPr/>
              <a:t>25.03.2022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1A3E9-BF61-4C9F-9709-1B42BD707BA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1850547"/>
          </a:xfrm>
        </p:spPr>
        <p:txBody>
          <a:bodyPr>
            <a:normAutofit fontScale="90000"/>
          </a:bodyPr>
          <a:lstStyle/>
          <a:p>
            <a:r>
              <a:rPr lang="ru-RU" sz="3300" b="1" dirty="0" smtClean="0">
                <a:latin typeface="+mn-lt"/>
              </a:rPr>
              <a:t/>
            </a:r>
            <a:br>
              <a:rPr lang="ru-RU" sz="3300" b="1" dirty="0" smtClean="0">
                <a:latin typeface="+mn-lt"/>
              </a:rPr>
            </a:br>
            <a:r>
              <a:rPr lang="ru-RU" sz="3300" b="1" dirty="0">
                <a:latin typeface="+mn-lt"/>
              </a:rPr>
              <a:t/>
            </a:r>
            <a:br>
              <a:rPr lang="ru-RU" sz="3300" b="1" dirty="0">
                <a:latin typeface="+mn-lt"/>
              </a:rPr>
            </a:br>
            <a:r>
              <a:rPr lang="ru-RU" sz="3300" b="1" dirty="0" smtClean="0">
                <a:latin typeface="+mn-lt"/>
              </a:rPr>
              <a:t/>
            </a:r>
            <a:br>
              <a:rPr lang="ru-RU" sz="3300" b="1" dirty="0" smtClean="0">
                <a:latin typeface="+mn-lt"/>
              </a:rPr>
            </a:br>
            <a:r>
              <a:rPr lang="ru-RU" sz="2700" b="1" dirty="0" smtClean="0">
                <a:latin typeface="Times New Roman" pitchFamily="18" charset="0"/>
                <a:cs typeface="Times New Roman" pitchFamily="18" charset="0"/>
              </a:rPr>
              <a:t>Администрация Тутаевского муниципального района</a:t>
            </a:r>
            <a:br>
              <a:rPr lang="ru-RU" sz="2700" b="1" dirty="0" smtClean="0">
                <a:latin typeface="Times New Roman" pitchFamily="18" charset="0"/>
                <a:cs typeface="Times New Roman" pitchFamily="18" charset="0"/>
              </a:rPr>
            </a:br>
            <a:r>
              <a:rPr lang="ru-RU" sz="3600" dirty="0" smtClean="0"/>
              <a:t/>
            </a:r>
            <a:br>
              <a:rPr lang="ru-RU" sz="3600" dirty="0" smtClean="0"/>
            </a:br>
            <a:endParaRPr lang="ru-RU" sz="3300" b="1" dirty="0">
              <a:latin typeface="+mn-lt"/>
            </a:endParaRPr>
          </a:p>
        </p:txBody>
      </p:sp>
      <p:pic>
        <p:nvPicPr>
          <p:cNvPr id="1026" name="Picture 2" descr="http://tutaev.ru/images/logos/logo.png"/>
          <p:cNvPicPr>
            <a:picLocks noChangeAspect="1" noChangeArrowheads="1"/>
          </p:cNvPicPr>
          <p:nvPr/>
        </p:nvPicPr>
        <p:blipFill>
          <a:blip r:embed="rId2" cstate="print"/>
          <a:srcRect/>
          <a:stretch>
            <a:fillRect/>
          </a:stretch>
        </p:blipFill>
        <p:spPr bwMode="auto">
          <a:xfrm>
            <a:off x="3857620" y="214290"/>
            <a:ext cx="1071564" cy="1428753"/>
          </a:xfrm>
          <a:prstGeom prst="rect">
            <a:avLst/>
          </a:prstGeom>
          <a:noFill/>
        </p:spPr>
      </p:pic>
      <p:sp>
        <p:nvSpPr>
          <p:cNvPr id="6" name="Прямоугольник 5"/>
          <p:cNvSpPr/>
          <p:nvPr/>
        </p:nvSpPr>
        <p:spPr>
          <a:xfrm>
            <a:off x="142844" y="2786058"/>
            <a:ext cx="8786874" cy="2677656"/>
          </a:xfrm>
          <a:prstGeom prst="rect">
            <a:avLst/>
          </a:prstGeom>
        </p:spPr>
        <p:txBody>
          <a:bodyPr wrap="square">
            <a:spAutoFit/>
          </a:bodyPr>
          <a:lstStyle/>
          <a:p>
            <a:pPr algn="ctr"/>
            <a:endParaRPr lang="ru-RU" sz="2800" b="1" dirty="0" smtClean="0">
              <a:latin typeface="Times New Roman" pitchFamily="18" charset="0"/>
              <a:ea typeface="+mj-ea"/>
              <a:cs typeface="Times New Roman" pitchFamily="18" charset="0"/>
            </a:endParaRPr>
          </a:p>
          <a:p>
            <a:pPr algn="ctr"/>
            <a:r>
              <a:rPr lang="ru-RU" sz="2800" b="1" dirty="0" smtClean="0">
                <a:latin typeface="Times New Roman" pitchFamily="18" charset="0"/>
                <a:ea typeface="+mj-ea"/>
                <a:cs typeface="Times New Roman" pitchFamily="18" charset="0"/>
              </a:rPr>
              <a:t>ПРОЕКТ </a:t>
            </a:r>
          </a:p>
          <a:p>
            <a:pPr algn="ctr"/>
            <a:r>
              <a:rPr lang="ru-RU" sz="2800" b="1" dirty="0" smtClean="0">
                <a:latin typeface="Times New Roman" pitchFamily="18" charset="0"/>
                <a:ea typeface="+mj-ea"/>
                <a:cs typeface="Times New Roman" pitchFamily="18" charset="0"/>
              </a:rPr>
              <a:t>внесения дополнений в прогнозный план (программу) приватизации имущества, находящегося в собственности </a:t>
            </a:r>
          </a:p>
          <a:p>
            <a:pPr algn="ctr"/>
            <a:r>
              <a:rPr lang="ru-RU" sz="2800" b="1" dirty="0" smtClean="0">
                <a:latin typeface="Times New Roman" pitchFamily="18" charset="0"/>
                <a:ea typeface="+mj-ea"/>
                <a:cs typeface="Times New Roman" pitchFamily="18" charset="0"/>
              </a:rPr>
              <a:t>городского поселения Тутаев </a:t>
            </a:r>
            <a:r>
              <a:rPr lang="ru-RU" sz="2800" b="1" dirty="0" smtClean="0">
                <a:latin typeface="Times New Roman" pitchFamily="18" charset="0"/>
                <a:ea typeface="+mj-ea"/>
                <a:cs typeface="Times New Roman" pitchFamily="18" charset="0"/>
              </a:rPr>
              <a:t>2022 </a:t>
            </a:r>
            <a:r>
              <a:rPr lang="ru-RU" sz="2800" b="1" dirty="0">
                <a:latin typeface="Times New Roman" pitchFamily="18" charset="0"/>
                <a:ea typeface="+mj-ea"/>
                <a:cs typeface="Times New Roman" pitchFamily="18" charset="0"/>
              </a:rPr>
              <a:t>год </a:t>
            </a:r>
            <a:endParaRPr lang="ru-RU" sz="2800" b="1" dirty="0" smtClean="0">
              <a:latin typeface="Times New Roman" pitchFamily="18" charset="0"/>
              <a:ea typeface="+mj-ea"/>
              <a:cs typeface="Times New Roman" pitchFamily="18" charset="0"/>
            </a:endParaRPr>
          </a:p>
        </p:txBody>
      </p:sp>
      <p:sp>
        <p:nvSpPr>
          <p:cNvPr id="8" name="Прямоугольник 7"/>
          <p:cNvSpPr/>
          <p:nvPr/>
        </p:nvSpPr>
        <p:spPr>
          <a:xfrm>
            <a:off x="3714744" y="6143644"/>
            <a:ext cx="1714496" cy="369332"/>
          </a:xfrm>
          <a:prstGeom prst="rect">
            <a:avLst/>
          </a:prstGeom>
        </p:spPr>
        <p:txBody>
          <a:bodyPr wrap="square">
            <a:spAutoFit/>
          </a:bodyPr>
          <a:lstStyle/>
          <a:p>
            <a:pPr algn="ctr"/>
            <a:r>
              <a:rPr lang="ru-RU" b="1" dirty="0" smtClean="0">
                <a:latin typeface="Times New Roman" pitchFamily="18" charset="0"/>
                <a:cs typeface="Times New Roman" pitchFamily="18" charset="0"/>
              </a:rPr>
              <a:t>Тутаев </a:t>
            </a:r>
            <a:r>
              <a:rPr lang="ru-RU" b="1" dirty="0" smtClean="0">
                <a:latin typeface="Times New Roman" pitchFamily="18" charset="0"/>
                <a:cs typeface="Times New Roman" pitchFamily="18" charset="0"/>
              </a:rPr>
              <a:t>2022</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a:latin typeface="Arial"/>
                          <a:ea typeface="Times New Roman"/>
                        </a:rPr>
                        <a:t>(кв. </a:t>
                      </a:r>
                      <a:r>
                        <a:rPr lang="ru-RU" sz="1800" b="1" dirty="0" smtClean="0">
                          <a:latin typeface="Arial"/>
                          <a:ea typeface="Times New Roman"/>
                        </a:rPr>
                        <a:t>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167</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76:21:010102:567</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10" name="Прямоугольник 9"/>
          <p:cNvSpPr/>
          <p:nvPr/>
        </p:nvSpPr>
        <p:spPr>
          <a:xfrm>
            <a:off x="0" y="642919"/>
            <a:ext cx="4028996" cy="415498"/>
          </a:xfrm>
          <a:prstGeom prst="rect">
            <a:avLst/>
          </a:prstGeom>
        </p:spPr>
        <p:txBody>
          <a:bodyPr wrap="square">
            <a:spAutoFit/>
          </a:bodyPr>
          <a:lstStyle/>
          <a:p>
            <a:pPr algn="ctr"/>
            <a:r>
              <a:rPr lang="ru-RU" sz="2100" b="1" dirty="0">
                <a:solidFill>
                  <a:prstClr val="black"/>
                </a:solidFill>
                <a:latin typeface="Times New Roman" panose="02020603050405020304" pitchFamily="18" charset="0"/>
                <a:cs typeface="Times New Roman" panose="02020603050405020304" pitchFamily="18" charset="0"/>
              </a:rPr>
              <a:t>Объект </a:t>
            </a:r>
            <a:r>
              <a:rPr lang="ru-RU" sz="2100" b="1" dirty="0" smtClean="0">
                <a:solidFill>
                  <a:prstClr val="black"/>
                </a:solidFill>
                <a:latin typeface="Times New Roman" panose="02020603050405020304" pitchFamily="18" charset="0"/>
                <a:cs typeface="Times New Roman" panose="02020603050405020304" pitchFamily="18" charset="0"/>
              </a:rPr>
              <a:t>2</a:t>
            </a:r>
            <a:r>
              <a:rPr lang="ru-RU" sz="2100" b="1" dirty="0" smtClean="0">
                <a:solidFill>
                  <a:prstClr val="black"/>
                </a:solidFill>
                <a:latin typeface="Times New Roman" panose="02020603050405020304" pitchFamily="18" charset="0"/>
                <a:cs typeface="Times New Roman" panose="02020603050405020304" pitchFamily="18" charset="0"/>
              </a:rPr>
              <a:t>.  </a:t>
            </a:r>
            <a:endParaRPr lang="ru-RU" sz="2100" b="1" dirty="0" smtClean="0">
              <a:solidFill>
                <a:prstClr val="black"/>
              </a:solidFill>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0" y="1344168"/>
            <a:ext cx="38576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объектов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недвижимого имущества:</a:t>
            </a:r>
            <a:r>
              <a:rPr kumimoji="0" lang="ru-RU"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Мазутохранилище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descr="C:\Users\dedyulina\Desktop\Мун.Совет внесение изменений в прогн.план ГПТ  2021\Фото мазутохранилища\79990158-d41e-40f9-b64e-b84f502c5ee5.jpg"/>
          <p:cNvPicPr>
            <a:picLocks noChangeAspect="1" noChangeArrowheads="1"/>
          </p:cNvPicPr>
          <p:nvPr/>
        </p:nvPicPr>
        <p:blipFill>
          <a:blip r:embed="rId3" cstate="print"/>
          <a:srcRect/>
          <a:stretch>
            <a:fillRect/>
          </a:stretch>
        </p:blipFill>
        <p:spPr bwMode="auto">
          <a:xfrm>
            <a:off x="142844" y="2928934"/>
            <a:ext cx="3714776" cy="3643338"/>
          </a:xfrm>
          <a:prstGeom prst="rect">
            <a:avLst/>
          </a:prstGeom>
          <a:noFill/>
        </p:spPr>
      </p:pic>
      <p:pic>
        <p:nvPicPr>
          <p:cNvPr id="2051" name="Picture 3" descr="C:\Users\dedyulina\Desktop\Мун.Совет внесение изменений в прогн.план ГПТ  2021\Фото мазутохранилища\Мазутохранилище.jpg"/>
          <p:cNvPicPr>
            <a:picLocks noChangeAspect="1" noChangeArrowheads="1"/>
          </p:cNvPicPr>
          <p:nvPr/>
        </p:nvPicPr>
        <p:blipFill>
          <a:blip r:embed="rId4" cstate="print"/>
          <a:srcRect/>
          <a:stretch>
            <a:fillRect/>
          </a:stretch>
        </p:blipFill>
        <p:spPr bwMode="auto">
          <a:xfrm>
            <a:off x="3929058" y="4071942"/>
            <a:ext cx="5000660" cy="250033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a:latin typeface="Arial"/>
                          <a:ea typeface="Times New Roman"/>
                        </a:rPr>
                        <a:t>(кв. </a:t>
                      </a:r>
                      <a:r>
                        <a:rPr lang="ru-RU" sz="1800" b="1" dirty="0" smtClean="0">
                          <a:latin typeface="Arial"/>
                          <a:ea typeface="Times New Roman"/>
                        </a:rPr>
                        <a:t>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21,2</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76:21:010102:568</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10" name="Прямоугольник 9"/>
          <p:cNvSpPr/>
          <p:nvPr/>
        </p:nvSpPr>
        <p:spPr>
          <a:xfrm>
            <a:off x="0" y="642919"/>
            <a:ext cx="4028996" cy="415498"/>
          </a:xfrm>
          <a:prstGeom prst="rect">
            <a:avLst/>
          </a:prstGeom>
        </p:spPr>
        <p:txBody>
          <a:bodyPr wrap="square">
            <a:spAutoFit/>
          </a:bodyPr>
          <a:lstStyle/>
          <a:p>
            <a:pPr algn="ctr"/>
            <a:r>
              <a:rPr lang="ru-RU" sz="2100" b="1" dirty="0">
                <a:solidFill>
                  <a:prstClr val="black"/>
                </a:solidFill>
                <a:latin typeface="Times New Roman" panose="02020603050405020304" pitchFamily="18" charset="0"/>
                <a:cs typeface="Times New Roman" panose="02020603050405020304" pitchFamily="18" charset="0"/>
              </a:rPr>
              <a:t>Объект </a:t>
            </a:r>
            <a:r>
              <a:rPr lang="ru-RU" sz="2100" b="1" dirty="0" smtClean="0">
                <a:solidFill>
                  <a:prstClr val="black"/>
                </a:solidFill>
                <a:latin typeface="Times New Roman" panose="02020603050405020304" pitchFamily="18" charset="0"/>
                <a:cs typeface="Times New Roman" panose="02020603050405020304" pitchFamily="18" charset="0"/>
              </a:rPr>
              <a:t>2</a:t>
            </a:r>
            <a:r>
              <a:rPr lang="ru-RU" sz="2100" b="1" dirty="0" smtClean="0">
                <a:solidFill>
                  <a:prstClr val="black"/>
                </a:solidFill>
                <a:latin typeface="Times New Roman" panose="02020603050405020304" pitchFamily="18" charset="0"/>
                <a:cs typeface="Times New Roman" panose="02020603050405020304" pitchFamily="18" charset="0"/>
              </a:rPr>
              <a:t>.  </a:t>
            </a:r>
            <a:endParaRPr lang="ru-RU" sz="2100" b="1" dirty="0" smtClean="0">
              <a:solidFill>
                <a:prstClr val="black"/>
              </a:solidFill>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0" y="928670"/>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из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объектов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недвижимого имущества:</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 Нежилое здание</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58" name="Picture 2" descr="C:\Users\dedyulina\Desktop\Мун.Совет внесение изменений в прогн.план ГПТ  2021\Фото мазутохранилища\Нежилое здание 21,2.jpg"/>
          <p:cNvPicPr>
            <a:picLocks noChangeAspect="1" noChangeArrowheads="1"/>
          </p:cNvPicPr>
          <p:nvPr/>
        </p:nvPicPr>
        <p:blipFill>
          <a:blip r:embed="rId3" cstate="print"/>
          <a:srcRect/>
          <a:stretch>
            <a:fillRect/>
          </a:stretch>
        </p:blipFill>
        <p:spPr bwMode="auto">
          <a:xfrm>
            <a:off x="3929058" y="4143380"/>
            <a:ext cx="5072098" cy="2714620"/>
          </a:xfrm>
          <a:prstGeom prst="rect">
            <a:avLst/>
          </a:prstGeom>
          <a:noFill/>
        </p:spPr>
      </p:pic>
      <p:pic>
        <p:nvPicPr>
          <p:cNvPr id="19459" name="Picture 3" descr="C:\Users\dedyulina\Desktop\Мун.Совет внесение изменений в прогн.план ГПТ  2021\Фото мазутохранилища\26dfe670-13be-47d7-af1f-eb6ef16d24a5.jpg"/>
          <p:cNvPicPr>
            <a:picLocks noChangeAspect="1" noChangeArrowheads="1"/>
          </p:cNvPicPr>
          <p:nvPr/>
        </p:nvPicPr>
        <p:blipFill>
          <a:blip r:embed="rId4" cstate="print"/>
          <a:srcRect/>
          <a:stretch>
            <a:fillRect/>
          </a:stretch>
        </p:blipFill>
        <p:spPr bwMode="auto">
          <a:xfrm>
            <a:off x="142844" y="2214554"/>
            <a:ext cx="3643338" cy="46434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smtClean="0">
                          <a:latin typeface="Arial"/>
                          <a:ea typeface="Times New Roman"/>
                        </a:rPr>
                        <a:t>(м.)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2,0</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76:21:010102:570</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10" name="Прямоугольник 9"/>
          <p:cNvSpPr/>
          <p:nvPr/>
        </p:nvSpPr>
        <p:spPr>
          <a:xfrm>
            <a:off x="0" y="642919"/>
            <a:ext cx="4028996" cy="415498"/>
          </a:xfrm>
          <a:prstGeom prst="rect">
            <a:avLst/>
          </a:prstGeom>
        </p:spPr>
        <p:txBody>
          <a:bodyPr wrap="square">
            <a:spAutoFit/>
          </a:bodyPr>
          <a:lstStyle/>
          <a:p>
            <a:pPr algn="ctr"/>
            <a:r>
              <a:rPr lang="ru-RU" sz="2100" b="1" dirty="0">
                <a:solidFill>
                  <a:prstClr val="black"/>
                </a:solidFill>
                <a:latin typeface="Times New Roman" panose="02020603050405020304" pitchFamily="18" charset="0"/>
                <a:cs typeface="Times New Roman" panose="02020603050405020304" pitchFamily="18" charset="0"/>
              </a:rPr>
              <a:t>Объект </a:t>
            </a:r>
            <a:r>
              <a:rPr lang="ru-RU" sz="2100" b="1" dirty="0" smtClean="0">
                <a:solidFill>
                  <a:prstClr val="black"/>
                </a:solidFill>
                <a:latin typeface="Times New Roman" panose="02020603050405020304" pitchFamily="18" charset="0"/>
                <a:cs typeface="Times New Roman" panose="02020603050405020304" pitchFamily="18" charset="0"/>
              </a:rPr>
              <a:t>2</a:t>
            </a:r>
            <a:r>
              <a:rPr lang="ru-RU" sz="2100" b="1" dirty="0" smtClean="0">
                <a:solidFill>
                  <a:prstClr val="black"/>
                </a:solidFill>
                <a:latin typeface="Times New Roman" panose="02020603050405020304" pitchFamily="18" charset="0"/>
                <a:cs typeface="Times New Roman" panose="02020603050405020304" pitchFamily="18" charset="0"/>
              </a:rPr>
              <a:t>.  </a:t>
            </a:r>
            <a:endParaRPr lang="ru-RU" sz="2100" b="1" dirty="0" smtClean="0">
              <a:solidFill>
                <a:prstClr val="black"/>
              </a:solidFill>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0" y="928670"/>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из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 объектов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недвижимого имущества:</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Мазутоприемник</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482" name="Picture 2" descr="C:\Users\dedyulina\Desktop\Мун.Совет внесение изменений в прогн.план ГПТ  2021\Фото мазутохранилища\Мазутоприемник.jpg"/>
          <p:cNvPicPr>
            <a:picLocks noChangeAspect="1" noChangeArrowheads="1"/>
          </p:cNvPicPr>
          <p:nvPr/>
        </p:nvPicPr>
        <p:blipFill>
          <a:blip r:embed="rId3" cstate="print"/>
          <a:srcRect/>
          <a:stretch>
            <a:fillRect/>
          </a:stretch>
        </p:blipFill>
        <p:spPr bwMode="auto">
          <a:xfrm>
            <a:off x="3929058" y="4071942"/>
            <a:ext cx="5000660" cy="2786058"/>
          </a:xfrm>
          <a:prstGeom prst="rect">
            <a:avLst/>
          </a:prstGeom>
          <a:noFill/>
        </p:spPr>
      </p:pic>
      <p:pic>
        <p:nvPicPr>
          <p:cNvPr id="20483" name="Picture 3" descr="C:\Users\dedyulina\Desktop\Мун.Совет внесение изменений в прогн.план ГПТ  2021\Фото мазутохранилища\1b951084-3d33-4be8-8753-fb9843f22834.jpg"/>
          <p:cNvPicPr>
            <a:picLocks noChangeAspect="1" noChangeArrowheads="1"/>
          </p:cNvPicPr>
          <p:nvPr/>
        </p:nvPicPr>
        <p:blipFill>
          <a:blip r:embed="rId4" cstate="print"/>
          <a:srcRect/>
          <a:stretch>
            <a:fillRect/>
          </a:stretch>
        </p:blipFill>
        <p:spPr bwMode="auto">
          <a:xfrm>
            <a:off x="214282" y="2285992"/>
            <a:ext cx="3571900" cy="43577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smtClean="0">
                          <a:latin typeface="Arial"/>
                          <a:ea typeface="Times New Roman"/>
                        </a:rPr>
                        <a:t>(кв. 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84,1</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76:21:010102:566</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10" name="Прямоугольник 9"/>
          <p:cNvSpPr/>
          <p:nvPr/>
        </p:nvSpPr>
        <p:spPr>
          <a:xfrm>
            <a:off x="0" y="642919"/>
            <a:ext cx="4028996" cy="415498"/>
          </a:xfrm>
          <a:prstGeom prst="rect">
            <a:avLst/>
          </a:prstGeom>
        </p:spPr>
        <p:txBody>
          <a:bodyPr wrap="square">
            <a:spAutoFit/>
          </a:bodyPr>
          <a:lstStyle/>
          <a:p>
            <a:pPr algn="ctr"/>
            <a:r>
              <a:rPr lang="ru-RU" sz="2100" b="1" dirty="0">
                <a:solidFill>
                  <a:prstClr val="black"/>
                </a:solidFill>
                <a:latin typeface="Times New Roman" panose="02020603050405020304" pitchFamily="18" charset="0"/>
                <a:cs typeface="Times New Roman" panose="02020603050405020304" pitchFamily="18" charset="0"/>
              </a:rPr>
              <a:t>Объект </a:t>
            </a:r>
            <a:r>
              <a:rPr lang="ru-RU" sz="2100" b="1" dirty="0" smtClean="0">
                <a:solidFill>
                  <a:prstClr val="black"/>
                </a:solidFill>
                <a:latin typeface="Times New Roman" panose="02020603050405020304" pitchFamily="18" charset="0"/>
                <a:cs typeface="Times New Roman" panose="02020603050405020304" pitchFamily="18" charset="0"/>
              </a:rPr>
              <a:t>2</a:t>
            </a:r>
            <a:r>
              <a:rPr lang="ru-RU" sz="2100" b="1" dirty="0" smtClean="0">
                <a:solidFill>
                  <a:prstClr val="black"/>
                </a:solidFill>
                <a:latin typeface="Times New Roman" panose="02020603050405020304" pitchFamily="18" charset="0"/>
                <a:cs typeface="Times New Roman" panose="02020603050405020304" pitchFamily="18" charset="0"/>
              </a:rPr>
              <a:t>.  </a:t>
            </a:r>
            <a:endParaRPr lang="ru-RU" sz="2100" b="1" dirty="0" smtClean="0">
              <a:solidFill>
                <a:prstClr val="black"/>
              </a:solidFill>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0" y="928670"/>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из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объектов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недвижимого имущества:</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 Мазутная насосная</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1506" name="Picture 2" descr="C:\Users\dedyulina\Desktop\Мун.Совет внесение изменений в прогн.план ГПТ  2021\Фото мазутохранилища\5b70a562-62f7-49f0-b3de-f6f273b5f48d.jpg"/>
          <p:cNvPicPr>
            <a:picLocks noChangeAspect="1" noChangeArrowheads="1"/>
          </p:cNvPicPr>
          <p:nvPr/>
        </p:nvPicPr>
        <p:blipFill>
          <a:blip r:embed="rId3" cstate="print"/>
          <a:srcRect/>
          <a:stretch>
            <a:fillRect/>
          </a:stretch>
        </p:blipFill>
        <p:spPr bwMode="auto">
          <a:xfrm>
            <a:off x="214282" y="2428844"/>
            <a:ext cx="3643338" cy="4429156"/>
          </a:xfrm>
          <a:prstGeom prst="rect">
            <a:avLst/>
          </a:prstGeom>
          <a:noFill/>
        </p:spPr>
      </p:pic>
      <p:pic>
        <p:nvPicPr>
          <p:cNvPr id="21507" name="Picture 3" descr="C:\Users\dedyulina\Desktop\Мун.Совет внесение изменений в прогн.план ГПТ  2021\Фото мазутохранилища\Мазут.насосная.jpg"/>
          <p:cNvPicPr>
            <a:picLocks noChangeAspect="1" noChangeArrowheads="1"/>
          </p:cNvPicPr>
          <p:nvPr/>
        </p:nvPicPr>
        <p:blipFill>
          <a:blip r:embed="rId4" cstate="print"/>
          <a:srcRect/>
          <a:stretch>
            <a:fillRect/>
          </a:stretch>
        </p:blipFill>
        <p:spPr bwMode="auto">
          <a:xfrm>
            <a:off x="3929058" y="4214818"/>
            <a:ext cx="5072098" cy="264318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smtClean="0">
                          <a:latin typeface="Arial"/>
                          <a:ea typeface="Times New Roman"/>
                        </a:rPr>
                        <a:t>(кв. 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33,3</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76:21:010102:569</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10" name="Прямоугольник 9"/>
          <p:cNvSpPr/>
          <p:nvPr/>
        </p:nvSpPr>
        <p:spPr>
          <a:xfrm>
            <a:off x="0" y="642919"/>
            <a:ext cx="4028996" cy="415498"/>
          </a:xfrm>
          <a:prstGeom prst="rect">
            <a:avLst/>
          </a:prstGeom>
        </p:spPr>
        <p:txBody>
          <a:bodyPr wrap="square">
            <a:spAutoFit/>
          </a:bodyPr>
          <a:lstStyle/>
          <a:p>
            <a:pPr algn="ctr"/>
            <a:r>
              <a:rPr lang="ru-RU" sz="2100" b="1" dirty="0">
                <a:solidFill>
                  <a:prstClr val="black"/>
                </a:solidFill>
                <a:latin typeface="Times New Roman" panose="02020603050405020304" pitchFamily="18" charset="0"/>
                <a:cs typeface="Times New Roman" panose="02020603050405020304" pitchFamily="18" charset="0"/>
              </a:rPr>
              <a:t>Объект </a:t>
            </a:r>
            <a:r>
              <a:rPr lang="ru-RU" sz="2100" b="1" dirty="0" smtClean="0">
                <a:solidFill>
                  <a:prstClr val="black"/>
                </a:solidFill>
                <a:latin typeface="Times New Roman" panose="02020603050405020304" pitchFamily="18" charset="0"/>
                <a:cs typeface="Times New Roman" panose="02020603050405020304" pitchFamily="18" charset="0"/>
              </a:rPr>
              <a:t>2</a:t>
            </a:r>
            <a:r>
              <a:rPr lang="ru-RU" sz="2100" b="1" dirty="0" smtClean="0">
                <a:solidFill>
                  <a:prstClr val="black"/>
                </a:solidFill>
                <a:latin typeface="Times New Roman" panose="02020603050405020304" pitchFamily="18" charset="0"/>
                <a:cs typeface="Times New Roman" panose="02020603050405020304" pitchFamily="18" charset="0"/>
              </a:rPr>
              <a:t>.  </a:t>
            </a:r>
            <a:endParaRPr lang="ru-RU" sz="2100" b="1" dirty="0" smtClean="0">
              <a:solidFill>
                <a:prstClr val="black"/>
              </a:solidFill>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0" y="928670"/>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из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объектов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недвижимого имущества:</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 Нежилое здание</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2530" name="Picture 2" descr="C:\Users\dedyulina\Desktop\Мун.Совет внесение изменений в прогн.план ГПТ  2021\Фото мазутохранилища\Нежилое здание 33,3.jpg"/>
          <p:cNvPicPr>
            <a:picLocks noChangeAspect="1" noChangeArrowheads="1"/>
          </p:cNvPicPr>
          <p:nvPr/>
        </p:nvPicPr>
        <p:blipFill>
          <a:blip r:embed="rId3" cstate="print"/>
          <a:srcRect/>
          <a:stretch>
            <a:fillRect/>
          </a:stretch>
        </p:blipFill>
        <p:spPr bwMode="auto">
          <a:xfrm>
            <a:off x="3929058" y="3929066"/>
            <a:ext cx="5000660" cy="2786082"/>
          </a:xfrm>
          <a:prstGeom prst="rect">
            <a:avLst/>
          </a:prstGeom>
          <a:noFill/>
        </p:spPr>
      </p:pic>
      <p:pic>
        <p:nvPicPr>
          <p:cNvPr id="22531" name="Picture 3" descr="C:\Users\dedyulina\Desktop\Мун.Совет внесение изменений в прогн.план ГПТ  2021\Фото мазутохранилища\af1f487e-364b-45bf-aab7-b5f9bd461049.jpg"/>
          <p:cNvPicPr>
            <a:picLocks noChangeAspect="1" noChangeArrowheads="1"/>
          </p:cNvPicPr>
          <p:nvPr/>
        </p:nvPicPr>
        <p:blipFill>
          <a:blip r:embed="rId4" cstate="print"/>
          <a:srcRect/>
          <a:stretch>
            <a:fillRect/>
          </a:stretch>
        </p:blipFill>
        <p:spPr bwMode="auto">
          <a:xfrm>
            <a:off x="142844" y="2214554"/>
            <a:ext cx="3714776" cy="464344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smtClean="0">
                          <a:latin typeface="Arial"/>
                          <a:ea typeface="Times New Roman"/>
                        </a:rPr>
                        <a:t>( 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3,0</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76:21:010102:565</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10" name="Прямоугольник 9"/>
          <p:cNvSpPr/>
          <p:nvPr/>
        </p:nvSpPr>
        <p:spPr>
          <a:xfrm>
            <a:off x="0" y="642919"/>
            <a:ext cx="4028996" cy="415498"/>
          </a:xfrm>
          <a:prstGeom prst="rect">
            <a:avLst/>
          </a:prstGeom>
        </p:spPr>
        <p:txBody>
          <a:bodyPr wrap="square">
            <a:spAutoFit/>
          </a:bodyPr>
          <a:lstStyle/>
          <a:p>
            <a:pPr algn="ctr"/>
            <a:r>
              <a:rPr lang="ru-RU" sz="2100" b="1" dirty="0">
                <a:solidFill>
                  <a:prstClr val="black"/>
                </a:solidFill>
                <a:latin typeface="Times New Roman" panose="02020603050405020304" pitchFamily="18" charset="0"/>
                <a:cs typeface="Times New Roman" panose="02020603050405020304" pitchFamily="18" charset="0"/>
              </a:rPr>
              <a:t>Объект </a:t>
            </a:r>
            <a:r>
              <a:rPr lang="ru-RU" sz="2100" b="1" dirty="0" smtClean="0">
                <a:solidFill>
                  <a:prstClr val="black"/>
                </a:solidFill>
                <a:latin typeface="Times New Roman" panose="02020603050405020304" pitchFamily="18" charset="0"/>
                <a:cs typeface="Times New Roman" panose="02020603050405020304" pitchFamily="18" charset="0"/>
              </a:rPr>
              <a:t>2</a:t>
            </a:r>
            <a:r>
              <a:rPr lang="ru-RU" sz="2100" b="1" dirty="0" smtClean="0">
                <a:solidFill>
                  <a:prstClr val="black"/>
                </a:solidFill>
                <a:latin typeface="Times New Roman" panose="02020603050405020304" pitchFamily="18" charset="0"/>
                <a:cs typeface="Times New Roman" panose="02020603050405020304" pitchFamily="18" charset="0"/>
              </a:rPr>
              <a:t>.  </a:t>
            </a:r>
            <a:endParaRPr lang="ru-RU" sz="2100" b="1" dirty="0" smtClean="0">
              <a:solidFill>
                <a:prstClr val="black"/>
              </a:solidFill>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0" y="928670"/>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из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объектов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недвижимого имущества:</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 Подземный бункер</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4" name="Picture 2" descr="C:\Users\dedyulina\Desktop\Мун.Совет внесение изменений в прогн.план ГПТ  2021\Фото мазутохранилища\Подземный бункер.jpg"/>
          <p:cNvPicPr>
            <a:picLocks noChangeAspect="1" noChangeArrowheads="1"/>
          </p:cNvPicPr>
          <p:nvPr/>
        </p:nvPicPr>
        <p:blipFill>
          <a:blip r:embed="rId3" cstate="print"/>
          <a:srcRect/>
          <a:stretch>
            <a:fillRect/>
          </a:stretch>
        </p:blipFill>
        <p:spPr bwMode="auto">
          <a:xfrm>
            <a:off x="3929058" y="4071942"/>
            <a:ext cx="5000660" cy="2643206"/>
          </a:xfrm>
          <a:prstGeom prst="rect">
            <a:avLst/>
          </a:prstGeom>
          <a:noFill/>
        </p:spPr>
      </p:pic>
      <p:pic>
        <p:nvPicPr>
          <p:cNvPr id="23555" name="Picture 3" descr="C:\Users\dedyulina\Desktop\Мун.Совет внесение изменений в прогн.план ГПТ  2021\Фото мазутохранилища\88ba94ce-3611-4e34-b8a5-8bd202e57a3e.jpg"/>
          <p:cNvPicPr>
            <a:picLocks noChangeAspect="1" noChangeArrowheads="1"/>
          </p:cNvPicPr>
          <p:nvPr/>
        </p:nvPicPr>
        <p:blipFill>
          <a:blip r:embed="rId4" cstate="print"/>
          <a:srcRect/>
          <a:stretch>
            <a:fillRect/>
          </a:stretch>
        </p:blipFill>
        <p:spPr bwMode="auto">
          <a:xfrm>
            <a:off x="142844" y="2285992"/>
            <a:ext cx="3714776" cy="43577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14744" y="285728"/>
            <a:ext cx="5286412"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sp>
        <p:nvSpPr>
          <p:cNvPr id="8" name="Прямоугольник 7"/>
          <p:cNvSpPr/>
          <p:nvPr/>
        </p:nvSpPr>
        <p:spPr>
          <a:xfrm>
            <a:off x="642910" y="642918"/>
            <a:ext cx="8215370" cy="923330"/>
          </a:xfrm>
          <a:prstGeom prst="rect">
            <a:avLst/>
          </a:prstGeom>
        </p:spPr>
        <p:txBody>
          <a:bodyPr wrap="square">
            <a:spAutoFit/>
          </a:bodyPr>
          <a:lstStyle/>
          <a:p>
            <a:pPr algn="ctr"/>
            <a:r>
              <a:rPr lang="ru-RU" b="1" dirty="0" smtClean="0">
                <a:latin typeface="Times New Roman" pitchFamily="18" charset="0"/>
                <a:cs typeface="Times New Roman" pitchFamily="18" charset="0"/>
              </a:rPr>
              <a:t>Пояснительная записка к проекту внесения дополнений в прогнозный план (программы) приватизации имущества, находящегося в собственности городского поселения Тутаев на </a:t>
            </a:r>
            <a:r>
              <a:rPr lang="ru-RU" b="1" dirty="0" smtClean="0">
                <a:latin typeface="Times New Roman" pitchFamily="18" charset="0"/>
                <a:cs typeface="Times New Roman" pitchFamily="18" charset="0"/>
              </a:rPr>
              <a:t>2022 </a:t>
            </a:r>
            <a:r>
              <a:rPr lang="ru-RU" b="1" dirty="0" smtClean="0">
                <a:latin typeface="Times New Roman" pitchFamily="18" charset="0"/>
                <a:cs typeface="Times New Roman" pitchFamily="18" charset="0"/>
              </a:rPr>
              <a:t>год </a:t>
            </a:r>
            <a:endParaRPr lang="ru-RU" b="1" dirty="0">
              <a:solidFill>
                <a:prstClr val="black"/>
              </a:solidFill>
              <a:latin typeface="Times New Roman" pitchFamily="18" charset="0"/>
              <a:cs typeface="Times New Roman" pitchFamily="18" charset="0"/>
            </a:endParaRPr>
          </a:p>
        </p:txBody>
      </p:sp>
      <p:sp>
        <p:nvSpPr>
          <p:cNvPr id="3073" name="Rectangle 1"/>
          <p:cNvSpPr>
            <a:spLocks noChangeArrowheads="1"/>
          </p:cNvSpPr>
          <p:nvPr/>
        </p:nvSpPr>
        <p:spPr bwMode="auto">
          <a:xfrm>
            <a:off x="357158" y="1571613"/>
            <a:ext cx="8501122"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p>
          <a:p>
            <a:r>
              <a:rPr lang="ru-RU" sz="2000" dirty="0" smtClean="0"/>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097" name="Rectangle 1"/>
          <p:cNvSpPr>
            <a:spLocks noChangeArrowheads="1"/>
          </p:cNvSpPr>
          <p:nvPr/>
        </p:nvSpPr>
        <p:spPr bwMode="auto">
          <a:xfrm>
            <a:off x="0" y="1248448"/>
            <a:ext cx="885828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Объект </a:t>
            </a:r>
            <a:r>
              <a:rPr kumimoji="0" lang="ru-RU" sz="1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latin typeface="Times New Roman" pitchFamily="18" charset="0"/>
                <a:cs typeface="Times New Roman" pitchFamily="18" charset="0"/>
              </a:rPr>
              <a:t>Имущественный </a:t>
            </a:r>
            <a:r>
              <a:rPr lang="ru-RU" sz="1400" dirty="0" smtClean="0">
                <a:latin typeface="Times New Roman" pitchFamily="18" charset="0"/>
                <a:cs typeface="Times New Roman" pitchFamily="18" charset="0"/>
              </a:rPr>
              <a:t>комплекс, общей площадью 310,6 кв.м., состоящий из 6 объектов недвижимого имущества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именно: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мазутохранилище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общей площадью 167 кв.м., кадастровый номер  - 76:21:010102:567, расположенное по адресу: Ярославская область, г. Тутаев, ул. Волжская Набережная, д. 158; нежилое здание, общей площадью 21,2 кв.м., кадастровый номер  - 76:21:010102:568, расположенное по адресу: Ярославская область, г. Тутаев, ул. Волжская Набережная, д. 158;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мазутоприемник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общей площадью 2 м., кадастровый номер  - 76:21:010102:570, расположенный по адресу: Ярославская область, г. Тутаев, ул. Волжская Набережная, д. 158; мазутная насосная, общей площадью 84,1 кв.м., кадастровый номер  - 76:21:010102:566, расположенная по адресу: Ярославская область, г. Тутаев, ул. Волжская Набережная, д. 158; нежилое здание, общей площадью 33,3 кв.м., кадастровый номер  - 76:21:010102:569, расположенное по адресу: Ярославская область, г. Тутаев, ул. Волжская Набережная, д. 158; подземный бункер, общей площадью 3 м., кадастровый номер  - 76:21:010102:565, расположенный по адресу: Ярославская область, г. Тутаев, ул. Волжская Набережная, д. 158, является собственностью городского поселения Тутаев, на основании решения Тутаевского городского суда от 12.04.2021 года (в 2020 году Департаментом муниципального имущества Администрации ТМР было подано заявление о постановке на учет имущества в качестве бесхозяйного имущества. По истечении года постановки на учет в качестве бесхозяйного недвижимого имущества Департамент муниципального имущества Администрации ТМР обратился с исковым заявлением о признании права муниципальной собственности на вышеуказанные объекты недвижимости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Тутаевский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городской суд Ярославской области).</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Право собственности зарегистрировано.</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Существующих ограничений (обременений) не имеется.</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Имущественный комплекс долгое время не используется по назначению.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Земельный участок, кадастровый номер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76:21:010102:828, площадью 4400 кв. м, является собственностью городского поселения Тутаев, право собственности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зарегистрировано. </a:t>
            </a:r>
            <a:r>
              <a:rPr lang="ru-RU" sz="1400" dirty="0" smtClean="0">
                <a:latin typeface="Times New Roman" pitchFamily="18" charset="0"/>
                <a:cs typeface="Times New Roman" pitchFamily="18" charset="0"/>
              </a:rPr>
              <a:t>Данный земельный участок расположен в зоне охраняемого природного ландшафта, в соответствии с проектом охранных зон памятников истории и культуры города Тутаева, утвержденного решением исполнительного комитета Ярославского областного Совета народных депутатов от 23.11.1990 № 371. </a:t>
            </a:r>
            <a:r>
              <a:rPr lang="ru-RU" sz="1400" dirty="0"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емельный </a:t>
            </a:r>
            <a:r>
              <a:rPr lang="ru-RU" sz="1400" dirty="0" smtClean="0">
                <a:latin typeface="Times New Roman" pitchFamily="18" charset="0"/>
                <a:cs typeface="Times New Roman" pitchFamily="18" charset="0"/>
              </a:rPr>
              <a:t>участок будет предоставлен в аренду</a:t>
            </a:r>
            <a:r>
              <a:rPr lang="ru-RU" sz="1400" dirty="0" smtClean="0">
                <a:latin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8"/>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sp>
        <p:nvSpPr>
          <p:cNvPr id="11" name="Rectangle 1"/>
          <p:cNvSpPr>
            <a:spLocks noChangeArrowheads="1"/>
          </p:cNvSpPr>
          <p:nvPr/>
        </p:nvSpPr>
        <p:spPr bwMode="auto">
          <a:xfrm>
            <a:off x="0" y="3140968"/>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solidFill>
                  <a:schemeClr val="tx1"/>
                </a:solidFill>
                <a:effectLst/>
                <a:latin typeface="Times New Roman" pitchFamily="18" charset="0"/>
                <a:cs typeface="Times New Roman" pitchFamily="18" charset="0"/>
              </a:rPr>
              <a:t>СПАСИБО</a:t>
            </a:r>
            <a:r>
              <a:rPr kumimoji="0" lang="ru-RU" sz="4400" b="0" i="0" u="none" strike="noStrike" cap="none" normalizeH="0" dirty="0" smtClean="0">
                <a:ln>
                  <a:noFill/>
                </a:ln>
                <a:solidFill>
                  <a:schemeClr val="tx1"/>
                </a:solidFill>
                <a:effectLst/>
                <a:latin typeface="Times New Roman" pitchFamily="18" charset="0"/>
                <a:cs typeface="Times New Roman" pitchFamily="18" charset="0"/>
              </a:rPr>
              <a:t> </a:t>
            </a:r>
            <a:r>
              <a:rPr lang="ru-RU" sz="4400" dirty="0" smtClean="0">
                <a:latin typeface="Times New Roman" pitchFamily="18" charset="0"/>
                <a:cs typeface="Times New Roman" pitchFamily="18" charset="0"/>
              </a:rPr>
              <a:t>ЗА ВНИМАНИЕ!!!</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3416</TotalTime>
  <Words>701</Words>
  <Application>Microsoft Office PowerPoint</Application>
  <PresentationFormat>Экран (4:3)</PresentationFormat>
  <Paragraphs>105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   Администрация Тутаевского муниципального района  </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Администрация Тутаевского муниципального района</dc:title>
  <dc:creator>yurist1</dc:creator>
  <cp:lastModifiedBy>romanuk</cp:lastModifiedBy>
  <cp:revision>383</cp:revision>
  <cp:lastPrinted>2017-04-04T14:46:32Z</cp:lastPrinted>
  <dcterms:created xsi:type="dcterms:W3CDTF">2017-03-30T08:15:05Z</dcterms:created>
  <dcterms:modified xsi:type="dcterms:W3CDTF">2022-03-25T09:01:32Z</dcterms:modified>
</cp:coreProperties>
</file>