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32"/>
  </p:notesMasterIdLst>
  <p:sldIdLst>
    <p:sldId id="256" r:id="rId2"/>
    <p:sldId id="331" r:id="rId3"/>
    <p:sldId id="334" r:id="rId4"/>
    <p:sldId id="311" r:id="rId5"/>
    <p:sldId id="312" r:id="rId6"/>
    <p:sldId id="313" r:id="rId7"/>
    <p:sldId id="314"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35" r:id="rId21"/>
    <p:sldId id="336" r:id="rId22"/>
    <p:sldId id="337" r:id="rId23"/>
    <p:sldId id="338" r:id="rId24"/>
    <p:sldId id="339" r:id="rId25"/>
    <p:sldId id="340" r:id="rId26"/>
    <p:sldId id="341" r:id="rId27"/>
    <p:sldId id="309" r:id="rId28"/>
    <p:sldId id="342" r:id="rId29"/>
    <p:sldId id="343" r:id="rId30"/>
    <p:sldId id="310" r:id="rId31"/>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88" autoAdjust="0"/>
    <p:restoredTop sz="94671" autoAdjust="0"/>
  </p:normalViewPr>
  <p:slideViewPr>
    <p:cSldViewPr>
      <p:cViewPr>
        <p:scale>
          <a:sx n="76" d="100"/>
          <a:sy n="76" d="100"/>
        </p:scale>
        <p:origin x="-1350" y="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2" d="100"/>
          <a:sy n="82" d="100"/>
        </p:scale>
        <p:origin x="-2016" y="-90"/>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2880EE82-6F86-4E76-8A7E-59887C377595}" type="datetimeFigureOut">
              <a:rPr lang="ru-RU" smtClean="0"/>
              <a:pPr/>
              <a:t>09.12.2021</a:t>
            </a:fld>
            <a:endParaRPr lang="ru-RU" dirty="0"/>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D8E205E4-E73D-41DC-9056-F8B05AF710A8}" type="slidenum">
              <a:rPr lang="ru-RU" smtClean="0"/>
              <a:pPr/>
              <a:t>‹#›</a:t>
            </a:fld>
            <a:endParaRPr lang="ru-RU" dirty="0"/>
          </a:p>
        </p:txBody>
      </p:sp>
    </p:spTree>
    <p:extLst>
      <p:ext uri="{BB962C8B-B14F-4D97-AF65-F5344CB8AC3E}">
        <p14:creationId xmlns:p14="http://schemas.microsoft.com/office/powerpoint/2010/main" xmlns="" val="634583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8E205E4-E73D-41DC-9056-F8B05AF710A8}" type="slidenum">
              <a:rPr lang="ru-RU" smtClean="0"/>
              <a:pPr/>
              <a:t>27</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8E205E4-E73D-41DC-9056-F8B05AF710A8}" type="slidenum">
              <a:rPr lang="ru-RU" smtClean="0"/>
              <a:pPr/>
              <a:t>28</a:t>
            </a:fld>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8E205E4-E73D-41DC-9056-F8B05AF710A8}" type="slidenum">
              <a:rPr lang="ru-RU" smtClean="0"/>
              <a:pPr/>
              <a:t>29</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FCA2F1F-A9F7-43A0-86EA-F6C20CB0F444}" type="datetimeFigureOut">
              <a:rPr lang="ru-RU" smtClean="0"/>
              <a:pPr/>
              <a:t>09.12.2021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BD1A3E9-BF61-4C9F-9709-1B42BD707BA2}"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FCA2F1F-A9F7-43A0-86EA-F6C20CB0F444}" type="datetimeFigureOut">
              <a:rPr lang="ru-RU" smtClean="0"/>
              <a:pPr/>
              <a:t>09.12.2021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BD1A3E9-BF61-4C9F-9709-1B42BD707BA2}"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FCA2F1F-A9F7-43A0-86EA-F6C20CB0F444}" type="datetimeFigureOut">
              <a:rPr lang="ru-RU" smtClean="0"/>
              <a:pPr/>
              <a:t>09.12.2021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BD1A3E9-BF61-4C9F-9709-1B42BD707BA2}"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FCA2F1F-A9F7-43A0-86EA-F6C20CB0F444}" type="datetimeFigureOut">
              <a:rPr lang="ru-RU" smtClean="0"/>
              <a:pPr/>
              <a:t>09.12.2021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BD1A3E9-BF61-4C9F-9709-1B42BD707BA2}"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FCA2F1F-A9F7-43A0-86EA-F6C20CB0F444}" type="datetimeFigureOut">
              <a:rPr lang="ru-RU" smtClean="0"/>
              <a:pPr/>
              <a:t>09.12.2021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BD1A3E9-BF61-4C9F-9709-1B42BD707BA2}"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FCA2F1F-A9F7-43A0-86EA-F6C20CB0F444}" type="datetimeFigureOut">
              <a:rPr lang="ru-RU" smtClean="0"/>
              <a:pPr/>
              <a:t>09.12.2021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EBD1A3E9-BF61-4C9F-9709-1B42BD707BA2}"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FCA2F1F-A9F7-43A0-86EA-F6C20CB0F444}" type="datetimeFigureOut">
              <a:rPr lang="ru-RU" smtClean="0"/>
              <a:pPr/>
              <a:t>09.12.2021</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EBD1A3E9-BF61-4C9F-9709-1B42BD707BA2}"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FCA2F1F-A9F7-43A0-86EA-F6C20CB0F444}" type="datetimeFigureOut">
              <a:rPr lang="ru-RU" smtClean="0"/>
              <a:pPr/>
              <a:t>09.12.2021</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EBD1A3E9-BF61-4C9F-9709-1B42BD707BA2}"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FCA2F1F-A9F7-43A0-86EA-F6C20CB0F444}" type="datetimeFigureOut">
              <a:rPr lang="ru-RU" smtClean="0"/>
              <a:pPr/>
              <a:t>09.12.2021</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EBD1A3E9-BF61-4C9F-9709-1B42BD707BA2}"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FCA2F1F-A9F7-43A0-86EA-F6C20CB0F444}" type="datetimeFigureOut">
              <a:rPr lang="ru-RU" smtClean="0"/>
              <a:pPr/>
              <a:t>09.12.2021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EBD1A3E9-BF61-4C9F-9709-1B42BD707BA2}"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FCA2F1F-A9F7-43A0-86EA-F6C20CB0F444}" type="datetimeFigureOut">
              <a:rPr lang="ru-RU" smtClean="0"/>
              <a:pPr/>
              <a:t>09.12.2021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EBD1A3E9-BF61-4C9F-9709-1B42BD707BA2}"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CA2F1F-A9F7-43A0-86EA-F6C20CB0F444}" type="datetimeFigureOut">
              <a:rPr lang="ru-RU" smtClean="0"/>
              <a:pPr/>
              <a:t>09.12.2021</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D1A3E9-BF61-4C9F-9709-1B42BD707BA2}"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714357"/>
            <a:ext cx="7772400" cy="1850547"/>
          </a:xfrm>
        </p:spPr>
        <p:txBody>
          <a:bodyPr>
            <a:normAutofit fontScale="90000"/>
          </a:bodyPr>
          <a:lstStyle/>
          <a:p>
            <a:r>
              <a:rPr lang="ru-RU" sz="3300" b="1" dirty="0" smtClean="0">
                <a:latin typeface="+mn-lt"/>
              </a:rPr>
              <a:t/>
            </a:r>
            <a:br>
              <a:rPr lang="ru-RU" sz="3300" b="1" dirty="0" smtClean="0">
                <a:latin typeface="+mn-lt"/>
              </a:rPr>
            </a:br>
            <a:r>
              <a:rPr lang="ru-RU" sz="3300" b="1" dirty="0">
                <a:latin typeface="+mn-lt"/>
              </a:rPr>
              <a:t/>
            </a:r>
            <a:br>
              <a:rPr lang="ru-RU" sz="3300" b="1" dirty="0">
                <a:latin typeface="+mn-lt"/>
              </a:rPr>
            </a:br>
            <a:r>
              <a:rPr lang="ru-RU" sz="3300" b="1" dirty="0" smtClean="0">
                <a:latin typeface="+mn-lt"/>
              </a:rPr>
              <a:t/>
            </a:r>
            <a:br>
              <a:rPr lang="ru-RU" sz="3300" b="1" dirty="0" smtClean="0">
                <a:latin typeface="+mn-lt"/>
              </a:rPr>
            </a:br>
            <a:r>
              <a:rPr lang="ru-RU" sz="2700" b="1" dirty="0" smtClean="0">
                <a:latin typeface="Times New Roman" pitchFamily="18" charset="0"/>
                <a:cs typeface="Times New Roman" pitchFamily="18" charset="0"/>
              </a:rPr>
              <a:t>Администрация Тутаевского муниципального района</a:t>
            </a:r>
            <a:br>
              <a:rPr lang="ru-RU" sz="2700" b="1" dirty="0" smtClean="0">
                <a:latin typeface="Times New Roman" pitchFamily="18" charset="0"/>
                <a:cs typeface="Times New Roman" pitchFamily="18" charset="0"/>
              </a:rPr>
            </a:br>
            <a:r>
              <a:rPr lang="ru-RU" sz="3600" dirty="0" smtClean="0"/>
              <a:t/>
            </a:r>
            <a:br>
              <a:rPr lang="ru-RU" sz="3600" dirty="0" smtClean="0"/>
            </a:br>
            <a:endParaRPr lang="ru-RU" sz="3300" b="1" dirty="0">
              <a:latin typeface="+mn-lt"/>
            </a:endParaRPr>
          </a:p>
        </p:txBody>
      </p:sp>
      <p:pic>
        <p:nvPicPr>
          <p:cNvPr id="1026" name="Picture 2" descr="http://tutaev.ru/images/logos/logo.png"/>
          <p:cNvPicPr>
            <a:picLocks noChangeAspect="1" noChangeArrowheads="1"/>
          </p:cNvPicPr>
          <p:nvPr/>
        </p:nvPicPr>
        <p:blipFill>
          <a:blip r:embed="rId2" cstate="print"/>
          <a:srcRect/>
          <a:stretch>
            <a:fillRect/>
          </a:stretch>
        </p:blipFill>
        <p:spPr bwMode="auto">
          <a:xfrm>
            <a:off x="3857620" y="214290"/>
            <a:ext cx="1071564" cy="1428753"/>
          </a:xfrm>
          <a:prstGeom prst="rect">
            <a:avLst/>
          </a:prstGeom>
          <a:noFill/>
        </p:spPr>
      </p:pic>
      <p:sp>
        <p:nvSpPr>
          <p:cNvPr id="6" name="Прямоугольник 5"/>
          <p:cNvSpPr/>
          <p:nvPr/>
        </p:nvSpPr>
        <p:spPr>
          <a:xfrm>
            <a:off x="142844" y="2786058"/>
            <a:ext cx="8786874" cy="2677656"/>
          </a:xfrm>
          <a:prstGeom prst="rect">
            <a:avLst/>
          </a:prstGeom>
        </p:spPr>
        <p:txBody>
          <a:bodyPr wrap="square">
            <a:spAutoFit/>
          </a:bodyPr>
          <a:lstStyle/>
          <a:p>
            <a:pPr algn="ctr"/>
            <a:endParaRPr lang="ru-RU" sz="2800" b="1" dirty="0" smtClean="0">
              <a:latin typeface="Times New Roman" pitchFamily="18" charset="0"/>
              <a:ea typeface="+mj-ea"/>
              <a:cs typeface="Times New Roman" pitchFamily="18" charset="0"/>
            </a:endParaRPr>
          </a:p>
          <a:p>
            <a:pPr algn="ctr"/>
            <a:r>
              <a:rPr lang="ru-RU" sz="2800" b="1" dirty="0" smtClean="0">
                <a:latin typeface="Times New Roman" pitchFamily="18" charset="0"/>
                <a:ea typeface="+mj-ea"/>
                <a:cs typeface="Times New Roman" pitchFamily="18" charset="0"/>
              </a:rPr>
              <a:t>ПРОЕКТ </a:t>
            </a:r>
          </a:p>
          <a:p>
            <a:pPr algn="ctr"/>
            <a:r>
              <a:rPr lang="ru-RU" sz="2800" b="1" dirty="0" smtClean="0">
                <a:latin typeface="Times New Roman" pitchFamily="18" charset="0"/>
                <a:ea typeface="+mj-ea"/>
                <a:cs typeface="Times New Roman" pitchFamily="18" charset="0"/>
              </a:rPr>
              <a:t>прогнозного плана (программы) приватизации муниципального имущества, находящегося в собственности Тутаевского муниципального района на 2022 </a:t>
            </a:r>
            <a:r>
              <a:rPr lang="ru-RU" sz="2800" b="1" dirty="0">
                <a:latin typeface="Times New Roman" pitchFamily="18" charset="0"/>
                <a:ea typeface="+mj-ea"/>
                <a:cs typeface="Times New Roman" pitchFamily="18" charset="0"/>
              </a:rPr>
              <a:t>год </a:t>
            </a:r>
            <a:endParaRPr lang="ru-RU" sz="2800" b="1" dirty="0" smtClean="0">
              <a:latin typeface="Times New Roman" pitchFamily="18" charset="0"/>
              <a:ea typeface="+mj-ea"/>
              <a:cs typeface="Times New Roman" pitchFamily="18" charset="0"/>
            </a:endParaRPr>
          </a:p>
        </p:txBody>
      </p:sp>
      <p:sp>
        <p:nvSpPr>
          <p:cNvPr id="8" name="Прямоугольник 7"/>
          <p:cNvSpPr/>
          <p:nvPr/>
        </p:nvSpPr>
        <p:spPr>
          <a:xfrm>
            <a:off x="3714744" y="6143644"/>
            <a:ext cx="1714496" cy="369332"/>
          </a:xfrm>
          <a:prstGeom prst="rect">
            <a:avLst/>
          </a:prstGeom>
        </p:spPr>
        <p:txBody>
          <a:bodyPr wrap="square">
            <a:spAutoFit/>
          </a:bodyPr>
          <a:lstStyle/>
          <a:p>
            <a:pPr algn="ctr"/>
            <a:r>
              <a:rPr lang="ru-RU" b="1" dirty="0" smtClean="0">
                <a:latin typeface="Times New Roman" pitchFamily="18" charset="0"/>
                <a:cs typeface="Times New Roman" pitchFamily="18" charset="0"/>
              </a:rPr>
              <a:t>Тутаев 2021</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4000495" y="714356"/>
          <a:ext cx="5000660" cy="5852160"/>
        </p:xfrm>
        <a:graphic>
          <a:graphicData uri="http://schemas.openxmlformats.org/drawingml/2006/table">
            <a:tbl>
              <a:tblPr/>
              <a:tblGrid>
                <a:gridCol w="1785951"/>
                <a:gridCol w="3214709"/>
              </a:tblGrid>
              <a:tr h="1071570">
                <a:tc>
                  <a:txBody>
                    <a:bodyPr/>
                    <a:lstStyle/>
                    <a:p>
                      <a:pPr>
                        <a:spcAft>
                          <a:spcPts val="0"/>
                        </a:spcAft>
                      </a:pPr>
                      <a:r>
                        <a:rPr lang="ru-RU" sz="2400" b="1" dirty="0">
                          <a:solidFill>
                            <a:srgbClr val="FFFFFF"/>
                          </a:solidFill>
                          <a:latin typeface="Arial"/>
                          <a:ea typeface="Times New Roman"/>
                        </a:rPr>
                        <a:t>Адрес</a:t>
                      </a: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2400" b="1" kern="1200" dirty="0" err="1" smtClean="0">
                          <a:solidFill>
                            <a:schemeClr val="bg1"/>
                          </a:solidFill>
                          <a:latin typeface="+mn-lt"/>
                          <a:ea typeface="+mn-ea"/>
                          <a:cs typeface="+mn-cs"/>
                        </a:rPr>
                        <a:t>Тутаевский</a:t>
                      </a:r>
                      <a:r>
                        <a:rPr lang="ru-RU" sz="2400" b="1" kern="1200" baseline="0" dirty="0" smtClean="0">
                          <a:solidFill>
                            <a:schemeClr val="bg1"/>
                          </a:solidFill>
                          <a:latin typeface="+mn-lt"/>
                          <a:ea typeface="+mn-ea"/>
                          <a:cs typeface="+mn-cs"/>
                        </a:rPr>
                        <a:t> район</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д. </a:t>
                      </a:r>
                      <a:r>
                        <a:rPr lang="ru-RU" sz="2400" b="1" kern="1200" dirty="0" err="1" smtClean="0">
                          <a:solidFill>
                            <a:schemeClr val="bg1"/>
                          </a:solidFill>
                          <a:latin typeface="+mn-lt"/>
                          <a:ea typeface="+mn-ea"/>
                          <a:cs typeface="+mn-cs"/>
                        </a:rPr>
                        <a:t>Малахово</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ул. Юности, д. 8</a:t>
                      </a:r>
                      <a:endParaRPr lang="ru-RU" sz="2400" b="1" dirty="0" smtClean="0">
                        <a:solidFill>
                          <a:schemeClr val="bg1"/>
                        </a:solidFill>
                        <a:latin typeface="+mn-lt"/>
                        <a:ea typeface="Times New Roman"/>
                      </a:endParaRPr>
                    </a:p>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780113">
                <a:tc>
                  <a:txBody>
                    <a:bodyPr/>
                    <a:lstStyle/>
                    <a:p>
                      <a:pPr algn="l">
                        <a:spcAft>
                          <a:spcPts val="0"/>
                        </a:spcAft>
                      </a:pPr>
                      <a:r>
                        <a:rPr lang="ru-RU" sz="1800" b="1" dirty="0">
                          <a:latin typeface="Arial"/>
                          <a:ea typeface="Times New Roman"/>
                        </a:rPr>
                        <a:t>Площадь объекта</a:t>
                      </a:r>
                      <a:endParaRPr lang="ru-RU" sz="1800" dirty="0">
                        <a:latin typeface="Times New Roman"/>
                        <a:ea typeface="Times New Roman"/>
                      </a:endParaRPr>
                    </a:p>
                    <a:p>
                      <a:pPr algn="l">
                        <a:spcAft>
                          <a:spcPts val="0"/>
                        </a:spcAft>
                      </a:pPr>
                      <a:r>
                        <a:rPr lang="ru-RU" sz="1800" b="1" dirty="0">
                          <a:latin typeface="Arial"/>
                          <a:ea typeface="Times New Roman"/>
                        </a:rPr>
                        <a:t>(кв. </a:t>
                      </a:r>
                      <a:r>
                        <a:rPr lang="ru-RU" sz="1800" b="1" dirty="0" smtClean="0">
                          <a:latin typeface="Arial"/>
                          <a:ea typeface="Times New Roman"/>
                        </a:rPr>
                        <a:t>м.)</a:t>
                      </a: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2000" b="1" dirty="0" smtClean="0">
                          <a:latin typeface="+mn-lt"/>
                          <a:ea typeface="Times New Roman"/>
                        </a:rPr>
                        <a:t>33,2 </a:t>
                      </a: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814052">
                <a:tc>
                  <a:txBody>
                    <a:bodyPr/>
                    <a:lstStyle/>
                    <a:p>
                      <a:pPr algn="l">
                        <a:spcAft>
                          <a:spcPts val="0"/>
                        </a:spcAft>
                      </a:pPr>
                      <a:endParaRPr lang="ru-RU" sz="1800" b="1" dirty="0" smtClean="0">
                        <a:latin typeface="Arial"/>
                        <a:ea typeface="Times New Roman"/>
                      </a:endParaRPr>
                    </a:p>
                    <a:p>
                      <a:pPr algn="l">
                        <a:spcAft>
                          <a:spcPts val="0"/>
                        </a:spcAft>
                      </a:pPr>
                      <a:r>
                        <a:rPr lang="ru-RU" sz="1800" b="1" dirty="0" smtClean="0">
                          <a:latin typeface="Arial"/>
                          <a:ea typeface="Times New Roman"/>
                        </a:rPr>
                        <a:t>Кадастровый номер</a:t>
                      </a:r>
                    </a:p>
                    <a:p>
                      <a:pPr algn="l">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Площадь земельного</a:t>
                      </a:r>
                      <a:endParaRPr lang="ru-RU" sz="1800" dirty="0" smtClean="0">
                        <a:latin typeface="Times New Roman"/>
                        <a:ea typeface="Times New Roman"/>
                      </a:endParaRPr>
                    </a:p>
                    <a:p>
                      <a:pPr>
                        <a:spcAft>
                          <a:spcPts val="0"/>
                        </a:spcAft>
                      </a:pPr>
                      <a:r>
                        <a:rPr lang="ru-RU" sz="1800" b="1" dirty="0" smtClean="0">
                          <a:latin typeface="Arial"/>
                          <a:ea typeface="Times New Roman"/>
                        </a:rPr>
                        <a:t>участка</a:t>
                      </a:r>
                    </a:p>
                    <a:p>
                      <a:pPr>
                        <a:spcAft>
                          <a:spcPts val="0"/>
                        </a:spcAft>
                      </a:pPr>
                      <a:r>
                        <a:rPr lang="ru-RU" sz="1800" b="1" dirty="0" smtClean="0">
                          <a:latin typeface="Arial"/>
                          <a:ea typeface="Times New Roman"/>
                        </a:rPr>
                        <a:t>(кв. м)</a:t>
                      </a:r>
                    </a:p>
                    <a:p>
                      <a:pPr>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Кадастровый</a:t>
                      </a:r>
                      <a:r>
                        <a:rPr lang="ru-RU" sz="1800" b="1" baseline="0" dirty="0" smtClean="0">
                          <a:latin typeface="Arial"/>
                          <a:ea typeface="Times New Roman"/>
                        </a:rPr>
                        <a:t> номер </a:t>
                      </a:r>
                      <a:endParaRPr lang="ru-RU" sz="1800" b="1" dirty="0" smtClean="0">
                        <a:latin typeface="Arial"/>
                        <a:ea typeface="Times New Roman"/>
                      </a:endParaRPr>
                    </a:p>
                    <a:p>
                      <a:pPr algn="l">
                        <a:spcAft>
                          <a:spcPts val="0"/>
                        </a:spcAft>
                      </a:pPr>
                      <a:endParaRPr lang="ru-RU" sz="1800" dirty="0" smtClean="0">
                        <a:latin typeface="Times New Roman"/>
                        <a:ea typeface="Times New Roman"/>
                      </a:endParaRPr>
                    </a:p>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r>
                        <a:rPr lang="ru-RU" sz="2000" b="1" kern="1200" dirty="0" smtClean="0">
                          <a:solidFill>
                            <a:schemeClr val="tx1"/>
                          </a:solidFill>
                          <a:latin typeface="+mn-lt"/>
                          <a:ea typeface="+mn-ea"/>
                          <a:cs typeface="+mn-cs"/>
                        </a:rPr>
                        <a:t>76:15:011801:235</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2000" b="1" kern="1200" dirty="0" smtClean="0">
                          <a:solidFill>
                            <a:schemeClr val="tx1"/>
                          </a:solidFill>
                          <a:latin typeface="+mn-lt"/>
                          <a:ea typeface="+mn-ea"/>
                          <a:cs typeface="+mn-cs"/>
                        </a:rPr>
                        <a:t>183427</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76:15:011823:222</a:t>
                      </a:r>
                    </a:p>
                    <a:p>
                      <a:pPr algn="ctr">
                        <a:spcAft>
                          <a:spcPts val="0"/>
                        </a:spcAft>
                      </a:pPr>
                      <a:endParaRPr lang="ru-RU" sz="20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723275"/>
          </a:xfrm>
          <a:prstGeom prst="rect">
            <a:avLst/>
          </a:prstGeom>
        </p:spPr>
        <p:txBody>
          <a:bodyPr wrap="square">
            <a:spAutoFit/>
          </a:bodyPr>
          <a:lstStyle/>
          <a:p>
            <a:pPr algn="ctr"/>
            <a:r>
              <a:rPr lang="ru-RU" sz="2000" b="1" dirty="0" smtClean="0">
                <a:latin typeface="Times New Roman" pitchFamily="18" charset="0"/>
                <a:cs typeface="Times New Roman" pitchFamily="18" charset="0"/>
              </a:rPr>
              <a:t>- Нежилое здание</a:t>
            </a:r>
          </a:p>
          <a:p>
            <a:pPr algn="ctr"/>
            <a:endParaRPr lang="ru-RU" sz="2100" b="1" dirty="0" smtClean="0">
              <a:solidFill>
                <a:prstClr val="black"/>
              </a:solidFill>
              <a:latin typeface="Times New Roman" panose="02020603050405020304" pitchFamily="18" charset="0"/>
              <a:cs typeface="Times New Roman" panose="02020603050405020304" pitchFamily="18" charset="0"/>
            </a:endParaRPr>
          </a:p>
        </p:txBody>
      </p:sp>
      <p:pic>
        <p:nvPicPr>
          <p:cNvPr id="24579" name="Picture 3" descr="D:\диск С\Documents\д. Малахово\Нежилое здание, д. Малахово, ул. Юности, д. 8\kEZ8csv7FPs.jpg"/>
          <p:cNvPicPr>
            <a:picLocks noChangeAspect="1" noChangeArrowheads="1"/>
          </p:cNvPicPr>
          <p:nvPr/>
        </p:nvPicPr>
        <p:blipFill>
          <a:blip r:embed="rId3" cstate="print"/>
          <a:srcRect/>
          <a:stretch>
            <a:fillRect/>
          </a:stretch>
        </p:blipFill>
        <p:spPr bwMode="auto">
          <a:xfrm>
            <a:off x="142844" y="1357298"/>
            <a:ext cx="3786214" cy="2857520"/>
          </a:xfrm>
          <a:prstGeom prst="rect">
            <a:avLst/>
          </a:prstGeom>
          <a:noFill/>
        </p:spPr>
      </p:pic>
      <p:pic>
        <p:nvPicPr>
          <p:cNvPr id="24580" name="Picture 4" descr="D:\диск С\Documents\д. Малахово\Нежилое здание, д. Малахово, ул. Юности, д. 8\I7F7rGjCROg.jpg"/>
          <p:cNvPicPr>
            <a:picLocks noChangeAspect="1" noChangeArrowheads="1"/>
          </p:cNvPicPr>
          <p:nvPr/>
        </p:nvPicPr>
        <p:blipFill>
          <a:blip r:embed="rId4" cstate="print"/>
          <a:srcRect/>
          <a:stretch>
            <a:fillRect/>
          </a:stretch>
        </p:blipFill>
        <p:spPr bwMode="auto">
          <a:xfrm>
            <a:off x="142844" y="4286256"/>
            <a:ext cx="3857652" cy="2428892"/>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4000495" y="714356"/>
          <a:ext cx="5000660" cy="5852160"/>
        </p:xfrm>
        <a:graphic>
          <a:graphicData uri="http://schemas.openxmlformats.org/drawingml/2006/table">
            <a:tbl>
              <a:tblPr/>
              <a:tblGrid>
                <a:gridCol w="1785951"/>
                <a:gridCol w="3214709"/>
              </a:tblGrid>
              <a:tr h="1071570">
                <a:tc>
                  <a:txBody>
                    <a:bodyPr/>
                    <a:lstStyle/>
                    <a:p>
                      <a:pPr>
                        <a:spcAft>
                          <a:spcPts val="0"/>
                        </a:spcAft>
                      </a:pPr>
                      <a:r>
                        <a:rPr lang="ru-RU" sz="2400" b="1" dirty="0">
                          <a:solidFill>
                            <a:srgbClr val="FFFFFF"/>
                          </a:solidFill>
                          <a:latin typeface="Arial"/>
                          <a:ea typeface="Times New Roman"/>
                        </a:rPr>
                        <a:t>Адрес</a:t>
                      </a: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2400" b="1" kern="1200" dirty="0" err="1" smtClean="0">
                          <a:solidFill>
                            <a:schemeClr val="bg1"/>
                          </a:solidFill>
                          <a:latin typeface="+mn-lt"/>
                          <a:ea typeface="+mn-ea"/>
                          <a:cs typeface="+mn-cs"/>
                        </a:rPr>
                        <a:t>Тутаевский</a:t>
                      </a:r>
                      <a:r>
                        <a:rPr lang="ru-RU" sz="2400" b="1" kern="1200" baseline="0" dirty="0" smtClean="0">
                          <a:solidFill>
                            <a:schemeClr val="bg1"/>
                          </a:solidFill>
                          <a:latin typeface="+mn-lt"/>
                          <a:ea typeface="+mn-ea"/>
                          <a:cs typeface="+mn-cs"/>
                        </a:rPr>
                        <a:t> район</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д. </a:t>
                      </a:r>
                      <a:r>
                        <a:rPr lang="ru-RU" sz="2400" b="1" kern="1200" dirty="0" err="1" smtClean="0">
                          <a:solidFill>
                            <a:schemeClr val="bg1"/>
                          </a:solidFill>
                          <a:latin typeface="+mn-lt"/>
                          <a:ea typeface="+mn-ea"/>
                          <a:cs typeface="+mn-cs"/>
                        </a:rPr>
                        <a:t>Малахово</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ул. Юности, д. 9</a:t>
                      </a:r>
                      <a:endParaRPr lang="ru-RU" sz="2400" b="1" dirty="0" smtClean="0">
                        <a:solidFill>
                          <a:schemeClr val="bg1"/>
                        </a:solidFill>
                        <a:latin typeface="+mn-lt"/>
                        <a:ea typeface="Times New Roman"/>
                      </a:endParaRPr>
                    </a:p>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780113">
                <a:tc>
                  <a:txBody>
                    <a:bodyPr/>
                    <a:lstStyle/>
                    <a:p>
                      <a:pPr algn="l">
                        <a:spcAft>
                          <a:spcPts val="0"/>
                        </a:spcAft>
                      </a:pPr>
                      <a:r>
                        <a:rPr lang="ru-RU" sz="1800" b="1" dirty="0">
                          <a:latin typeface="Arial"/>
                          <a:ea typeface="Times New Roman"/>
                        </a:rPr>
                        <a:t>Площадь объекта</a:t>
                      </a:r>
                      <a:endParaRPr lang="ru-RU" sz="1800" dirty="0">
                        <a:latin typeface="Times New Roman"/>
                        <a:ea typeface="Times New Roman"/>
                      </a:endParaRPr>
                    </a:p>
                    <a:p>
                      <a:pPr algn="l">
                        <a:spcAft>
                          <a:spcPts val="0"/>
                        </a:spcAft>
                      </a:pPr>
                      <a:r>
                        <a:rPr lang="ru-RU" sz="1800" b="1" dirty="0">
                          <a:latin typeface="Arial"/>
                          <a:ea typeface="Times New Roman"/>
                        </a:rPr>
                        <a:t>(кв. </a:t>
                      </a:r>
                      <a:r>
                        <a:rPr lang="ru-RU" sz="1800" b="1" dirty="0" smtClean="0">
                          <a:latin typeface="Arial"/>
                          <a:ea typeface="Times New Roman"/>
                        </a:rPr>
                        <a:t>м.)</a:t>
                      </a: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2000" b="1" dirty="0" smtClean="0">
                          <a:latin typeface="+mn-lt"/>
                          <a:ea typeface="Times New Roman"/>
                        </a:rPr>
                        <a:t>436,9</a:t>
                      </a: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814052">
                <a:tc>
                  <a:txBody>
                    <a:bodyPr/>
                    <a:lstStyle/>
                    <a:p>
                      <a:pPr algn="l">
                        <a:spcAft>
                          <a:spcPts val="0"/>
                        </a:spcAft>
                      </a:pPr>
                      <a:endParaRPr lang="ru-RU" sz="1800" b="1" dirty="0" smtClean="0">
                        <a:latin typeface="Arial"/>
                        <a:ea typeface="Times New Roman"/>
                      </a:endParaRPr>
                    </a:p>
                    <a:p>
                      <a:pPr algn="l">
                        <a:spcAft>
                          <a:spcPts val="0"/>
                        </a:spcAft>
                      </a:pPr>
                      <a:r>
                        <a:rPr lang="ru-RU" sz="1800" b="1" dirty="0" smtClean="0">
                          <a:latin typeface="Arial"/>
                          <a:ea typeface="Times New Roman"/>
                        </a:rPr>
                        <a:t>Кадастровый номер</a:t>
                      </a:r>
                    </a:p>
                    <a:p>
                      <a:pPr algn="l">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Площадь земельного</a:t>
                      </a:r>
                      <a:endParaRPr lang="ru-RU" sz="1800" dirty="0" smtClean="0">
                        <a:latin typeface="Times New Roman"/>
                        <a:ea typeface="Times New Roman"/>
                      </a:endParaRPr>
                    </a:p>
                    <a:p>
                      <a:pPr>
                        <a:spcAft>
                          <a:spcPts val="0"/>
                        </a:spcAft>
                      </a:pPr>
                      <a:r>
                        <a:rPr lang="ru-RU" sz="1800" b="1" dirty="0" smtClean="0">
                          <a:latin typeface="Arial"/>
                          <a:ea typeface="Times New Roman"/>
                        </a:rPr>
                        <a:t>участка</a:t>
                      </a:r>
                    </a:p>
                    <a:p>
                      <a:pPr>
                        <a:spcAft>
                          <a:spcPts val="0"/>
                        </a:spcAft>
                      </a:pPr>
                      <a:r>
                        <a:rPr lang="ru-RU" sz="1800" b="1" dirty="0" smtClean="0">
                          <a:latin typeface="Arial"/>
                          <a:ea typeface="Times New Roman"/>
                        </a:rPr>
                        <a:t>(кв. м)</a:t>
                      </a:r>
                    </a:p>
                    <a:p>
                      <a:pPr>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Кадастровый</a:t>
                      </a:r>
                      <a:r>
                        <a:rPr lang="ru-RU" sz="1800" b="1" baseline="0" dirty="0" smtClean="0">
                          <a:latin typeface="Arial"/>
                          <a:ea typeface="Times New Roman"/>
                        </a:rPr>
                        <a:t> номер </a:t>
                      </a:r>
                      <a:endParaRPr lang="ru-RU" sz="1800" b="1" dirty="0" smtClean="0">
                        <a:latin typeface="Arial"/>
                        <a:ea typeface="Times New Roman"/>
                      </a:endParaRPr>
                    </a:p>
                    <a:p>
                      <a:pPr algn="l">
                        <a:spcAft>
                          <a:spcPts val="0"/>
                        </a:spcAft>
                      </a:pPr>
                      <a:endParaRPr lang="ru-RU" sz="1800" dirty="0" smtClean="0">
                        <a:latin typeface="Times New Roman"/>
                        <a:ea typeface="Times New Roman"/>
                      </a:endParaRPr>
                    </a:p>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r>
                        <a:rPr lang="ru-RU" sz="2000" b="1" kern="1200" dirty="0" smtClean="0">
                          <a:solidFill>
                            <a:schemeClr val="tx1"/>
                          </a:solidFill>
                          <a:latin typeface="+mn-lt"/>
                          <a:ea typeface="+mn-ea"/>
                          <a:cs typeface="+mn-cs"/>
                        </a:rPr>
                        <a:t>76:15:011801:220</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45 107 </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76:15:011823:6</a:t>
                      </a:r>
                    </a:p>
                    <a:p>
                      <a:pPr algn="ctr">
                        <a:spcAft>
                          <a:spcPts val="0"/>
                        </a:spcAft>
                      </a:pPr>
                      <a:endParaRPr lang="ru-RU" sz="20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1031051"/>
          </a:xfrm>
          <a:prstGeom prst="rect">
            <a:avLst/>
          </a:prstGeom>
        </p:spPr>
        <p:txBody>
          <a:bodyPr wrap="square">
            <a:spAutoFit/>
          </a:bodyPr>
          <a:lstStyle/>
          <a:p>
            <a:pPr algn="ctr"/>
            <a:endParaRPr lang="ru-RU" sz="2000" b="1" dirty="0" smtClean="0">
              <a:latin typeface="Times New Roman" pitchFamily="18" charset="0"/>
              <a:cs typeface="Times New Roman" pitchFamily="18" charset="0"/>
            </a:endParaRPr>
          </a:p>
          <a:p>
            <a:pPr algn="ctr"/>
            <a:r>
              <a:rPr lang="ru-RU" sz="2000" b="1" dirty="0" smtClean="0">
                <a:latin typeface="Times New Roman" pitchFamily="18" charset="0"/>
                <a:cs typeface="Times New Roman" pitchFamily="18" charset="0"/>
              </a:rPr>
              <a:t>- Нежилое здание</a:t>
            </a:r>
          </a:p>
          <a:p>
            <a:pPr algn="ctr"/>
            <a:endParaRPr lang="ru-RU" sz="2100" b="1" dirty="0" smtClean="0">
              <a:solidFill>
                <a:prstClr val="black"/>
              </a:solidFill>
              <a:latin typeface="Times New Roman" panose="02020603050405020304" pitchFamily="18" charset="0"/>
              <a:cs typeface="Times New Roman" panose="02020603050405020304" pitchFamily="18" charset="0"/>
            </a:endParaRPr>
          </a:p>
        </p:txBody>
      </p:sp>
      <p:pic>
        <p:nvPicPr>
          <p:cNvPr id="25602" name="Picture 2" descr="D:\диск С\Documents\д. Малахово\Нежилое здание, д. Малахово, ул. Юности, д. 9\KkjeyOQ0VjE.jpg"/>
          <p:cNvPicPr>
            <a:picLocks noChangeAspect="1" noChangeArrowheads="1"/>
          </p:cNvPicPr>
          <p:nvPr/>
        </p:nvPicPr>
        <p:blipFill>
          <a:blip r:embed="rId3" cstate="print"/>
          <a:srcRect/>
          <a:stretch>
            <a:fillRect/>
          </a:stretch>
        </p:blipFill>
        <p:spPr bwMode="auto">
          <a:xfrm>
            <a:off x="142844" y="1357298"/>
            <a:ext cx="3786214" cy="2786082"/>
          </a:xfrm>
          <a:prstGeom prst="rect">
            <a:avLst/>
          </a:prstGeom>
          <a:noFill/>
        </p:spPr>
      </p:pic>
      <p:pic>
        <p:nvPicPr>
          <p:cNvPr id="25603" name="Picture 3" descr="D:\диск С\Documents\д. Малахово\Нежилое здание, д. Малахово, ул. Юности, д. 9\OfmaVkUXvyY.jpg"/>
          <p:cNvPicPr>
            <a:picLocks noChangeAspect="1" noChangeArrowheads="1"/>
          </p:cNvPicPr>
          <p:nvPr/>
        </p:nvPicPr>
        <p:blipFill>
          <a:blip r:embed="rId4" cstate="print"/>
          <a:srcRect/>
          <a:stretch>
            <a:fillRect/>
          </a:stretch>
        </p:blipFill>
        <p:spPr bwMode="auto">
          <a:xfrm>
            <a:off x="142844" y="4214818"/>
            <a:ext cx="3786214" cy="250033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4000495" y="714356"/>
          <a:ext cx="5000660" cy="5852160"/>
        </p:xfrm>
        <a:graphic>
          <a:graphicData uri="http://schemas.openxmlformats.org/drawingml/2006/table">
            <a:tbl>
              <a:tblPr/>
              <a:tblGrid>
                <a:gridCol w="1785951"/>
                <a:gridCol w="3214709"/>
              </a:tblGrid>
              <a:tr h="1071570">
                <a:tc>
                  <a:txBody>
                    <a:bodyPr/>
                    <a:lstStyle/>
                    <a:p>
                      <a:pPr>
                        <a:spcAft>
                          <a:spcPts val="0"/>
                        </a:spcAft>
                      </a:pPr>
                      <a:r>
                        <a:rPr lang="ru-RU" sz="2400" b="1" dirty="0">
                          <a:solidFill>
                            <a:srgbClr val="FFFFFF"/>
                          </a:solidFill>
                          <a:latin typeface="Arial"/>
                          <a:ea typeface="Times New Roman"/>
                        </a:rPr>
                        <a:t>Адрес</a:t>
                      </a: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2400" b="1" kern="1200" dirty="0" err="1" smtClean="0">
                          <a:solidFill>
                            <a:schemeClr val="bg1"/>
                          </a:solidFill>
                          <a:latin typeface="+mn-lt"/>
                          <a:ea typeface="+mn-ea"/>
                          <a:cs typeface="+mn-cs"/>
                        </a:rPr>
                        <a:t>Тутаевский</a:t>
                      </a:r>
                      <a:r>
                        <a:rPr lang="ru-RU" sz="2400" b="1" kern="1200" baseline="0" dirty="0" smtClean="0">
                          <a:solidFill>
                            <a:schemeClr val="bg1"/>
                          </a:solidFill>
                          <a:latin typeface="+mn-lt"/>
                          <a:ea typeface="+mn-ea"/>
                          <a:cs typeface="+mn-cs"/>
                        </a:rPr>
                        <a:t> район</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д. </a:t>
                      </a:r>
                      <a:r>
                        <a:rPr lang="ru-RU" sz="2400" b="1" kern="1200" dirty="0" err="1" smtClean="0">
                          <a:solidFill>
                            <a:schemeClr val="bg1"/>
                          </a:solidFill>
                          <a:latin typeface="+mn-lt"/>
                          <a:ea typeface="+mn-ea"/>
                          <a:cs typeface="+mn-cs"/>
                        </a:rPr>
                        <a:t>Малахово</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ул. Юности, д. 8</a:t>
                      </a:r>
                      <a:endParaRPr lang="ru-RU" sz="2400" b="1" dirty="0" smtClean="0">
                        <a:solidFill>
                          <a:schemeClr val="bg1"/>
                        </a:solidFill>
                        <a:latin typeface="+mn-lt"/>
                        <a:ea typeface="Times New Roman"/>
                      </a:endParaRPr>
                    </a:p>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780113">
                <a:tc>
                  <a:txBody>
                    <a:bodyPr/>
                    <a:lstStyle/>
                    <a:p>
                      <a:pPr algn="l">
                        <a:spcAft>
                          <a:spcPts val="0"/>
                        </a:spcAft>
                      </a:pPr>
                      <a:r>
                        <a:rPr lang="ru-RU" sz="1800" b="1" dirty="0">
                          <a:latin typeface="Arial"/>
                          <a:ea typeface="Times New Roman"/>
                        </a:rPr>
                        <a:t>Площадь объекта</a:t>
                      </a:r>
                      <a:endParaRPr lang="ru-RU" sz="1800" dirty="0">
                        <a:latin typeface="Times New Roman"/>
                        <a:ea typeface="Times New Roman"/>
                      </a:endParaRPr>
                    </a:p>
                    <a:p>
                      <a:pPr algn="l">
                        <a:spcAft>
                          <a:spcPts val="0"/>
                        </a:spcAft>
                      </a:pPr>
                      <a:r>
                        <a:rPr lang="ru-RU" sz="1800" b="1" dirty="0">
                          <a:latin typeface="Arial"/>
                          <a:ea typeface="Times New Roman"/>
                        </a:rPr>
                        <a:t>(кв. </a:t>
                      </a:r>
                      <a:r>
                        <a:rPr lang="ru-RU" sz="1800" b="1" dirty="0" smtClean="0">
                          <a:latin typeface="Arial"/>
                          <a:ea typeface="Times New Roman"/>
                        </a:rPr>
                        <a:t>м.)</a:t>
                      </a: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2000" b="1" dirty="0" smtClean="0">
                          <a:latin typeface="+mn-lt"/>
                          <a:ea typeface="Times New Roman"/>
                        </a:rPr>
                        <a:t>62,6</a:t>
                      </a: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814052">
                <a:tc>
                  <a:txBody>
                    <a:bodyPr/>
                    <a:lstStyle/>
                    <a:p>
                      <a:pPr algn="l">
                        <a:spcAft>
                          <a:spcPts val="0"/>
                        </a:spcAft>
                      </a:pPr>
                      <a:endParaRPr lang="ru-RU" sz="1800" b="1" dirty="0" smtClean="0">
                        <a:latin typeface="Arial"/>
                        <a:ea typeface="Times New Roman"/>
                      </a:endParaRPr>
                    </a:p>
                    <a:p>
                      <a:pPr algn="l">
                        <a:spcAft>
                          <a:spcPts val="0"/>
                        </a:spcAft>
                      </a:pPr>
                      <a:r>
                        <a:rPr lang="ru-RU" sz="1800" b="1" dirty="0" smtClean="0">
                          <a:latin typeface="Arial"/>
                          <a:ea typeface="Times New Roman"/>
                        </a:rPr>
                        <a:t>Кадастровый номер</a:t>
                      </a:r>
                    </a:p>
                    <a:p>
                      <a:pPr algn="l">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Площадь земельного</a:t>
                      </a:r>
                      <a:endParaRPr lang="ru-RU" sz="1800" dirty="0" smtClean="0">
                        <a:latin typeface="Times New Roman"/>
                        <a:ea typeface="Times New Roman"/>
                      </a:endParaRPr>
                    </a:p>
                    <a:p>
                      <a:pPr>
                        <a:spcAft>
                          <a:spcPts val="0"/>
                        </a:spcAft>
                      </a:pPr>
                      <a:r>
                        <a:rPr lang="ru-RU" sz="1800" b="1" dirty="0" smtClean="0">
                          <a:latin typeface="Arial"/>
                          <a:ea typeface="Times New Roman"/>
                        </a:rPr>
                        <a:t>участка</a:t>
                      </a:r>
                    </a:p>
                    <a:p>
                      <a:pPr>
                        <a:spcAft>
                          <a:spcPts val="0"/>
                        </a:spcAft>
                      </a:pPr>
                      <a:r>
                        <a:rPr lang="ru-RU" sz="1800" b="1" dirty="0" smtClean="0">
                          <a:latin typeface="Arial"/>
                          <a:ea typeface="Times New Roman"/>
                        </a:rPr>
                        <a:t>(кв. м)</a:t>
                      </a:r>
                    </a:p>
                    <a:p>
                      <a:pPr>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Кадастровый</a:t>
                      </a:r>
                      <a:r>
                        <a:rPr lang="ru-RU" sz="1800" b="1" baseline="0" dirty="0" smtClean="0">
                          <a:latin typeface="Arial"/>
                          <a:ea typeface="Times New Roman"/>
                        </a:rPr>
                        <a:t> номер </a:t>
                      </a:r>
                      <a:endParaRPr lang="ru-RU" sz="1800" b="1" dirty="0" smtClean="0">
                        <a:latin typeface="Arial"/>
                        <a:ea typeface="Times New Roman"/>
                      </a:endParaRPr>
                    </a:p>
                    <a:p>
                      <a:pPr algn="l">
                        <a:spcAft>
                          <a:spcPts val="0"/>
                        </a:spcAft>
                      </a:pPr>
                      <a:endParaRPr lang="ru-RU" sz="1800" dirty="0" smtClean="0">
                        <a:latin typeface="Times New Roman"/>
                        <a:ea typeface="Times New Roman"/>
                      </a:endParaRPr>
                    </a:p>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r>
                        <a:rPr lang="ru-RU" sz="2000" b="1" kern="1200" dirty="0" smtClean="0">
                          <a:solidFill>
                            <a:schemeClr val="tx1"/>
                          </a:solidFill>
                          <a:latin typeface="+mn-lt"/>
                          <a:ea typeface="+mn-ea"/>
                          <a:cs typeface="+mn-cs"/>
                        </a:rPr>
                        <a:t>76:15:011801:236</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45 107 </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76:15:011823:6</a:t>
                      </a:r>
                    </a:p>
                    <a:p>
                      <a:pPr algn="ctr">
                        <a:spcAft>
                          <a:spcPts val="0"/>
                        </a:spcAft>
                      </a:pPr>
                      <a:endParaRPr lang="ru-RU" sz="20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738664"/>
          </a:xfrm>
          <a:prstGeom prst="rect">
            <a:avLst/>
          </a:prstGeom>
        </p:spPr>
        <p:txBody>
          <a:bodyPr wrap="square">
            <a:spAutoFit/>
          </a:bodyPr>
          <a:lstStyle/>
          <a:p>
            <a:pPr algn="ctr"/>
            <a:r>
              <a:rPr lang="ru-RU" sz="2100" b="1" dirty="0" smtClean="0">
                <a:solidFill>
                  <a:prstClr val="black"/>
                </a:solidFill>
                <a:latin typeface="Times New Roman" panose="02020603050405020304" pitchFamily="18" charset="0"/>
                <a:cs typeface="Times New Roman" panose="02020603050405020304" pitchFamily="18" charset="0"/>
              </a:rPr>
              <a:t>- </a:t>
            </a:r>
            <a:r>
              <a:rPr lang="ru-RU" sz="2000" b="1" dirty="0" smtClean="0">
                <a:latin typeface="Times New Roman" pitchFamily="18" charset="0"/>
                <a:cs typeface="Times New Roman" pitchFamily="18" charset="0"/>
              </a:rPr>
              <a:t>Здание бани</a:t>
            </a:r>
          </a:p>
          <a:p>
            <a:pPr algn="ctr"/>
            <a:endParaRPr lang="ru-RU" sz="2100" b="1" dirty="0" smtClean="0">
              <a:solidFill>
                <a:prstClr val="black"/>
              </a:solidFill>
              <a:latin typeface="Times New Roman" panose="02020603050405020304" pitchFamily="18" charset="0"/>
              <a:cs typeface="Times New Roman" panose="02020603050405020304" pitchFamily="18" charset="0"/>
            </a:endParaRPr>
          </a:p>
        </p:txBody>
      </p:sp>
      <p:pic>
        <p:nvPicPr>
          <p:cNvPr id="26626" name="Picture 2" descr="D:\диск С\Documents\д. Малахово\Здание бани, д. Малахово, ул. Юности, д. 8\xNBFeZosC50.jpg"/>
          <p:cNvPicPr>
            <a:picLocks noChangeAspect="1" noChangeArrowheads="1"/>
          </p:cNvPicPr>
          <p:nvPr/>
        </p:nvPicPr>
        <p:blipFill>
          <a:blip r:embed="rId3" cstate="print"/>
          <a:srcRect/>
          <a:stretch>
            <a:fillRect/>
          </a:stretch>
        </p:blipFill>
        <p:spPr bwMode="auto">
          <a:xfrm>
            <a:off x="142844" y="1285860"/>
            <a:ext cx="3786214" cy="2857520"/>
          </a:xfrm>
          <a:prstGeom prst="rect">
            <a:avLst/>
          </a:prstGeom>
          <a:noFill/>
        </p:spPr>
      </p:pic>
      <p:pic>
        <p:nvPicPr>
          <p:cNvPr id="26627" name="Picture 3" descr="D:\диск С\Documents\д. Малахово\Здание бани, д. Малахово, ул. Юности, д. 8\wWjNBjqV7YE.jpg"/>
          <p:cNvPicPr>
            <a:picLocks noChangeAspect="1" noChangeArrowheads="1"/>
          </p:cNvPicPr>
          <p:nvPr/>
        </p:nvPicPr>
        <p:blipFill>
          <a:blip r:embed="rId4" cstate="print"/>
          <a:srcRect/>
          <a:stretch>
            <a:fillRect/>
          </a:stretch>
        </p:blipFill>
        <p:spPr bwMode="auto">
          <a:xfrm>
            <a:off x="142844" y="4286256"/>
            <a:ext cx="3786214" cy="2357454"/>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4000495" y="714356"/>
          <a:ext cx="5000660" cy="5852160"/>
        </p:xfrm>
        <a:graphic>
          <a:graphicData uri="http://schemas.openxmlformats.org/drawingml/2006/table">
            <a:tbl>
              <a:tblPr/>
              <a:tblGrid>
                <a:gridCol w="1785951"/>
                <a:gridCol w="3214709"/>
              </a:tblGrid>
              <a:tr h="1071570">
                <a:tc>
                  <a:txBody>
                    <a:bodyPr/>
                    <a:lstStyle/>
                    <a:p>
                      <a:pPr>
                        <a:spcAft>
                          <a:spcPts val="0"/>
                        </a:spcAft>
                      </a:pPr>
                      <a:r>
                        <a:rPr lang="ru-RU" sz="2400" b="1" dirty="0">
                          <a:solidFill>
                            <a:srgbClr val="FFFFFF"/>
                          </a:solidFill>
                          <a:latin typeface="Arial"/>
                          <a:ea typeface="Times New Roman"/>
                        </a:rPr>
                        <a:t>Адрес</a:t>
                      </a: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2400" b="1" kern="1200" dirty="0" err="1" smtClean="0">
                          <a:solidFill>
                            <a:schemeClr val="bg1"/>
                          </a:solidFill>
                          <a:latin typeface="+mn-lt"/>
                          <a:ea typeface="+mn-ea"/>
                          <a:cs typeface="+mn-cs"/>
                        </a:rPr>
                        <a:t>Тутаевский</a:t>
                      </a:r>
                      <a:r>
                        <a:rPr lang="ru-RU" sz="2400" b="1" kern="1200" baseline="0" dirty="0" smtClean="0">
                          <a:solidFill>
                            <a:schemeClr val="bg1"/>
                          </a:solidFill>
                          <a:latin typeface="+mn-lt"/>
                          <a:ea typeface="+mn-ea"/>
                          <a:cs typeface="+mn-cs"/>
                        </a:rPr>
                        <a:t> район</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д. </a:t>
                      </a:r>
                      <a:r>
                        <a:rPr lang="ru-RU" sz="2400" b="1" kern="1200" dirty="0" err="1" smtClean="0">
                          <a:solidFill>
                            <a:schemeClr val="bg1"/>
                          </a:solidFill>
                          <a:latin typeface="+mn-lt"/>
                          <a:ea typeface="+mn-ea"/>
                          <a:cs typeface="+mn-cs"/>
                        </a:rPr>
                        <a:t>Малахово</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ул. Юности, д. 8</a:t>
                      </a:r>
                      <a:endParaRPr lang="ru-RU" sz="2400" b="1" dirty="0" smtClean="0">
                        <a:solidFill>
                          <a:schemeClr val="bg1"/>
                        </a:solidFill>
                        <a:latin typeface="+mn-lt"/>
                        <a:ea typeface="Times New Roman"/>
                      </a:endParaRPr>
                    </a:p>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780113">
                <a:tc>
                  <a:txBody>
                    <a:bodyPr/>
                    <a:lstStyle/>
                    <a:p>
                      <a:pPr algn="l">
                        <a:spcAft>
                          <a:spcPts val="0"/>
                        </a:spcAft>
                      </a:pPr>
                      <a:r>
                        <a:rPr lang="ru-RU" sz="1800" b="1" dirty="0">
                          <a:latin typeface="Arial"/>
                          <a:ea typeface="Times New Roman"/>
                        </a:rPr>
                        <a:t>Площадь объекта</a:t>
                      </a:r>
                      <a:endParaRPr lang="ru-RU" sz="1800" dirty="0">
                        <a:latin typeface="Times New Roman"/>
                        <a:ea typeface="Times New Roman"/>
                      </a:endParaRPr>
                    </a:p>
                    <a:p>
                      <a:pPr algn="l">
                        <a:spcAft>
                          <a:spcPts val="0"/>
                        </a:spcAft>
                      </a:pPr>
                      <a:r>
                        <a:rPr lang="ru-RU" sz="1800" b="1" dirty="0">
                          <a:latin typeface="Arial"/>
                          <a:ea typeface="Times New Roman"/>
                        </a:rPr>
                        <a:t>(кв. </a:t>
                      </a:r>
                      <a:r>
                        <a:rPr lang="ru-RU" sz="1800" b="1" dirty="0" smtClean="0">
                          <a:latin typeface="Arial"/>
                          <a:ea typeface="Times New Roman"/>
                        </a:rPr>
                        <a:t>м.)</a:t>
                      </a: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2000" b="1" dirty="0" smtClean="0">
                          <a:latin typeface="+mn-lt"/>
                          <a:ea typeface="Times New Roman"/>
                        </a:rPr>
                        <a:t>134,3</a:t>
                      </a: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814052">
                <a:tc>
                  <a:txBody>
                    <a:bodyPr/>
                    <a:lstStyle/>
                    <a:p>
                      <a:pPr algn="l">
                        <a:spcAft>
                          <a:spcPts val="0"/>
                        </a:spcAft>
                      </a:pPr>
                      <a:endParaRPr lang="ru-RU" sz="1800" b="1" dirty="0" smtClean="0">
                        <a:latin typeface="Arial"/>
                        <a:ea typeface="Times New Roman"/>
                      </a:endParaRPr>
                    </a:p>
                    <a:p>
                      <a:pPr algn="l">
                        <a:spcAft>
                          <a:spcPts val="0"/>
                        </a:spcAft>
                      </a:pPr>
                      <a:r>
                        <a:rPr lang="ru-RU" sz="1800" b="1" dirty="0" smtClean="0">
                          <a:latin typeface="Arial"/>
                          <a:ea typeface="Times New Roman"/>
                        </a:rPr>
                        <a:t>Кадастровый номер</a:t>
                      </a:r>
                    </a:p>
                    <a:p>
                      <a:pPr algn="l">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Площадь земельного</a:t>
                      </a:r>
                      <a:endParaRPr lang="ru-RU" sz="1800" dirty="0" smtClean="0">
                        <a:latin typeface="Times New Roman"/>
                        <a:ea typeface="Times New Roman"/>
                      </a:endParaRPr>
                    </a:p>
                    <a:p>
                      <a:pPr>
                        <a:spcAft>
                          <a:spcPts val="0"/>
                        </a:spcAft>
                      </a:pPr>
                      <a:r>
                        <a:rPr lang="ru-RU" sz="1800" b="1" dirty="0" smtClean="0">
                          <a:latin typeface="Arial"/>
                          <a:ea typeface="Times New Roman"/>
                        </a:rPr>
                        <a:t>участка</a:t>
                      </a:r>
                    </a:p>
                    <a:p>
                      <a:pPr>
                        <a:spcAft>
                          <a:spcPts val="0"/>
                        </a:spcAft>
                      </a:pPr>
                      <a:r>
                        <a:rPr lang="ru-RU" sz="1800" b="1" dirty="0" smtClean="0">
                          <a:latin typeface="Arial"/>
                          <a:ea typeface="Times New Roman"/>
                        </a:rPr>
                        <a:t>(кв. м)</a:t>
                      </a:r>
                    </a:p>
                    <a:p>
                      <a:pPr>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Кадастровый</a:t>
                      </a:r>
                      <a:r>
                        <a:rPr lang="ru-RU" sz="1800" b="1" baseline="0" dirty="0" smtClean="0">
                          <a:latin typeface="Arial"/>
                          <a:ea typeface="Times New Roman"/>
                        </a:rPr>
                        <a:t> номер </a:t>
                      </a:r>
                      <a:endParaRPr lang="ru-RU" sz="1800" b="1" dirty="0" smtClean="0">
                        <a:latin typeface="Arial"/>
                        <a:ea typeface="Times New Roman"/>
                      </a:endParaRPr>
                    </a:p>
                    <a:p>
                      <a:pPr algn="l">
                        <a:spcAft>
                          <a:spcPts val="0"/>
                        </a:spcAft>
                      </a:pPr>
                      <a:endParaRPr lang="ru-RU" sz="1800" dirty="0" smtClean="0">
                        <a:latin typeface="Times New Roman"/>
                        <a:ea typeface="Times New Roman"/>
                      </a:endParaRPr>
                    </a:p>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r>
                        <a:rPr lang="ru-RU" sz="2000" b="1" kern="1200" dirty="0" smtClean="0">
                          <a:solidFill>
                            <a:schemeClr val="tx1"/>
                          </a:solidFill>
                          <a:latin typeface="+mn-lt"/>
                          <a:ea typeface="+mn-ea"/>
                          <a:cs typeface="+mn-cs"/>
                        </a:rPr>
                        <a:t>76:15:011801:233</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45 107 </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76:15:011823:6</a:t>
                      </a:r>
                    </a:p>
                    <a:p>
                      <a:pPr algn="ctr">
                        <a:spcAft>
                          <a:spcPts val="0"/>
                        </a:spcAft>
                      </a:pPr>
                      <a:endParaRPr lang="ru-RU" sz="20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723275"/>
          </a:xfrm>
          <a:prstGeom prst="rect">
            <a:avLst/>
          </a:prstGeom>
        </p:spPr>
        <p:txBody>
          <a:bodyPr wrap="square">
            <a:spAutoFit/>
          </a:bodyPr>
          <a:lstStyle/>
          <a:p>
            <a:pPr algn="ctr"/>
            <a:r>
              <a:rPr lang="ru-RU" sz="2000" b="1" dirty="0" smtClean="0">
                <a:latin typeface="Times New Roman" pitchFamily="18" charset="0"/>
                <a:cs typeface="Times New Roman" pitchFamily="18" charset="0"/>
              </a:rPr>
              <a:t>- Гараж</a:t>
            </a:r>
          </a:p>
          <a:p>
            <a:pPr algn="ctr"/>
            <a:endParaRPr lang="ru-RU" sz="2100" b="1" dirty="0" smtClean="0">
              <a:solidFill>
                <a:prstClr val="black"/>
              </a:solidFill>
              <a:latin typeface="Times New Roman" panose="02020603050405020304" pitchFamily="18" charset="0"/>
              <a:cs typeface="Times New Roman" panose="02020603050405020304" pitchFamily="18" charset="0"/>
            </a:endParaRPr>
          </a:p>
        </p:txBody>
      </p:sp>
      <p:pic>
        <p:nvPicPr>
          <p:cNvPr id="27650" name="Picture 2" descr="D:\диск С\Documents\д. Малахово\Здание гаражей, д. Малахово, ул. Юности, д. 8\k-jdOKmWnJk.jpg"/>
          <p:cNvPicPr>
            <a:picLocks noChangeAspect="1" noChangeArrowheads="1"/>
          </p:cNvPicPr>
          <p:nvPr/>
        </p:nvPicPr>
        <p:blipFill>
          <a:blip r:embed="rId3" cstate="print"/>
          <a:srcRect/>
          <a:stretch>
            <a:fillRect/>
          </a:stretch>
        </p:blipFill>
        <p:spPr bwMode="auto">
          <a:xfrm>
            <a:off x="214282" y="1357298"/>
            <a:ext cx="3714776" cy="2643206"/>
          </a:xfrm>
          <a:prstGeom prst="rect">
            <a:avLst/>
          </a:prstGeom>
          <a:noFill/>
        </p:spPr>
      </p:pic>
      <p:pic>
        <p:nvPicPr>
          <p:cNvPr id="27651" name="Picture 3" descr="D:\диск С\Documents\д. Малахово\Здание гаражей, д. Малахово, ул. Юности, д. 8\P2x9LnAc3j8.jpg"/>
          <p:cNvPicPr>
            <a:picLocks noChangeAspect="1" noChangeArrowheads="1"/>
          </p:cNvPicPr>
          <p:nvPr/>
        </p:nvPicPr>
        <p:blipFill>
          <a:blip r:embed="rId4" cstate="print"/>
          <a:srcRect/>
          <a:stretch>
            <a:fillRect/>
          </a:stretch>
        </p:blipFill>
        <p:spPr bwMode="auto">
          <a:xfrm>
            <a:off x="214282" y="4071942"/>
            <a:ext cx="3714776" cy="264320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4000495" y="714356"/>
          <a:ext cx="5000660" cy="5852160"/>
        </p:xfrm>
        <a:graphic>
          <a:graphicData uri="http://schemas.openxmlformats.org/drawingml/2006/table">
            <a:tbl>
              <a:tblPr/>
              <a:tblGrid>
                <a:gridCol w="1785951"/>
                <a:gridCol w="3214709"/>
              </a:tblGrid>
              <a:tr h="1071570">
                <a:tc>
                  <a:txBody>
                    <a:bodyPr/>
                    <a:lstStyle/>
                    <a:p>
                      <a:pPr>
                        <a:spcAft>
                          <a:spcPts val="0"/>
                        </a:spcAft>
                      </a:pPr>
                      <a:r>
                        <a:rPr lang="ru-RU" sz="2400" b="1" dirty="0">
                          <a:solidFill>
                            <a:srgbClr val="FFFFFF"/>
                          </a:solidFill>
                          <a:latin typeface="Arial"/>
                          <a:ea typeface="Times New Roman"/>
                        </a:rPr>
                        <a:t>Адрес</a:t>
                      </a: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2400" b="1" kern="1200" dirty="0" err="1" smtClean="0">
                          <a:solidFill>
                            <a:schemeClr val="bg1"/>
                          </a:solidFill>
                          <a:latin typeface="+mn-lt"/>
                          <a:ea typeface="+mn-ea"/>
                          <a:cs typeface="+mn-cs"/>
                        </a:rPr>
                        <a:t>Тутаевский</a:t>
                      </a:r>
                      <a:r>
                        <a:rPr lang="ru-RU" sz="2400" b="1" kern="1200" baseline="0" dirty="0" smtClean="0">
                          <a:solidFill>
                            <a:schemeClr val="bg1"/>
                          </a:solidFill>
                          <a:latin typeface="+mn-lt"/>
                          <a:ea typeface="+mn-ea"/>
                          <a:cs typeface="+mn-cs"/>
                        </a:rPr>
                        <a:t> район</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д. </a:t>
                      </a:r>
                      <a:r>
                        <a:rPr lang="ru-RU" sz="2400" b="1" kern="1200" dirty="0" err="1" smtClean="0">
                          <a:solidFill>
                            <a:schemeClr val="bg1"/>
                          </a:solidFill>
                          <a:latin typeface="+mn-lt"/>
                          <a:ea typeface="+mn-ea"/>
                          <a:cs typeface="+mn-cs"/>
                        </a:rPr>
                        <a:t>Малахово</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ул. Юности, д. 8</a:t>
                      </a:r>
                      <a:endParaRPr lang="ru-RU" sz="2400" b="1" dirty="0" smtClean="0">
                        <a:solidFill>
                          <a:schemeClr val="bg1"/>
                        </a:solidFill>
                        <a:latin typeface="+mn-lt"/>
                        <a:ea typeface="Times New Roman"/>
                      </a:endParaRPr>
                    </a:p>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780113">
                <a:tc>
                  <a:txBody>
                    <a:bodyPr/>
                    <a:lstStyle/>
                    <a:p>
                      <a:pPr algn="l">
                        <a:spcAft>
                          <a:spcPts val="0"/>
                        </a:spcAft>
                      </a:pPr>
                      <a:r>
                        <a:rPr lang="ru-RU" sz="1800" b="1" dirty="0">
                          <a:latin typeface="Arial"/>
                          <a:ea typeface="Times New Roman"/>
                        </a:rPr>
                        <a:t>Площадь объекта</a:t>
                      </a:r>
                      <a:endParaRPr lang="ru-RU" sz="1800" dirty="0">
                        <a:latin typeface="Times New Roman"/>
                        <a:ea typeface="Times New Roman"/>
                      </a:endParaRPr>
                    </a:p>
                    <a:p>
                      <a:pPr algn="l">
                        <a:spcAft>
                          <a:spcPts val="0"/>
                        </a:spcAft>
                      </a:pPr>
                      <a:r>
                        <a:rPr lang="ru-RU" sz="1800" b="1" dirty="0">
                          <a:latin typeface="Arial"/>
                          <a:ea typeface="Times New Roman"/>
                        </a:rPr>
                        <a:t>(кв. </a:t>
                      </a:r>
                      <a:r>
                        <a:rPr lang="ru-RU" sz="1800" b="1" dirty="0" smtClean="0">
                          <a:latin typeface="Arial"/>
                          <a:ea typeface="Times New Roman"/>
                        </a:rPr>
                        <a:t>м.)</a:t>
                      </a: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2000" b="1" dirty="0" smtClean="0">
                          <a:latin typeface="+mn-lt"/>
                          <a:ea typeface="Times New Roman"/>
                        </a:rPr>
                        <a:t>32,4</a:t>
                      </a: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814052">
                <a:tc>
                  <a:txBody>
                    <a:bodyPr/>
                    <a:lstStyle/>
                    <a:p>
                      <a:pPr algn="l">
                        <a:spcAft>
                          <a:spcPts val="0"/>
                        </a:spcAft>
                      </a:pPr>
                      <a:endParaRPr lang="ru-RU" sz="1800" b="1" dirty="0" smtClean="0">
                        <a:latin typeface="Arial"/>
                        <a:ea typeface="Times New Roman"/>
                      </a:endParaRPr>
                    </a:p>
                    <a:p>
                      <a:pPr algn="l">
                        <a:spcAft>
                          <a:spcPts val="0"/>
                        </a:spcAft>
                      </a:pPr>
                      <a:r>
                        <a:rPr lang="ru-RU" sz="1800" b="1" dirty="0" smtClean="0">
                          <a:latin typeface="Arial"/>
                          <a:ea typeface="Times New Roman"/>
                        </a:rPr>
                        <a:t>Кадастровый номер</a:t>
                      </a:r>
                    </a:p>
                    <a:p>
                      <a:pPr algn="l">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Площадь земельного</a:t>
                      </a:r>
                      <a:endParaRPr lang="ru-RU" sz="1800" dirty="0" smtClean="0">
                        <a:latin typeface="Times New Roman"/>
                        <a:ea typeface="Times New Roman"/>
                      </a:endParaRPr>
                    </a:p>
                    <a:p>
                      <a:pPr>
                        <a:spcAft>
                          <a:spcPts val="0"/>
                        </a:spcAft>
                      </a:pPr>
                      <a:r>
                        <a:rPr lang="ru-RU" sz="1800" b="1" dirty="0" smtClean="0">
                          <a:latin typeface="Arial"/>
                          <a:ea typeface="Times New Roman"/>
                        </a:rPr>
                        <a:t>участка</a:t>
                      </a:r>
                    </a:p>
                    <a:p>
                      <a:pPr>
                        <a:spcAft>
                          <a:spcPts val="0"/>
                        </a:spcAft>
                      </a:pPr>
                      <a:r>
                        <a:rPr lang="ru-RU" sz="1800" b="1" dirty="0" smtClean="0">
                          <a:latin typeface="Arial"/>
                          <a:ea typeface="Times New Roman"/>
                        </a:rPr>
                        <a:t>(кв. м)</a:t>
                      </a:r>
                    </a:p>
                    <a:p>
                      <a:pPr>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Кадастровый</a:t>
                      </a:r>
                      <a:r>
                        <a:rPr lang="ru-RU" sz="1800" b="1" baseline="0" dirty="0" smtClean="0">
                          <a:latin typeface="Arial"/>
                          <a:ea typeface="Times New Roman"/>
                        </a:rPr>
                        <a:t> номер </a:t>
                      </a:r>
                      <a:endParaRPr lang="ru-RU" sz="1800" b="1" dirty="0" smtClean="0">
                        <a:latin typeface="Arial"/>
                        <a:ea typeface="Times New Roman"/>
                      </a:endParaRPr>
                    </a:p>
                    <a:p>
                      <a:pPr algn="l">
                        <a:spcAft>
                          <a:spcPts val="0"/>
                        </a:spcAft>
                      </a:pPr>
                      <a:endParaRPr lang="ru-RU" sz="1800" dirty="0" smtClean="0">
                        <a:latin typeface="Times New Roman"/>
                        <a:ea typeface="Times New Roman"/>
                      </a:endParaRPr>
                    </a:p>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r>
                        <a:rPr lang="ru-RU" sz="2000" b="1" kern="1200" dirty="0" smtClean="0">
                          <a:solidFill>
                            <a:schemeClr val="tx1"/>
                          </a:solidFill>
                          <a:latin typeface="+mn-lt"/>
                          <a:ea typeface="+mn-ea"/>
                          <a:cs typeface="+mn-cs"/>
                        </a:rPr>
                        <a:t>76:15:011801:224</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2000" b="1" kern="1200" dirty="0" smtClean="0">
                          <a:solidFill>
                            <a:schemeClr val="tx1"/>
                          </a:solidFill>
                          <a:latin typeface="+mn-lt"/>
                          <a:ea typeface="+mn-ea"/>
                          <a:cs typeface="+mn-cs"/>
                        </a:rPr>
                        <a:t>183427</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76:15:011823:222</a:t>
                      </a:r>
                    </a:p>
                    <a:p>
                      <a:pPr algn="ctr">
                        <a:spcAft>
                          <a:spcPts val="0"/>
                        </a:spcAft>
                      </a:pPr>
                      <a:endParaRPr lang="ru-RU" sz="20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723275"/>
          </a:xfrm>
          <a:prstGeom prst="rect">
            <a:avLst/>
          </a:prstGeom>
        </p:spPr>
        <p:txBody>
          <a:bodyPr wrap="square">
            <a:spAutoFit/>
          </a:bodyPr>
          <a:lstStyle/>
          <a:p>
            <a:pPr algn="ctr"/>
            <a:r>
              <a:rPr lang="ru-RU" sz="2000" b="1" dirty="0" smtClean="0">
                <a:latin typeface="Times New Roman" pitchFamily="18" charset="0"/>
                <a:cs typeface="Times New Roman" pitchFamily="18" charset="0"/>
              </a:rPr>
              <a:t> - Здание котельной</a:t>
            </a:r>
          </a:p>
          <a:p>
            <a:pPr algn="ctr"/>
            <a:endParaRPr lang="ru-RU" sz="2100" b="1" dirty="0" smtClean="0">
              <a:solidFill>
                <a:prstClr val="black"/>
              </a:solidFill>
              <a:latin typeface="Times New Roman" panose="02020603050405020304" pitchFamily="18" charset="0"/>
              <a:cs typeface="Times New Roman" panose="02020603050405020304" pitchFamily="18" charset="0"/>
            </a:endParaRPr>
          </a:p>
        </p:txBody>
      </p:sp>
      <p:pic>
        <p:nvPicPr>
          <p:cNvPr id="28674" name="Picture 2" descr="D:\диск С\Documents\д. Малахово\Здание котельной, д. Малахово, ул. Юности, д. 8\DAPS3Z0jDq4.jpg"/>
          <p:cNvPicPr>
            <a:picLocks noChangeAspect="1" noChangeArrowheads="1"/>
          </p:cNvPicPr>
          <p:nvPr/>
        </p:nvPicPr>
        <p:blipFill>
          <a:blip r:embed="rId3" cstate="print"/>
          <a:srcRect/>
          <a:stretch>
            <a:fillRect/>
          </a:stretch>
        </p:blipFill>
        <p:spPr bwMode="auto">
          <a:xfrm>
            <a:off x="214282" y="1357298"/>
            <a:ext cx="3643338" cy="2428892"/>
          </a:xfrm>
          <a:prstGeom prst="rect">
            <a:avLst/>
          </a:prstGeom>
          <a:noFill/>
        </p:spPr>
      </p:pic>
      <p:pic>
        <p:nvPicPr>
          <p:cNvPr id="28675" name="Picture 3" descr="D:\диск С\Documents\д. Малахово\Здание котельной, д. Малахово, ул. Юности, д. 8\l-sbkOxz5kE.jpg"/>
          <p:cNvPicPr>
            <a:picLocks noChangeAspect="1" noChangeArrowheads="1"/>
          </p:cNvPicPr>
          <p:nvPr/>
        </p:nvPicPr>
        <p:blipFill>
          <a:blip r:embed="rId4" cstate="print"/>
          <a:srcRect/>
          <a:stretch>
            <a:fillRect/>
          </a:stretch>
        </p:blipFill>
        <p:spPr bwMode="auto">
          <a:xfrm>
            <a:off x="214282" y="3929066"/>
            <a:ext cx="3643338" cy="2714644"/>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4000495" y="714356"/>
          <a:ext cx="5000660" cy="5852160"/>
        </p:xfrm>
        <a:graphic>
          <a:graphicData uri="http://schemas.openxmlformats.org/drawingml/2006/table">
            <a:tbl>
              <a:tblPr/>
              <a:tblGrid>
                <a:gridCol w="1785951"/>
                <a:gridCol w="3214709"/>
              </a:tblGrid>
              <a:tr h="1071570">
                <a:tc>
                  <a:txBody>
                    <a:bodyPr/>
                    <a:lstStyle/>
                    <a:p>
                      <a:pPr>
                        <a:spcAft>
                          <a:spcPts val="0"/>
                        </a:spcAft>
                      </a:pPr>
                      <a:r>
                        <a:rPr lang="ru-RU" sz="2400" b="1" dirty="0">
                          <a:solidFill>
                            <a:srgbClr val="FFFFFF"/>
                          </a:solidFill>
                          <a:latin typeface="Arial"/>
                          <a:ea typeface="Times New Roman"/>
                        </a:rPr>
                        <a:t>Адрес</a:t>
                      </a: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2400" b="1" kern="1200" dirty="0" err="1" smtClean="0">
                          <a:solidFill>
                            <a:schemeClr val="bg1"/>
                          </a:solidFill>
                          <a:latin typeface="+mn-lt"/>
                          <a:ea typeface="+mn-ea"/>
                          <a:cs typeface="+mn-cs"/>
                        </a:rPr>
                        <a:t>Тутаевский</a:t>
                      </a:r>
                      <a:r>
                        <a:rPr lang="ru-RU" sz="2400" b="1" kern="1200" baseline="0" dirty="0" smtClean="0">
                          <a:solidFill>
                            <a:schemeClr val="bg1"/>
                          </a:solidFill>
                          <a:latin typeface="+mn-lt"/>
                          <a:ea typeface="+mn-ea"/>
                          <a:cs typeface="+mn-cs"/>
                        </a:rPr>
                        <a:t> район</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д. </a:t>
                      </a:r>
                      <a:r>
                        <a:rPr lang="ru-RU" sz="2400" b="1" kern="1200" dirty="0" err="1" smtClean="0">
                          <a:solidFill>
                            <a:schemeClr val="bg1"/>
                          </a:solidFill>
                          <a:latin typeface="+mn-lt"/>
                          <a:ea typeface="+mn-ea"/>
                          <a:cs typeface="+mn-cs"/>
                        </a:rPr>
                        <a:t>Малахово</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ул. Школьная, д. 5</a:t>
                      </a:r>
                      <a:endParaRPr lang="ru-RU" sz="2400" b="1" dirty="0" smtClean="0">
                        <a:solidFill>
                          <a:schemeClr val="bg1"/>
                        </a:solidFill>
                        <a:latin typeface="+mn-lt"/>
                        <a:ea typeface="Times New Roman"/>
                      </a:endParaRPr>
                    </a:p>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780113">
                <a:tc>
                  <a:txBody>
                    <a:bodyPr/>
                    <a:lstStyle/>
                    <a:p>
                      <a:pPr algn="l">
                        <a:spcAft>
                          <a:spcPts val="0"/>
                        </a:spcAft>
                      </a:pPr>
                      <a:r>
                        <a:rPr lang="ru-RU" sz="1800" b="1" dirty="0">
                          <a:latin typeface="Arial"/>
                          <a:ea typeface="Times New Roman"/>
                        </a:rPr>
                        <a:t>Площадь объекта</a:t>
                      </a:r>
                      <a:endParaRPr lang="ru-RU" sz="1800" dirty="0">
                        <a:latin typeface="Times New Roman"/>
                        <a:ea typeface="Times New Roman"/>
                      </a:endParaRPr>
                    </a:p>
                    <a:p>
                      <a:pPr algn="l">
                        <a:spcAft>
                          <a:spcPts val="0"/>
                        </a:spcAft>
                      </a:pPr>
                      <a:r>
                        <a:rPr lang="ru-RU" sz="1800" b="1" dirty="0">
                          <a:latin typeface="Arial"/>
                          <a:ea typeface="Times New Roman"/>
                        </a:rPr>
                        <a:t>(кв. </a:t>
                      </a:r>
                      <a:r>
                        <a:rPr lang="ru-RU" sz="1800" b="1" dirty="0" smtClean="0">
                          <a:latin typeface="Arial"/>
                          <a:ea typeface="Times New Roman"/>
                        </a:rPr>
                        <a:t>м.)</a:t>
                      </a: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2000" b="1" dirty="0" smtClean="0">
                          <a:latin typeface="+mn-lt"/>
                          <a:ea typeface="Times New Roman"/>
                        </a:rPr>
                        <a:t>53,8</a:t>
                      </a: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814052">
                <a:tc>
                  <a:txBody>
                    <a:bodyPr/>
                    <a:lstStyle/>
                    <a:p>
                      <a:pPr algn="l">
                        <a:spcAft>
                          <a:spcPts val="0"/>
                        </a:spcAft>
                      </a:pPr>
                      <a:endParaRPr lang="ru-RU" sz="1800" b="1" dirty="0" smtClean="0">
                        <a:latin typeface="Arial"/>
                        <a:ea typeface="Times New Roman"/>
                      </a:endParaRPr>
                    </a:p>
                    <a:p>
                      <a:pPr algn="l">
                        <a:spcAft>
                          <a:spcPts val="0"/>
                        </a:spcAft>
                      </a:pPr>
                      <a:r>
                        <a:rPr lang="ru-RU" sz="1800" b="1" dirty="0" smtClean="0">
                          <a:latin typeface="Arial"/>
                          <a:ea typeface="Times New Roman"/>
                        </a:rPr>
                        <a:t>Кадастровый номер</a:t>
                      </a:r>
                    </a:p>
                    <a:p>
                      <a:pPr algn="l">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Площадь земельного</a:t>
                      </a:r>
                      <a:endParaRPr lang="ru-RU" sz="1800" dirty="0" smtClean="0">
                        <a:latin typeface="Times New Roman"/>
                        <a:ea typeface="Times New Roman"/>
                      </a:endParaRPr>
                    </a:p>
                    <a:p>
                      <a:pPr>
                        <a:spcAft>
                          <a:spcPts val="0"/>
                        </a:spcAft>
                      </a:pPr>
                      <a:r>
                        <a:rPr lang="ru-RU" sz="1800" b="1" dirty="0" smtClean="0">
                          <a:latin typeface="Arial"/>
                          <a:ea typeface="Times New Roman"/>
                        </a:rPr>
                        <a:t>участка</a:t>
                      </a:r>
                    </a:p>
                    <a:p>
                      <a:pPr>
                        <a:spcAft>
                          <a:spcPts val="0"/>
                        </a:spcAft>
                      </a:pPr>
                      <a:r>
                        <a:rPr lang="ru-RU" sz="1800" b="1" dirty="0" smtClean="0">
                          <a:latin typeface="Arial"/>
                          <a:ea typeface="Times New Roman"/>
                        </a:rPr>
                        <a:t>(кв. м)</a:t>
                      </a:r>
                    </a:p>
                    <a:p>
                      <a:pPr>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Кадастровый</a:t>
                      </a:r>
                      <a:r>
                        <a:rPr lang="ru-RU" sz="1800" b="1" baseline="0" dirty="0" smtClean="0">
                          <a:latin typeface="Arial"/>
                          <a:ea typeface="Times New Roman"/>
                        </a:rPr>
                        <a:t> номер </a:t>
                      </a:r>
                      <a:endParaRPr lang="ru-RU" sz="1800" b="1" dirty="0" smtClean="0">
                        <a:latin typeface="Arial"/>
                        <a:ea typeface="Times New Roman"/>
                      </a:endParaRPr>
                    </a:p>
                    <a:p>
                      <a:pPr algn="l">
                        <a:spcAft>
                          <a:spcPts val="0"/>
                        </a:spcAft>
                      </a:pPr>
                      <a:endParaRPr lang="ru-RU" sz="1800" dirty="0" smtClean="0">
                        <a:latin typeface="Times New Roman"/>
                        <a:ea typeface="Times New Roman"/>
                      </a:endParaRPr>
                    </a:p>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r>
                        <a:rPr lang="ru-RU" sz="2000" b="1" kern="1200" dirty="0" smtClean="0">
                          <a:solidFill>
                            <a:schemeClr val="tx1"/>
                          </a:solidFill>
                          <a:latin typeface="+mn-lt"/>
                          <a:ea typeface="+mn-ea"/>
                          <a:cs typeface="+mn-cs"/>
                        </a:rPr>
                        <a:t>76:15:011801:227</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2000" b="1" kern="1200" dirty="0" smtClean="0">
                          <a:solidFill>
                            <a:schemeClr val="tx1"/>
                          </a:solidFill>
                          <a:latin typeface="+mn-lt"/>
                          <a:ea typeface="+mn-ea"/>
                          <a:cs typeface="+mn-cs"/>
                        </a:rPr>
                        <a:t>183427</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76:15:011823:222</a:t>
                      </a:r>
                    </a:p>
                    <a:p>
                      <a:pPr algn="ctr">
                        <a:spcAft>
                          <a:spcPts val="0"/>
                        </a:spcAft>
                      </a:pPr>
                      <a:endParaRPr lang="ru-RU" sz="20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738664"/>
          </a:xfrm>
          <a:prstGeom prst="rect">
            <a:avLst/>
          </a:prstGeom>
        </p:spPr>
        <p:txBody>
          <a:bodyPr wrap="square">
            <a:spAutoFit/>
          </a:bodyPr>
          <a:lstStyle/>
          <a:p>
            <a:pPr algn="ctr"/>
            <a:r>
              <a:rPr lang="ru-RU" sz="2100" b="1" dirty="0" smtClean="0">
                <a:solidFill>
                  <a:prstClr val="black"/>
                </a:solidFill>
                <a:latin typeface="Times New Roman" panose="02020603050405020304" pitchFamily="18" charset="0"/>
                <a:cs typeface="Times New Roman" panose="02020603050405020304" pitchFamily="18" charset="0"/>
              </a:rPr>
              <a:t>- </a:t>
            </a:r>
            <a:r>
              <a:rPr lang="ru-RU" sz="2000" b="1" dirty="0" smtClean="0">
                <a:latin typeface="Times New Roman" pitchFamily="18" charset="0"/>
                <a:cs typeface="Times New Roman" pitchFamily="18" charset="0"/>
              </a:rPr>
              <a:t>Нежилое здание</a:t>
            </a:r>
          </a:p>
          <a:p>
            <a:pPr algn="ctr"/>
            <a:endParaRPr lang="ru-RU" sz="2100" b="1" dirty="0" smtClean="0">
              <a:solidFill>
                <a:prstClr val="black"/>
              </a:solidFill>
              <a:latin typeface="Times New Roman" panose="02020603050405020304" pitchFamily="18" charset="0"/>
              <a:cs typeface="Times New Roman" panose="02020603050405020304" pitchFamily="18" charset="0"/>
            </a:endParaRPr>
          </a:p>
        </p:txBody>
      </p:sp>
      <p:pic>
        <p:nvPicPr>
          <p:cNvPr id="29698" name="Picture 2" descr="D:\диск С\Documents\д. Малахово\Здание общежития, д. Малахово, ул. Школная, д. 5\mWKQZrdMPiM.jpg"/>
          <p:cNvPicPr>
            <a:picLocks noChangeAspect="1" noChangeArrowheads="1"/>
          </p:cNvPicPr>
          <p:nvPr/>
        </p:nvPicPr>
        <p:blipFill>
          <a:blip r:embed="rId3" cstate="print"/>
          <a:srcRect/>
          <a:stretch>
            <a:fillRect/>
          </a:stretch>
        </p:blipFill>
        <p:spPr bwMode="auto">
          <a:xfrm>
            <a:off x="214282" y="1428736"/>
            <a:ext cx="3714776" cy="2857520"/>
          </a:xfrm>
          <a:prstGeom prst="rect">
            <a:avLst/>
          </a:prstGeom>
          <a:noFill/>
        </p:spPr>
      </p:pic>
      <p:pic>
        <p:nvPicPr>
          <p:cNvPr id="29699" name="Picture 3" descr="D:\диск С\Documents\д. Малахово\Здание общежития, д. Малахово, ул. Школная, д. 5\AWVYX4GA_Eg.jpg"/>
          <p:cNvPicPr>
            <a:picLocks noChangeAspect="1" noChangeArrowheads="1"/>
          </p:cNvPicPr>
          <p:nvPr/>
        </p:nvPicPr>
        <p:blipFill>
          <a:blip r:embed="rId4" cstate="print"/>
          <a:srcRect/>
          <a:stretch>
            <a:fillRect/>
          </a:stretch>
        </p:blipFill>
        <p:spPr bwMode="auto">
          <a:xfrm>
            <a:off x="214282" y="4357694"/>
            <a:ext cx="3714776" cy="228601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4000495" y="714356"/>
          <a:ext cx="5000660" cy="5852160"/>
        </p:xfrm>
        <a:graphic>
          <a:graphicData uri="http://schemas.openxmlformats.org/drawingml/2006/table">
            <a:tbl>
              <a:tblPr/>
              <a:tblGrid>
                <a:gridCol w="1785951"/>
                <a:gridCol w="3214709"/>
              </a:tblGrid>
              <a:tr h="1071570">
                <a:tc>
                  <a:txBody>
                    <a:bodyPr/>
                    <a:lstStyle/>
                    <a:p>
                      <a:pPr>
                        <a:spcAft>
                          <a:spcPts val="0"/>
                        </a:spcAft>
                      </a:pPr>
                      <a:r>
                        <a:rPr lang="ru-RU" sz="2400" b="1" dirty="0">
                          <a:solidFill>
                            <a:srgbClr val="FFFFFF"/>
                          </a:solidFill>
                          <a:latin typeface="Arial"/>
                          <a:ea typeface="Times New Roman"/>
                        </a:rPr>
                        <a:t>Адрес</a:t>
                      </a: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2400" b="1" kern="1200" dirty="0" err="1" smtClean="0">
                          <a:solidFill>
                            <a:schemeClr val="bg1"/>
                          </a:solidFill>
                          <a:latin typeface="+mn-lt"/>
                          <a:ea typeface="+mn-ea"/>
                          <a:cs typeface="+mn-cs"/>
                        </a:rPr>
                        <a:t>Тутаевский</a:t>
                      </a:r>
                      <a:r>
                        <a:rPr lang="ru-RU" sz="2400" b="1" kern="1200" baseline="0" dirty="0" smtClean="0">
                          <a:solidFill>
                            <a:schemeClr val="bg1"/>
                          </a:solidFill>
                          <a:latin typeface="+mn-lt"/>
                          <a:ea typeface="+mn-ea"/>
                          <a:cs typeface="+mn-cs"/>
                        </a:rPr>
                        <a:t> район</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д. </a:t>
                      </a:r>
                      <a:r>
                        <a:rPr lang="ru-RU" sz="2400" b="1" kern="1200" dirty="0" err="1" smtClean="0">
                          <a:solidFill>
                            <a:schemeClr val="bg1"/>
                          </a:solidFill>
                          <a:latin typeface="+mn-lt"/>
                          <a:ea typeface="+mn-ea"/>
                          <a:cs typeface="+mn-cs"/>
                        </a:rPr>
                        <a:t>Малахово</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ул. Юности, д. 8</a:t>
                      </a:r>
                      <a:endParaRPr lang="ru-RU" sz="2400" b="1" dirty="0" smtClean="0">
                        <a:solidFill>
                          <a:schemeClr val="bg1"/>
                        </a:solidFill>
                        <a:latin typeface="+mn-lt"/>
                        <a:ea typeface="Times New Roman"/>
                      </a:endParaRPr>
                    </a:p>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780113">
                <a:tc>
                  <a:txBody>
                    <a:bodyPr/>
                    <a:lstStyle/>
                    <a:p>
                      <a:pPr algn="l">
                        <a:spcAft>
                          <a:spcPts val="0"/>
                        </a:spcAft>
                      </a:pPr>
                      <a:r>
                        <a:rPr lang="ru-RU" sz="1800" b="1" dirty="0">
                          <a:latin typeface="Arial"/>
                          <a:ea typeface="Times New Roman"/>
                        </a:rPr>
                        <a:t>Площадь объекта</a:t>
                      </a:r>
                      <a:endParaRPr lang="ru-RU" sz="1800" dirty="0">
                        <a:latin typeface="Times New Roman"/>
                        <a:ea typeface="Times New Roman"/>
                      </a:endParaRPr>
                    </a:p>
                    <a:p>
                      <a:pPr algn="l">
                        <a:spcAft>
                          <a:spcPts val="0"/>
                        </a:spcAft>
                      </a:pPr>
                      <a:r>
                        <a:rPr lang="ru-RU" sz="1800" b="1" dirty="0">
                          <a:latin typeface="Arial"/>
                          <a:ea typeface="Times New Roman"/>
                        </a:rPr>
                        <a:t>(кв. </a:t>
                      </a:r>
                      <a:r>
                        <a:rPr lang="ru-RU" sz="1800" b="1" dirty="0" smtClean="0">
                          <a:latin typeface="Arial"/>
                          <a:ea typeface="Times New Roman"/>
                        </a:rPr>
                        <a:t>м.)</a:t>
                      </a: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2000" b="1" dirty="0" smtClean="0">
                          <a:latin typeface="+mn-lt"/>
                          <a:ea typeface="Times New Roman"/>
                        </a:rPr>
                        <a:t>15,6</a:t>
                      </a: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814052">
                <a:tc>
                  <a:txBody>
                    <a:bodyPr/>
                    <a:lstStyle/>
                    <a:p>
                      <a:pPr algn="l">
                        <a:spcAft>
                          <a:spcPts val="0"/>
                        </a:spcAft>
                      </a:pPr>
                      <a:endParaRPr lang="ru-RU" sz="1800" b="1" dirty="0" smtClean="0">
                        <a:latin typeface="Arial"/>
                        <a:ea typeface="Times New Roman"/>
                      </a:endParaRPr>
                    </a:p>
                    <a:p>
                      <a:pPr algn="l">
                        <a:spcAft>
                          <a:spcPts val="0"/>
                        </a:spcAft>
                      </a:pPr>
                      <a:r>
                        <a:rPr lang="ru-RU" sz="1800" b="1" dirty="0" smtClean="0">
                          <a:latin typeface="Arial"/>
                          <a:ea typeface="Times New Roman"/>
                        </a:rPr>
                        <a:t>Кадастровый номер</a:t>
                      </a:r>
                    </a:p>
                    <a:p>
                      <a:pPr algn="l">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Площадь земельного</a:t>
                      </a:r>
                      <a:endParaRPr lang="ru-RU" sz="1800" dirty="0" smtClean="0">
                        <a:latin typeface="Times New Roman"/>
                        <a:ea typeface="Times New Roman"/>
                      </a:endParaRPr>
                    </a:p>
                    <a:p>
                      <a:pPr>
                        <a:spcAft>
                          <a:spcPts val="0"/>
                        </a:spcAft>
                      </a:pPr>
                      <a:r>
                        <a:rPr lang="ru-RU" sz="1800" b="1" dirty="0" smtClean="0">
                          <a:latin typeface="Arial"/>
                          <a:ea typeface="Times New Roman"/>
                        </a:rPr>
                        <a:t>участка</a:t>
                      </a:r>
                    </a:p>
                    <a:p>
                      <a:pPr>
                        <a:spcAft>
                          <a:spcPts val="0"/>
                        </a:spcAft>
                      </a:pPr>
                      <a:r>
                        <a:rPr lang="ru-RU" sz="1800" b="1" dirty="0" smtClean="0">
                          <a:latin typeface="Arial"/>
                          <a:ea typeface="Times New Roman"/>
                        </a:rPr>
                        <a:t>(кв. м)</a:t>
                      </a:r>
                    </a:p>
                    <a:p>
                      <a:pPr>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Кадастровый</a:t>
                      </a:r>
                      <a:r>
                        <a:rPr lang="ru-RU" sz="1800" b="1" baseline="0" dirty="0" smtClean="0">
                          <a:latin typeface="Arial"/>
                          <a:ea typeface="Times New Roman"/>
                        </a:rPr>
                        <a:t> номер </a:t>
                      </a:r>
                      <a:endParaRPr lang="ru-RU" sz="1800" b="1" dirty="0" smtClean="0">
                        <a:latin typeface="Arial"/>
                        <a:ea typeface="Times New Roman"/>
                      </a:endParaRPr>
                    </a:p>
                    <a:p>
                      <a:pPr algn="l">
                        <a:spcAft>
                          <a:spcPts val="0"/>
                        </a:spcAft>
                      </a:pPr>
                      <a:endParaRPr lang="ru-RU" sz="1800" dirty="0" smtClean="0">
                        <a:latin typeface="Times New Roman"/>
                        <a:ea typeface="Times New Roman"/>
                      </a:endParaRPr>
                    </a:p>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r>
                        <a:rPr lang="ru-RU" sz="2000" b="1" kern="1200" dirty="0" smtClean="0">
                          <a:solidFill>
                            <a:schemeClr val="tx1"/>
                          </a:solidFill>
                          <a:latin typeface="+mn-lt"/>
                          <a:ea typeface="+mn-ea"/>
                          <a:cs typeface="+mn-cs"/>
                        </a:rPr>
                        <a:t>76:15:011801:241</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2000" b="1" kern="1200" dirty="0" smtClean="0">
                          <a:solidFill>
                            <a:schemeClr val="tx1"/>
                          </a:solidFill>
                          <a:latin typeface="+mn-lt"/>
                          <a:ea typeface="+mn-ea"/>
                          <a:cs typeface="+mn-cs"/>
                        </a:rPr>
                        <a:t>183427</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76:15:011823:222</a:t>
                      </a:r>
                    </a:p>
                    <a:p>
                      <a:pPr algn="ctr">
                        <a:spcAft>
                          <a:spcPts val="0"/>
                        </a:spcAft>
                      </a:pPr>
                      <a:endParaRPr lang="ru-RU" sz="20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738664"/>
          </a:xfrm>
          <a:prstGeom prst="rect">
            <a:avLst/>
          </a:prstGeom>
        </p:spPr>
        <p:txBody>
          <a:bodyPr wrap="square">
            <a:spAutoFit/>
          </a:bodyPr>
          <a:lstStyle/>
          <a:p>
            <a:pPr algn="ctr"/>
            <a:r>
              <a:rPr lang="ru-RU" sz="2100" b="1" dirty="0" smtClean="0">
                <a:solidFill>
                  <a:prstClr val="black"/>
                </a:solidFill>
                <a:latin typeface="Times New Roman" panose="02020603050405020304" pitchFamily="18" charset="0"/>
                <a:cs typeface="Times New Roman" panose="02020603050405020304" pitchFamily="18" charset="0"/>
              </a:rPr>
              <a:t>- </a:t>
            </a:r>
            <a:r>
              <a:rPr lang="ru-RU" sz="2000" b="1" dirty="0" smtClean="0">
                <a:latin typeface="Times New Roman" pitchFamily="18" charset="0"/>
                <a:cs typeface="Times New Roman" pitchFamily="18" charset="0"/>
              </a:rPr>
              <a:t>Нежилое здание</a:t>
            </a:r>
          </a:p>
          <a:p>
            <a:pPr algn="ctr"/>
            <a:endParaRPr lang="ru-RU" sz="2100" b="1" dirty="0" smtClean="0">
              <a:solidFill>
                <a:prstClr val="black"/>
              </a:solidFill>
              <a:latin typeface="Times New Roman" panose="02020603050405020304" pitchFamily="18" charset="0"/>
              <a:cs typeface="Times New Roman" panose="02020603050405020304" pitchFamily="18" charset="0"/>
            </a:endParaRPr>
          </a:p>
        </p:txBody>
      </p:sp>
      <p:pic>
        <p:nvPicPr>
          <p:cNvPr id="30722" name="Picture 2" descr="D:\диск С\Documents\д. Малахово\Здание скважины и скважина, д. Малахово, ул. Юности, д. 8\SuGx85ujCCs.jpg"/>
          <p:cNvPicPr>
            <a:picLocks noChangeAspect="1" noChangeArrowheads="1"/>
          </p:cNvPicPr>
          <p:nvPr/>
        </p:nvPicPr>
        <p:blipFill>
          <a:blip r:embed="rId3" cstate="print"/>
          <a:srcRect/>
          <a:stretch>
            <a:fillRect/>
          </a:stretch>
        </p:blipFill>
        <p:spPr bwMode="auto">
          <a:xfrm>
            <a:off x="142844" y="1428736"/>
            <a:ext cx="3786214" cy="2714644"/>
          </a:xfrm>
          <a:prstGeom prst="rect">
            <a:avLst/>
          </a:prstGeom>
          <a:noFill/>
        </p:spPr>
      </p:pic>
      <p:pic>
        <p:nvPicPr>
          <p:cNvPr id="30723" name="Picture 3" descr="D:\диск С\Documents\д. Малахово\Здание скважины и скважина, д. Малахово, ул. Юности, д. 8\T6S7hy6n_Xk.jpg"/>
          <p:cNvPicPr>
            <a:picLocks noChangeAspect="1" noChangeArrowheads="1"/>
          </p:cNvPicPr>
          <p:nvPr/>
        </p:nvPicPr>
        <p:blipFill>
          <a:blip r:embed="rId4" cstate="print"/>
          <a:srcRect/>
          <a:stretch>
            <a:fillRect/>
          </a:stretch>
        </p:blipFill>
        <p:spPr bwMode="auto">
          <a:xfrm>
            <a:off x="142844" y="4286256"/>
            <a:ext cx="3786214" cy="2357454"/>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4000495" y="714356"/>
          <a:ext cx="5000660" cy="5852160"/>
        </p:xfrm>
        <a:graphic>
          <a:graphicData uri="http://schemas.openxmlformats.org/drawingml/2006/table">
            <a:tbl>
              <a:tblPr/>
              <a:tblGrid>
                <a:gridCol w="1785951"/>
                <a:gridCol w="3214709"/>
              </a:tblGrid>
              <a:tr h="1071570">
                <a:tc>
                  <a:txBody>
                    <a:bodyPr/>
                    <a:lstStyle/>
                    <a:p>
                      <a:pPr>
                        <a:spcAft>
                          <a:spcPts val="0"/>
                        </a:spcAft>
                      </a:pPr>
                      <a:r>
                        <a:rPr lang="ru-RU" sz="2400" b="1" dirty="0">
                          <a:solidFill>
                            <a:srgbClr val="FFFFFF"/>
                          </a:solidFill>
                          <a:latin typeface="Arial"/>
                          <a:ea typeface="Times New Roman"/>
                        </a:rPr>
                        <a:t>Адрес</a:t>
                      </a: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2400" b="1" kern="1200" dirty="0" err="1" smtClean="0">
                          <a:solidFill>
                            <a:schemeClr val="bg1"/>
                          </a:solidFill>
                          <a:latin typeface="+mn-lt"/>
                          <a:ea typeface="+mn-ea"/>
                          <a:cs typeface="+mn-cs"/>
                        </a:rPr>
                        <a:t>Тутаевский</a:t>
                      </a:r>
                      <a:r>
                        <a:rPr lang="ru-RU" sz="2400" b="1" kern="1200" baseline="0" dirty="0" smtClean="0">
                          <a:solidFill>
                            <a:schemeClr val="bg1"/>
                          </a:solidFill>
                          <a:latin typeface="+mn-lt"/>
                          <a:ea typeface="+mn-ea"/>
                          <a:cs typeface="+mn-cs"/>
                        </a:rPr>
                        <a:t> район</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д. </a:t>
                      </a:r>
                      <a:r>
                        <a:rPr lang="ru-RU" sz="2400" b="1" kern="1200" dirty="0" err="1" smtClean="0">
                          <a:solidFill>
                            <a:schemeClr val="bg1"/>
                          </a:solidFill>
                          <a:latin typeface="+mn-lt"/>
                          <a:ea typeface="+mn-ea"/>
                          <a:cs typeface="+mn-cs"/>
                        </a:rPr>
                        <a:t>Малахово</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ул. Школьная, д. 3</a:t>
                      </a:r>
                      <a:endParaRPr lang="ru-RU" sz="2400" b="1" dirty="0" smtClean="0">
                        <a:solidFill>
                          <a:schemeClr val="bg1"/>
                        </a:solidFill>
                        <a:latin typeface="+mn-lt"/>
                        <a:ea typeface="Times New Roman"/>
                      </a:endParaRPr>
                    </a:p>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780113">
                <a:tc>
                  <a:txBody>
                    <a:bodyPr/>
                    <a:lstStyle/>
                    <a:p>
                      <a:pPr algn="l">
                        <a:spcAft>
                          <a:spcPts val="0"/>
                        </a:spcAft>
                      </a:pPr>
                      <a:r>
                        <a:rPr lang="ru-RU" sz="1800" b="1" dirty="0">
                          <a:latin typeface="Arial"/>
                          <a:ea typeface="Times New Roman"/>
                        </a:rPr>
                        <a:t>Площадь объекта</a:t>
                      </a:r>
                      <a:endParaRPr lang="ru-RU" sz="1800" dirty="0">
                        <a:latin typeface="Times New Roman"/>
                        <a:ea typeface="Times New Roman"/>
                      </a:endParaRPr>
                    </a:p>
                    <a:p>
                      <a:pPr algn="l">
                        <a:spcAft>
                          <a:spcPts val="0"/>
                        </a:spcAft>
                      </a:pPr>
                      <a:r>
                        <a:rPr lang="ru-RU" sz="1800" b="1" dirty="0">
                          <a:latin typeface="Arial"/>
                          <a:ea typeface="Times New Roman"/>
                        </a:rPr>
                        <a:t>(кв. </a:t>
                      </a:r>
                      <a:r>
                        <a:rPr lang="ru-RU" sz="1800" b="1" dirty="0" smtClean="0">
                          <a:latin typeface="Arial"/>
                          <a:ea typeface="Times New Roman"/>
                        </a:rPr>
                        <a:t>м.)</a:t>
                      </a: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2000" b="1" dirty="0" smtClean="0">
                          <a:latin typeface="+mn-lt"/>
                          <a:ea typeface="Times New Roman"/>
                        </a:rPr>
                        <a:t>219,3</a:t>
                      </a: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814052">
                <a:tc>
                  <a:txBody>
                    <a:bodyPr/>
                    <a:lstStyle/>
                    <a:p>
                      <a:pPr algn="l">
                        <a:spcAft>
                          <a:spcPts val="0"/>
                        </a:spcAft>
                      </a:pPr>
                      <a:endParaRPr lang="ru-RU" sz="1800" b="1" dirty="0" smtClean="0">
                        <a:latin typeface="Arial"/>
                        <a:ea typeface="Times New Roman"/>
                      </a:endParaRPr>
                    </a:p>
                    <a:p>
                      <a:pPr algn="l">
                        <a:spcAft>
                          <a:spcPts val="0"/>
                        </a:spcAft>
                      </a:pPr>
                      <a:r>
                        <a:rPr lang="ru-RU" sz="1800" b="1" dirty="0" smtClean="0">
                          <a:latin typeface="Arial"/>
                          <a:ea typeface="Times New Roman"/>
                        </a:rPr>
                        <a:t>Кадастровый номер</a:t>
                      </a:r>
                    </a:p>
                    <a:p>
                      <a:pPr algn="l">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Площадь земельного</a:t>
                      </a:r>
                      <a:endParaRPr lang="ru-RU" sz="1800" dirty="0" smtClean="0">
                        <a:latin typeface="Times New Roman"/>
                        <a:ea typeface="Times New Roman"/>
                      </a:endParaRPr>
                    </a:p>
                    <a:p>
                      <a:pPr>
                        <a:spcAft>
                          <a:spcPts val="0"/>
                        </a:spcAft>
                      </a:pPr>
                      <a:r>
                        <a:rPr lang="ru-RU" sz="1800" b="1" dirty="0" smtClean="0">
                          <a:latin typeface="Arial"/>
                          <a:ea typeface="Times New Roman"/>
                        </a:rPr>
                        <a:t>участка</a:t>
                      </a:r>
                    </a:p>
                    <a:p>
                      <a:pPr>
                        <a:spcAft>
                          <a:spcPts val="0"/>
                        </a:spcAft>
                      </a:pPr>
                      <a:r>
                        <a:rPr lang="ru-RU" sz="1800" b="1" dirty="0" smtClean="0">
                          <a:latin typeface="Arial"/>
                          <a:ea typeface="Times New Roman"/>
                        </a:rPr>
                        <a:t>(кв. м)</a:t>
                      </a:r>
                    </a:p>
                    <a:p>
                      <a:pPr>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Кадастровый</a:t>
                      </a:r>
                      <a:r>
                        <a:rPr lang="ru-RU" sz="1800" b="1" baseline="0" dirty="0" smtClean="0">
                          <a:latin typeface="Arial"/>
                          <a:ea typeface="Times New Roman"/>
                        </a:rPr>
                        <a:t> номер </a:t>
                      </a:r>
                      <a:endParaRPr lang="ru-RU" sz="1800" b="1" dirty="0" smtClean="0">
                        <a:latin typeface="Arial"/>
                        <a:ea typeface="Times New Roman"/>
                      </a:endParaRPr>
                    </a:p>
                    <a:p>
                      <a:pPr algn="l">
                        <a:spcAft>
                          <a:spcPts val="0"/>
                        </a:spcAft>
                      </a:pPr>
                      <a:endParaRPr lang="ru-RU" sz="1800" dirty="0" smtClean="0">
                        <a:latin typeface="Times New Roman"/>
                        <a:ea typeface="Times New Roman"/>
                      </a:endParaRPr>
                    </a:p>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r>
                        <a:rPr lang="ru-RU" sz="2000" b="1" kern="1200" dirty="0" smtClean="0">
                          <a:solidFill>
                            <a:schemeClr val="tx1"/>
                          </a:solidFill>
                          <a:latin typeface="+mn-lt"/>
                          <a:ea typeface="+mn-ea"/>
                          <a:cs typeface="+mn-cs"/>
                        </a:rPr>
                        <a:t>76:15:011801:221</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45 107 </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76:15:011823:6</a:t>
                      </a:r>
                    </a:p>
                    <a:p>
                      <a:pPr algn="ctr">
                        <a:spcAft>
                          <a:spcPts val="0"/>
                        </a:spcAft>
                      </a:pPr>
                      <a:endParaRPr lang="ru-RU" sz="20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738664"/>
          </a:xfrm>
          <a:prstGeom prst="rect">
            <a:avLst/>
          </a:prstGeom>
        </p:spPr>
        <p:txBody>
          <a:bodyPr wrap="square">
            <a:spAutoFit/>
          </a:bodyPr>
          <a:lstStyle/>
          <a:p>
            <a:pPr algn="ctr"/>
            <a:r>
              <a:rPr lang="ru-RU" sz="2100" b="1" dirty="0" smtClean="0">
                <a:solidFill>
                  <a:prstClr val="black"/>
                </a:solidFill>
                <a:latin typeface="Times New Roman" panose="02020603050405020304" pitchFamily="18" charset="0"/>
                <a:cs typeface="Times New Roman" panose="02020603050405020304" pitchFamily="18" charset="0"/>
              </a:rPr>
              <a:t>- </a:t>
            </a:r>
            <a:r>
              <a:rPr lang="ru-RU" sz="2000" b="1" dirty="0" smtClean="0">
                <a:latin typeface="Times New Roman" pitchFamily="18" charset="0"/>
                <a:cs typeface="Times New Roman" pitchFamily="18" charset="0"/>
              </a:rPr>
              <a:t>Здание столовой</a:t>
            </a:r>
          </a:p>
          <a:p>
            <a:pPr algn="ctr"/>
            <a:endParaRPr lang="ru-RU" sz="2100" b="1" dirty="0" smtClean="0">
              <a:solidFill>
                <a:prstClr val="black"/>
              </a:solidFill>
              <a:latin typeface="Times New Roman" panose="02020603050405020304" pitchFamily="18" charset="0"/>
              <a:cs typeface="Times New Roman" panose="02020603050405020304" pitchFamily="18" charset="0"/>
            </a:endParaRPr>
          </a:p>
        </p:txBody>
      </p:sp>
      <p:pic>
        <p:nvPicPr>
          <p:cNvPr id="31746" name="Picture 2" descr="D:\диск С\Documents\д. Малахово\Здание столовой, д. Малахово, ул. Школьная, д. 3\Fk9FrN33AA8.jpg"/>
          <p:cNvPicPr>
            <a:picLocks noChangeAspect="1" noChangeArrowheads="1"/>
          </p:cNvPicPr>
          <p:nvPr/>
        </p:nvPicPr>
        <p:blipFill>
          <a:blip r:embed="rId3" cstate="print"/>
          <a:srcRect/>
          <a:stretch>
            <a:fillRect/>
          </a:stretch>
        </p:blipFill>
        <p:spPr bwMode="auto">
          <a:xfrm>
            <a:off x="142844" y="1357298"/>
            <a:ext cx="3714776" cy="2714644"/>
          </a:xfrm>
          <a:prstGeom prst="rect">
            <a:avLst/>
          </a:prstGeom>
          <a:noFill/>
        </p:spPr>
      </p:pic>
      <p:pic>
        <p:nvPicPr>
          <p:cNvPr id="31747" name="Picture 3" descr="D:\диск С\Documents\д. Малахово\Здание столовой, д. Малахово, ул. Школьная, д. 3\Q0J4Muh_kgI.jpg"/>
          <p:cNvPicPr>
            <a:picLocks noChangeAspect="1" noChangeArrowheads="1"/>
          </p:cNvPicPr>
          <p:nvPr/>
        </p:nvPicPr>
        <p:blipFill>
          <a:blip r:embed="rId4" cstate="print"/>
          <a:srcRect/>
          <a:stretch>
            <a:fillRect/>
          </a:stretch>
        </p:blipFill>
        <p:spPr bwMode="auto">
          <a:xfrm>
            <a:off x="142844" y="4214818"/>
            <a:ext cx="3714776" cy="250030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4000495" y="714356"/>
          <a:ext cx="5000660" cy="5889318"/>
        </p:xfrm>
        <a:graphic>
          <a:graphicData uri="http://schemas.openxmlformats.org/drawingml/2006/table">
            <a:tbl>
              <a:tblPr/>
              <a:tblGrid>
                <a:gridCol w="1785951"/>
                <a:gridCol w="3214709"/>
              </a:tblGrid>
              <a:tr h="1500198">
                <a:tc>
                  <a:txBody>
                    <a:bodyPr/>
                    <a:lstStyle/>
                    <a:p>
                      <a:pPr>
                        <a:spcAft>
                          <a:spcPts val="0"/>
                        </a:spcAft>
                      </a:pPr>
                      <a:r>
                        <a:rPr lang="ru-RU" sz="2400" b="1" dirty="0">
                          <a:solidFill>
                            <a:srgbClr val="FFFFFF"/>
                          </a:solidFill>
                          <a:latin typeface="Arial"/>
                          <a:ea typeface="Times New Roman"/>
                        </a:rPr>
                        <a:t>Адрес</a:t>
                      </a: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2400" b="1" kern="1200" dirty="0" err="1" smtClean="0">
                          <a:solidFill>
                            <a:schemeClr val="bg1"/>
                          </a:solidFill>
                          <a:latin typeface="+mn-lt"/>
                          <a:ea typeface="+mn-ea"/>
                          <a:cs typeface="+mn-cs"/>
                        </a:rPr>
                        <a:t>Тутаевский</a:t>
                      </a:r>
                      <a:r>
                        <a:rPr lang="ru-RU" sz="2400" b="1" kern="1200" baseline="0" dirty="0" smtClean="0">
                          <a:solidFill>
                            <a:schemeClr val="bg1"/>
                          </a:solidFill>
                          <a:latin typeface="+mn-lt"/>
                          <a:ea typeface="+mn-ea"/>
                          <a:cs typeface="+mn-cs"/>
                        </a:rPr>
                        <a:t> район</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д. </a:t>
                      </a:r>
                      <a:r>
                        <a:rPr lang="ru-RU" sz="2400" b="1" kern="1200" dirty="0" err="1" smtClean="0">
                          <a:solidFill>
                            <a:schemeClr val="bg1"/>
                          </a:solidFill>
                          <a:latin typeface="+mn-lt"/>
                          <a:ea typeface="+mn-ea"/>
                          <a:cs typeface="+mn-cs"/>
                        </a:rPr>
                        <a:t>Малахово</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ул. Юности, д. 8</a:t>
                      </a:r>
                      <a:endParaRPr lang="ru-RU" sz="2400" b="1" dirty="0" smtClean="0">
                        <a:solidFill>
                          <a:schemeClr val="bg1"/>
                        </a:solidFill>
                        <a:latin typeface="+mn-lt"/>
                        <a:ea typeface="Times New Roman"/>
                      </a:endParaRPr>
                    </a:p>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780113">
                <a:tc>
                  <a:txBody>
                    <a:bodyPr/>
                    <a:lstStyle/>
                    <a:p>
                      <a:pPr algn="l">
                        <a:spcAft>
                          <a:spcPts val="0"/>
                        </a:spcAft>
                      </a:pPr>
                      <a:r>
                        <a:rPr lang="ru-RU" sz="1800" b="1" dirty="0" smtClean="0">
                          <a:latin typeface="Arial"/>
                          <a:ea typeface="Times New Roman"/>
                        </a:rPr>
                        <a:t>Глубина объекта</a:t>
                      </a:r>
                      <a:endParaRPr lang="ru-RU" sz="1800" dirty="0">
                        <a:latin typeface="Times New Roman"/>
                        <a:ea typeface="Times New Roman"/>
                      </a:endParaRPr>
                    </a:p>
                    <a:p>
                      <a:pPr algn="l">
                        <a:spcAft>
                          <a:spcPts val="0"/>
                        </a:spcAft>
                      </a:pPr>
                      <a:r>
                        <a:rPr lang="ru-RU" sz="1800" b="1" dirty="0" smtClean="0">
                          <a:latin typeface="Arial"/>
                          <a:ea typeface="Times New Roman"/>
                        </a:rPr>
                        <a:t>(м.)</a:t>
                      </a: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2000" b="1" dirty="0" smtClean="0">
                          <a:latin typeface="+mn-lt"/>
                          <a:ea typeface="Times New Roman"/>
                        </a:rPr>
                        <a:t>95</a:t>
                      </a: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814052">
                <a:tc>
                  <a:txBody>
                    <a:bodyPr/>
                    <a:lstStyle/>
                    <a:p>
                      <a:pPr algn="l">
                        <a:spcAft>
                          <a:spcPts val="0"/>
                        </a:spcAft>
                      </a:pPr>
                      <a:endParaRPr lang="ru-RU" sz="1800" b="1" dirty="0" smtClean="0">
                        <a:latin typeface="Arial"/>
                        <a:ea typeface="Times New Roman"/>
                      </a:endParaRPr>
                    </a:p>
                    <a:p>
                      <a:pPr algn="l">
                        <a:spcAft>
                          <a:spcPts val="0"/>
                        </a:spcAft>
                      </a:pPr>
                      <a:r>
                        <a:rPr lang="ru-RU" sz="1800" b="1" dirty="0" smtClean="0">
                          <a:latin typeface="Arial"/>
                          <a:ea typeface="Times New Roman"/>
                        </a:rPr>
                        <a:t>Кадастровый номер</a:t>
                      </a:r>
                    </a:p>
                    <a:p>
                      <a:pPr algn="l">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Площадь земельного</a:t>
                      </a:r>
                      <a:endParaRPr lang="ru-RU" sz="1800" dirty="0" smtClean="0">
                        <a:latin typeface="Times New Roman"/>
                        <a:ea typeface="Times New Roman"/>
                      </a:endParaRPr>
                    </a:p>
                    <a:p>
                      <a:pPr>
                        <a:spcAft>
                          <a:spcPts val="0"/>
                        </a:spcAft>
                      </a:pPr>
                      <a:r>
                        <a:rPr lang="ru-RU" sz="1800" b="1" dirty="0" smtClean="0">
                          <a:latin typeface="Arial"/>
                          <a:ea typeface="Times New Roman"/>
                        </a:rPr>
                        <a:t>участка</a:t>
                      </a:r>
                    </a:p>
                    <a:p>
                      <a:pPr>
                        <a:spcAft>
                          <a:spcPts val="0"/>
                        </a:spcAft>
                      </a:pPr>
                      <a:r>
                        <a:rPr lang="ru-RU" sz="1800" b="1" dirty="0" smtClean="0">
                          <a:latin typeface="Arial"/>
                          <a:ea typeface="Times New Roman"/>
                        </a:rPr>
                        <a:t>(кв. м)</a:t>
                      </a:r>
                    </a:p>
                    <a:p>
                      <a:pPr>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Кадастровый</a:t>
                      </a:r>
                      <a:r>
                        <a:rPr lang="ru-RU" sz="1800" b="1" baseline="0" dirty="0" smtClean="0">
                          <a:latin typeface="Arial"/>
                          <a:ea typeface="Times New Roman"/>
                        </a:rPr>
                        <a:t> номер </a:t>
                      </a:r>
                      <a:endParaRPr lang="ru-RU" sz="1800" b="1" dirty="0" smtClean="0">
                        <a:latin typeface="Arial"/>
                        <a:ea typeface="Times New Roman"/>
                      </a:endParaRPr>
                    </a:p>
                    <a:p>
                      <a:pPr algn="l">
                        <a:spcAft>
                          <a:spcPts val="0"/>
                        </a:spcAft>
                      </a:pPr>
                      <a:endParaRPr lang="ru-RU" sz="1800" dirty="0" smtClean="0">
                        <a:latin typeface="Times New Roman"/>
                        <a:ea typeface="Times New Roman"/>
                      </a:endParaRPr>
                    </a:p>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r>
                        <a:rPr lang="ru-RU" sz="2000" b="1" kern="1200" dirty="0" smtClean="0">
                          <a:solidFill>
                            <a:schemeClr val="tx1"/>
                          </a:solidFill>
                          <a:latin typeface="+mn-lt"/>
                          <a:ea typeface="+mn-ea"/>
                          <a:cs typeface="+mn-cs"/>
                        </a:rPr>
                        <a:t>76:15:011801:529</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45 107 </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76:15:011823:6</a:t>
                      </a:r>
                    </a:p>
                    <a:p>
                      <a:pPr algn="ctr">
                        <a:spcAft>
                          <a:spcPts val="0"/>
                        </a:spcAft>
                      </a:pPr>
                      <a:endParaRPr lang="ru-RU" sz="20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738664"/>
          </a:xfrm>
          <a:prstGeom prst="rect">
            <a:avLst/>
          </a:prstGeom>
        </p:spPr>
        <p:txBody>
          <a:bodyPr wrap="square">
            <a:spAutoFit/>
          </a:bodyPr>
          <a:lstStyle/>
          <a:p>
            <a:pPr algn="ctr"/>
            <a:r>
              <a:rPr lang="ru-RU" sz="2100" b="1" dirty="0" smtClean="0">
                <a:solidFill>
                  <a:prstClr val="black"/>
                </a:solidFill>
                <a:latin typeface="Times New Roman" panose="02020603050405020304" pitchFamily="18" charset="0"/>
                <a:cs typeface="Times New Roman" panose="02020603050405020304" pitchFamily="18" charset="0"/>
              </a:rPr>
              <a:t>- </a:t>
            </a:r>
            <a:r>
              <a:rPr lang="ru-RU" sz="2000" b="1" dirty="0" smtClean="0">
                <a:latin typeface="Times New Roman" pitchFamily="18" charset="0"/>
                <a:cs typeface="Times New Roman" pitchFamily="18" charset="0"/>
              </a:rPr>
              <a:t>Скважина</a:t>
            </a:r>
          </a:p>
          <a:p>
            <a:pPr algn="ctr"/>
            <a:endParaRPr lang="ru-RU" sz="2100" b="1" dirty="0" smtClean="0">
              <a:solidFill>
                <a:prstClr val="black"/>
              </a:solidFill>
              <a:latin typeface="Times New Roman" panose="02020603050405020304" pitchFamily="18" charset="0"/>
              <a:cs typeface="Times New Roman" panose="02020603050405020304" pitchFamily="18" charset="0"/>
            </a:endParaRPr>
          </a:p>
        </p:txBody>
      </p:sp>
      <p:pic>
        <p:nvPicPr>
          <p:cNvPr id="30722" name="Picture 2" descr="D:\диск С\Documents\д. Малахово\Здание скважины и скважина, д. Малахово, ул. Юности, д. 8\SuGx85ujCCs.jpg"/>
          <p:cNvPicPr>
            <a:picLocks noChangeAspect="1" noChangeArrowheads="1"/>
          </p:cNvPicPr>
          <p:nvPr/>
        </p:nvPicPr>
        <p:blipFill>
          <a:blip r:embed="rId3" cstate="print"/>
          <a:srcRect/>
          <a:stretch>
            <a:fillRect/>
          </a:stretch>
        </p:blipFill>
        <p:spPr bwMode="auto">
          <a:xfrm>
            <a:off x="142844" y="1428736"/>
            <a:ext cx="3786214" cy="2714644"/>
          </a:xfrm>
          <a:prstGeom prst="rect">
            <a:avLst/>
          </a:prstGeom>
          <a:noFill/>
        </p:spPr>
      </p:pic>
      <p:pic>
        <p:nvPicPr>
          <p:cNvPr id="30723" name="Picture 3" descr="D:\диск С\Documents\д. Малахово\Здание скважины и скважина, д. Малахово, ул. Юности, д. 8\T6S7hy6n_Xk.jpg"/>
          <p:cNvPicPr>
            <a:picLocks noChangeAspect="1" noChangeArrowheads="1"/>
          </p:cNvPicPr>
          <p:nvPr/>
        </p:nvPicPr>
        <p:blipFill>
          <a:blip r:embed="rId4" cstate="print"/>
          <a:srcRect/>
          <a:stretch>
            <a:fillRect/>
          </a:stretch>
        </p:blipFill>
        <p:spPr bwMode="auto">
          <a:xfrm>
            <a:off x="142844" y="4286256"/>
            <a:ext cx="3786214" cy="2357454"/>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4000495" y="714356"/>
          <a:ext cx="5000660" cy="5889318"/>
        </p:xfrm>
        <a:graphic>
          <a:graphicData uri="http://schemas.openxmlformats.org/drawingml/2006/table">
            <a:tbl>
              <a:tblPr/>
              <a:tblGrid>
                <a:gridCol w="1785951"/>
                <a:gridCol w="3214709"/>
              </a:tblGrid>
              <a:tr h="1500198">
                <a:tc>
                  <a:txBody>
                    <a:bodyPr/>
                    <a:lstStyle/>
                    <a:p>
                      <a:pPr>
                        <a:spcAft>
                          <a:spcPts val="0"/>
                        </a:spcAft>
                      </a:pPr>
                      <a:r>
                        <a:rPr lang="ru-RU" sz="2400" b="1" dirty="0">
                          <a:solidFill>
                            <a:srgbClr val="FFFFFF"/>
                          </a:solidFill>
                          <a:latin typeface="Arial"/>
                          <a:ea typeface="Times New Roman"/>
                        </a:rPr>
                        <a:t>Адрес</a:t>
                      </a: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2400" b="1" kern="1200" dirty="0" err="1" smtClean="0">
                          <a:solidFill>
                            <a:schemeClr val="bg1"/>
                          </a:solidFill>
                          <a:latin typeface="+mn-lt"/>
                          <a:ea typeface="+mn-ea"/>
                          <a:cs typeface="+mn-cs"/>
                        </a:rPr>
                        <a:t>Тутаевский</a:t>
                      </a:r>
                      <a:r>
                        <a:rPr lang="ru-RU" sz="2400" b="1" kern="1200" baseline="0" dirty="0" smtClean="0">
                          <a:solidFill>
                            <a:schemeClr val="bg1"/>
                          </a:solidFill>
                          <a:latin typeface="+mn-lt"/>
                          <a:ea typeface="+mn-ea"/>
                          <a:cs typeface="+mn-cs"/>
                        </a:rPr>
                        <a:t> район</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д. </a:t>
                      </a:r>
                      <a:r>
                        <a:rPr lang="ru-RU" sz="2400" b="1" kern="1200" dirty="0" err="1" smtClean="0">
                          <a:solidFill>
                            <a:schemeClr val="bg1"/>
                          </a:solidFill>
                          <a:latin typeface="+mn-lt"/>
                          <a:ea typeface="+mn-ea"/>
                          <a:cs typeface="+mn-cs"/>
                        </a:rPr>
                        <a:t>Малахово</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ул. Юности, д. 8</a:t>
                      </a:r>
                      <a:endParaRPr lang="ru-RU" sz="2400" b="1" dirty="0" smtClean="0">
                        <a:solidFill>
                          <a:schemeClr val="bg1"/>
                        </a:solidFill>
                        <a:latin typeface="+mn-lt"/>
                        <a:ea typeface="Times New Roman"/>
                      </a:endParaRPr>
                    </a:p>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780113">
                <a:tc>
                  <a:txBody>
                    <a:bodyPr/>
                    <a:lstStyle/>
                    <a:p>
                      <a:pPr algn="l">
                        <a:spcAft>
                          <a:spcPts val="0"/>
                        </a:spcAft>
                      </a:pPr>
                      <a:r>
                        <a:rPr lang="ru-RU" sz="1800" b="1" dirty="0" smtClean="0">
                          <a:latin typeface="Arial"/>
                          <a:ea typeface="Times New Roman"/>
                        </a:rPr>
                        <a:t>Площадь объекта</a:t>
                      </a:r>
                      <a:endParaRPr lang="ru-RU" sz="1800" dirty="0">
                        <a:latin typeface="Times New Roman"/>
                        <a:ea typeface="Times New Roman"/>
                      </a:endParaRPr>
                    </a:p>
                    <a:p>
                      <a:pPr algn="l">
                        <a:spcAft>
                          <a:spcPts val="0"/>
                        </a:spcAft>
                      </a:pPr>
                      <a:r>
                        <a:rPr lang="ru-RU" sz="1800" b="1" dirty="0" smtClean="0">
                          <a:latin typeface="Arial"/>
                          <a:ea typeface="Times New Roman"/>
                        </a:rPr>
                        <a:t>(кв.м.)</a:t>
                      </a: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2000" b="1" dirty="0" smtClean="0">
                          <a:latin typeface="+mn-lt"/>
                          <a:ea typeface="Times New Roman"/>
                        </a:rPr>
                        <a:t>50,6</a:t>
                      </a: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814052">
                <a:tc>
                  <a:txBody>
                    <a:bodyPr/>
                    <a:lstStyle/>
                    <a:p>
                      <a:pPr algn="l">
                        <a:spcAft>
                          <a:spcPts val="0"/>
                        </a:spcAft>
                      </a:pPr>
                      <a:endParaRPr lang="ru-RU" sz="1800" b="1" dirty="0" smtClean="0">
                        <a:latin typeface="Arial"/>
                        <a:ea typeface="Times New Roman"/>
                      </a:endParaRPr>
                    </a:p>
                    <a:p>
                      <a:pPr algn="l">
                        <a:spcAft>
                          <a:spcPts val="0"/>
                        </a:spcAft>
                      </a:pPr>
                      <a:r>
                        <a:rPr lang="ru-RU" sz="1800" b="1" dirty="0" smtClean="0">
                          <a:latin typeface="Arial"/>
                          <a:ea typeface="Times New Roman"/>
                        </a:rPr>
                        <a:t>Кадастровый номер</a:t>
                      </a:r>
                    </a:p>
                    <a:p>
                      <a:pPr algn="l">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Площадь земельного</a:t>
                      </a:r>
                      <a:endParaRPr lang="ru-RU" sz="1800" dirty="0" smtClean="0">
                        <a:latin typeface="Times New Roman"/>
                        <a:ea typeface="Times New Roman"/>
                      </a:endParaRPr>
                    </a:p>
                    <a:p>
                      <a:pPr>
                        <a:spcAft>
                          <a:spcPts val="0"/>
                        </a:spcAft>
                      </a:pPr>
                      <a:r>
                        <a:rPr lang="ru-RU" sz="1800" b="1" dirty="0" smtClean="0">
                          <a:latin typeface="Arial"/>
                          <a:ea typeface="Times New Roman"/>
                        </a:rPr>
                        <a:t>участка</a:t>
                      </a:r>
                    </a:p>
                    <a:p>
                      <a:pPr>
                        <a:spcAft>
                          <a:spcPts val="0"/>
                        </a:spcAft>
                      </a:pPr>
                      <a:r>
                        <a:rPr lang="ru-RU" sz="1800" b="1" dirty="0" smtClean="0">
                          <a:latin typeface="Arial"/>
                          <a:ea typeface="Times New Roman"/>
                        </a:rPr>
                        <a:t>(кв. м)</a:t>
                      </a:r>
                    </a:p>
                    <a:p>
                      <a:pPr>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Кадастровый</a:t>
                      </a:r>
                      <a:r>
                        <a:rPr lang="ru-RU" sz="1800" b="1" baseline="0" dirty="0" smtClean="0">
                          <a:latin typeface="Arial"/>
                          <a:ea typeface="Times New Roman"/>
                        </a:rPr>
                        <a:t> номер </a:t>
                      </a:r>
                      <a:endParaRPr lang="ru-RU" sz="1800" b="1" dirty="0" smtClean="0">
                        <a:latin typeface="Arial"/>
                        <a:ea typeface="Times New Roman"/>
                      </a:endParaRPr>
                    </a:p>
                    <a:p>
                      <a:pPr algn="l">
                        <a:spcAft>
                          <a:spcPts val="0"/>
                        </a:spcAft>
                      </a:pPr>
                      <a:endParaRPr lang="ru-RU" sz="1800" dirty="0" smtClean="0">
                        <a:latin typeface="Times New Roman"/>
                        <a:ea typeface="Times New Roman"/>
                      </a:endParaRPr>
                    </a:p>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r>
                        <a:rPr lang="ru-RU" sz="2000" b="1" kern="1200" dirty="0" smtClean="0">
                          <a:solidFill>
                            <a:schemeClr val="tx1"/>
                          </a:solidFill>
                          <a:latin typeface="+mn-lt"/>
                          <a:ea typeface="+mn-ea"/>
                          <a:cs typeface="+mn-cs"/>
                        </a:rPr>
                        <a:t>76:15:011801:234</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45 107 </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76:15:011823:6</a:t>
                      </a:r>
                    </a:p>
                    <a:p>
                      <a:pPr algn="ctr">
                        <a:spcAft>
                          <a:spcPts val="0"/>
                        </a:spcAft>
                      </a:pPr>
                      <a:endParaRPr lang="ru-RU" sz="20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1031051"/>
          </a:xfrm>
          <a:prstGeom prst="rect">
            <a:avLst/>
          </a:prstGeom>
        </p:spPr>
        <p:txBody>
          <a:bodyPr wrap="square">
            <a:spAutoFit/>
          </a:bodyPr>
          <a:lstStyle/>
          <a:p>
            <a:pPr algn="ctr"/>
            <a:endParaRPr lang="ru-RU" sz="2000" b="1" dirty="0" smtClean="0">
              <a:latin typeface="Times New Roman" pitchFamily="18" charset="0"/>
              <a:cs typeface="Times New Roman" pitchFamily="18" charset="0"/>
            </a:endParaRPr>
          </a:p>
          <a:p>
            <a:pPr algn="ctr"/>
            <a:r>
              <a:rPr lang="ru-RU" sz="2000" b="1" dirty="0" smtClean="0">
                <a:latin typeface="Times New Roman" pitchFamily="18" charset="0"/>
                <a:cs typeface="Times New Roman" pitchFamily="18" charset="0"/>
              </a:rPr>
              <a:t>- Здание хозяйственного склада</a:t>
            </a:r>
          </a:p>
          <a:p>
            <a:pPr algn="ctr"/>
            <a:endParaRPr lang="ru-RU" sz="2100" b="1" dirty="0" smtClean="0">
              <a:solidFill>
                <a:prstClr val="black"/>
              </a:solidFill>
              <a:latin typeface="Times New Roman" panose="02020603050405020304" pitchFamily="18" charset="0"/>
              <a:cs typeface="Times New Roman" panose="02020603050405020304" pitchFamily="18" charset="0"/>
            </a:endParaRPr>
          </a:p>
        </p:txBody>
      </p:sp>
      <p:pic>
        <p:nvPicPr>
          <p:cNvPr id="32770" name="Picture 2" descr="D:\диск С\Documents\д. Малахово\Здание хоз.склада, д. Малахово, ул. Юности, д. 8\IAlpgw6qeWo (1).jpg"/>
          <p:cNvPicPr>
            <a:picLocks noChangeAspect="1" noChangeArrowheads="1"/>
          </p:cNvPicPr>
          <p:nvPr/>
        </p:nvPicPr>
        <p:blipFill>
          <a:blip r:embed="rId3" cstate="print"/>
          <a:srcRect/>
          <a:stretch>
            <a:fillRect/>
          </a:stretch>
        </p:blipFill>
        <p:spPr bwMode="auto">
          <a:xfrm>
            <a:off x="142844" y="1357298"/>
            <a:ext cx="3714776" cy="2500330"/>
          </a:xfrm>
          <a:prstGeom prst="rect">
            <a:avLst/>
          </a:prstGeom>
          <a:noFill/>
        </p:spPr>
      </p:pic>
      <p:pic>
        <p:nvPicPr>
          <p:cNvPr id="32771" name="Picture 3" descr="D:\диск С\Documents\д. Малахово\Здание хоз.склада, д. Малахово, ул. Юности, д. 8\UYitoHk0IIU.jpg"/>
          <p:cNvPicPr>
            <a:picLocks noChangeAspect="1" noChangeArrowheads="1"/>
          </p:cNvPicPr>
          <p:nvPr/>
        </p:nvPicPr>
        <p:blipFill>
          <a:blip r:embed="rId4" cstate="print"/>
          <a:srcRect/>
          <a:stretch>
            <a:fillRect/>
          </a:stretch>
        </p:blipFill>
        <p:spPr bwMode="auto">
          <a:xfrm>
            <a:off x="142844" y="3929066"/>
            <a:ext cx="3714776" cy="2786082"/>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4000495" y="714356"/>
          <a:ext cx="5000660" cy="4633930"/>
        </p:xfrm>
        <a:graphic>
          <a:graphicData uri="http://schemas.openxmlformats.org/drawingml/2006/table">
            <a:tbl>
              <a:tblPr/>
              <a:tblGrid>
                <a:gridCol w="1785951"/>
                <a:gridCol w="3214709"/>
              </a:tblGrid>
              <a:tr h="1071570">
                <a:tc>
                  <a:txBody>
                    <a:bodyPr/>
                    <a:lstStyle/>
                    <a:p>
                      <a:pPr>
                        <a:spcAft>
                          <a:spcPts val="0"/>
                        </a:spcAft>
                      </a:pPr>
                      <a:r>
                        <a:rPr lang="ru-RU" sz="2400" b="1" dirty="0">
                          <a:solidFill>
                            <a:srgbClr val="FFFFFF"/>
                          </a:solidFill>
                          <a:latin typeface="Arial"/>
                          <a:ea typeface="Times New Roman"/>
                        </a:rPr>
                        <a:t>Адрес</a:t>
                      </a: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2400" b="1" kern="1200" dirty="0" err="1" smtClean="0">
                          <a:solidFill>
                            <a:schemeClr val="bg1"/>
                          </a:solidFill>
                          <a:latin typeface="+mn-lt"/>
                          <a:ea typeface="+mn-ea"/>
                          <a:cs typeface="+mn-cs"/>
                        </a:rPr>
                        <a:t>Тутаевский</a:t>
                      </a:r>
                      <a:r>
                        <a:rPr lang="ru-RU" sz="2400" b="1" kern="1200" dirty="0" smtClean="0">
                          <a:solidFill>
                            <a:schemeClr val="bg1"/>
                          </a:solidFill>
                          <a:latin typeface="+mn-lt"/>
                          <a:ea typeface="+mn-ea"/>
                          <a:cs typeface="+mn-cs"/>
                        </a:rPr>
                        <a:t> р-н, </a:t>
                      </a:r>
                    </a:p>
                    <a:p>
                      <a:pPr algn="ctr"/>
                      <a:r>
                        <a:rPr lang="ru-RU" sz="2400" b="1" kern="1200" dirty="0" smtClean="0">
                          <a:solidFill>
                            <a:schemeClr val="bg1"/>
                          </a:solidFill>
                          <a:latin typeface="+mn-lt"/>
                          <a:ea typeface="+mn-ea"/>
                          <a:cs typeface="+mn-cs"/>
                        </a:rPr>
                        <a:t>д. </a:t>
                      </a:r>
                      <a:r>
                        <a:rPr lang="ru-RU" sz="2400" b="1" kern="1200" dirty="0" err="1" smtClean="0">
                          <a:solidFill>
                            <a:schemeClr val="bg1"/>
                          </a:solidFill>
                          <a:latin typeface="+mn-lt"/>
                          <a:ea typeface="+mn-ea"/>
                          <a:cs typeface="+mn-cs"/>
                        </a:rPr>
                        <a:t>Осташево</a:t>
                      </a:r>
                      <a:r>
                        <a:rPr lang="ru-RU" sz="2400" b="1" kern="1200" dirty="0" smtClean="0">
                          <a:solidFill>
                            <a:schemeClr val="bg1"/>
                          </a:solidFill>
                          <a:latin typeface="+mn-lt"/>
                          <a:ea typeface="+mn-ea"/>
                          <a:cs typeface="+mn-cs"/>
                        </a:rPr>
                        <a:t>, д. 1</a:t>
                      </a:r>
                      <a:endParaRPr lang="ru-RU" sz="2400" b="1" dirty="0" smtClean="0">
                        <a:solidFill>
                          <a:schemeClr val="bg1"/>
                        </a:solidFill>
                        <a:latin typeface="Times New Roman"/>
                        <a:ea typeface="Times New Roman"/>
                      </a:endParaRPr>
                    </a:p>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1403050">
                <a:tc>
                  <a:txBody>
                    <a:bodyPr/>
                    <a:lstStyle/>
                    <a:p>
                      <a:pPr algn="l">
                        <a:spcAft>
                          <a:spcPts val="0"/>
                        </a:spcAft>
                      </a:pPr>
                      <a:r>
                        <a:rPr lang="ru-RU" sz="1800" b="1" dirty="0">
                          <a:latin typeface="Arial"/>
                          <a:ea typeface="Times New Roman"/>
                        </a:rPr>
                        <a:t>Площадь объекта</a:t>
                      </a:r>
                      <a:endParaRPr lang="ru-RU" sz="1800" dirty="0">
                        <a:latin typeface="Times New Roman"/>
                        <a:ea typeface="Times New Roman"/>
                      </a:endParaRPr>
                    </a:p>
                    <a:p>
                      <a:pPr algn="l">
                        <a:spcAft>
                          <a:spcPts val="0"/>
                        </a:spcAft>
                      </a:pPr>
                      <a:r>
                        <a:rPr lang="ru-RU" sz="1800" b="1" dirty="0">
                          <a:latin typeface="Arial"/>
                          <a:ea typeface="Times New Roman"/>
                        </a:rPr>
                        <a:t>(кв. </a:t>
                      </a:r>
                      <a:r>
                        <a:rPr lang="ru-RU" sz="1800" b="1" dirty="0" smtClean="0">
                          <a:latin typeface="Arial"/>
                          <a:ea typeface="Times New Roman"/>
                        </a:rPr>
                        <a:t>м.)</a:t>
                      </a: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2000" b="1" dirty="0" smtClean="0">
                          <a:latin typeface="+mn-lt"/>
                          <a:ea typeface="Times New Roman"/>
                        </a:rPr>
                        <a:t>254,1 </a:t>
                      </a: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814052">
                <a:tc>
                  <a:txBody>
                    <a:bodyPr/>
                    <a:lstStyle/>
                    <a:p>
                      <a:pPr algn="l">
                        <a:spcAft>
                          <a:spcPts val="0"/>
                        </a:spcAft>
                      </a:pPr>
                      <a:endParaRPr lang="ru-RU" sz="1800" b="1" dirty="0" smtClean="0">
                        <a:latin typeface="Arial"/>
                        <a:ea typeface="Times New Roman"/>
                      </a:endParaRPr>
                    </a:p>
                    <a:p>
                      <a:pPr algn="l">
                        <a:spcAft>
                          <a:spcPts val="0"/>
                        </a:spcAft>
                      </a:pPr>
                      <a:r>
                        <a:rPr lang="ru-RU" sz="1800" b="1" dirty="0" smtClean="0">
                          <a:latin typeface="Arial"/>
                          <a:ea typeface="Times New Roman"/>
                        </a:rPr>
                        <a:t>Кадастровый номер</a:t>
                      </a:r>
                    </a:p>
                    <a:p>
                      <a:pPr algn="l">
                        <a:spcAft>
                          <a:spcPts val="0"/>
                        </a:spcAft>
                      </a:pPr>
                      <a:endParaRPr lang="ru-RU" sz="1800" b="1" dirty="0" smtClean="0">
                        <a:latin typeface="Arial"/>
                        <a:ea typeface="Times New Roman"/>
                      </a:endParaRPr>
                    </a:p>
                    <a:p>
                      <a:pPr algn="l">
                        <a:spcAft>
                          <a:spcPts val="0"/>
                        </a:spcAft>
                      </a:pPr>
                      <a:r>
                        <a:rPr lang="ru-RU" sz="2000" dirty="0" smtClean="0">
                          <a:latin typeface="Arial" pitchFamily="34" charset="0"/>
                          <a:ea typeface="Times New Roman"/>
                          <a:cs typeface="Arial" pitchFamily="34" charset="0"/>
                        </a:rPr>
                        <a:t>Назначение </a:t>
                      </a:r>
                    </a:p>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b="1" dirty="0" smtClean="0">
                          <a:latin typeface="+mn-lt"/>
                          <a:ea typeface="Times New Roman"/>
                        </a:rPr>
                        <a:t>76:15:020908:118</a:t>
                      </a:r>
                      <a:endParaRPr lang="en-US" sz="2000" b="1" dirty="0" smtClean="0">
                        <a:latin typeface="+mn-lt"/>
                        <a:ea typeface="Times New Roman"/>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Не используется </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738664"/>
          </a:xfrm>
          <a:prstGeom prst="rect">
            <a:avLst/>
          </a:prstGeom>
        </p:spPr>
        <p:txBody>
          <a:bodyPr wrap="square">
            <a:spAutoFit/>
          </a:bodyPr>
          <a:lstStyle/>
          <a:p>
            <a:pPr algn="ctr"/>
            <a:r>
              <a:rPr lang="ru-RU" sz="2100" b="1" dirty="0">
                <a:solidFill>
                  <a:prstClr val="black"/>
                </a:solidFill>
                <a:latin typeface="Times New Roman" panose="02020603050405020304" pitchFamily="18" charset="0"/>
                <a:cs typeface="Times New Roman" panose="02020603050405020304" pitchFamily="18" charset="0"/>
              </a:rPr>
              <a:t>Объект </a:t>
            </a:r>
            <a:r>
              <a:rPr lang="ru-RU" sz="2100" b="1" dirty="0" smtClean="0">
                <a:solidFill>
                  <a:prstClr val="black"/>
                </a:solidFill>
                <a:latin typeface="Times New Roman" panose="02020603050405020304" pitchFamily="18" charset="0"/>
                <a:cs typeface="Times New Roman" panose="02020603050405020304" pitchFamily="18" charset="0"/>
              </a:rPr>
              <a:t>1</a:t>
            </a:r>
            <a:r>
              <a:rPr lang="ru-RU" sz="1400" b="1" dirty="0" smtClean="0">
                <a:solidFill>
                  <a:prstClr val="black"/>
                </a:solidFill>
                <a:latin typeface="Times New Roman" panose="02020603050405020304" pitchFamily="18" charset="0"/>
                <a:cs typeface="Times New Roman" panose="02020603050405020304" pitchFamily="18" charset="0"/>
              </a:rPr>
              <a:t>. </a:t>
            </a:r>
          </a:p>
          <a:p>
            <a:pPr algn="ctr"/>
            <a:endParaRPr lang="ru-RU" sz="2100" b="1" dirty="0" smtClean="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214282" y="928671"/>
            <a:ext cx="3714776" cy="646331"/>
          </a:xfrm>
          <a:prstGeom prst="rect">
            <a:avLst/>
          </a:prstGeom>
        </p:spPr>
        <p:txBody>
          <a:bodyPr wrap="square">
            <a:spAutoFit/>
          </a:bodyPr>
          <a:lstStyle/>
          <a:p>
            <a:pPr algn="ctr"/>
            <a:r>
              <a:rPr lang="ru-RU" b="1" dirty="0" smtClean="0">
                <a:latin typeface="Times New Roman" pitchFamily="18" charset="0"/>
                <a:cs typeface="Times New Roman" pitchFamily="18" charset="0"/>
              </a:rPr>
              <a:t>Нежилые помещения </a:t>
            </a:r>
            <a:r>
              <a:rPr lang="en-US" b="1" dirty="0" smtClean="0">
                <a:latin typeface="Times New Roman" pitchFamily="18" charset="0"/>
                <a:cs typeface="Times New Roman" pitchFamily="18" charset="0"/>
              </a:rPr>
              <a:t>III</a:t>
            </a:r>
            <a:r>
              <a:rPr lang="ru-RU" b="1" dirty="0" smtClean="0">
                <a:latin typeface="Times New Roman" pitchFamily="18" charset="0"/>
                <a:cs typeface="Times New Roman" pitchFamily="18" charset="0"/>
              </a:rPr>
              <a:t>  </a:t>
            </a:r>
          </a:p>
          <a:p>
            <a:pPr algn="ctr"/>
            <a:r>
              <a:rPr lang="ru-RU" b="1" dirty="0" smtClean="0">
                <a:latin typeface="Times New Roman" pitchFamily="18" charset="0"/>
                <a:cs typeface="Times New Roman" pitchFamily="18" charset="0"/>
              </a:rPr>
              <a:t>№№  24-39</a:t>
            </a:r>
            <a:endParaRPr lang="ru-RU" b="1" dirty="0">
              <a:solidFill>
                <a:prstClr val="black"/>
              </a:solidFill>
              <a:latin typeface="Times New Roman" pitchFamily="18" charset="0"/>
              <a:cs typeface="Times New Roman" pitchFamily="18" charset="0"/>
            </a:endParaRPr>
          </a:p>
        </p:txBody>
      </p:sp>
      <p:pic>
        <p:nvPicPr>
          <p:cNvPr id="11" name="Рисунок 10" descr="DSC03782.JPG"/>
          <p:cNvPicPr>
            <a:picLocks noChangeAspect="1"/>
          </p:cNvPicPr>
          <p:nvPr/>
        </p:nvPicPr>
        <p:blipFill>
          <a:blip r:embed="rId3" cstate="print"/>
          <a:stretch>
            <a:fillRect/>
          </a:stretch>
        </p:blipFill>
        <p:spPr>
          <a:xfrm rot="5400000">
            <a:off x="678630" y="1178704"/>
            <a:ext cx="2786080" cy="3714776"/>
          </a:xfrm>
          <a:prstGeom prst="rect">
            <a:avLst/>
          </a:prstGeom>
        </p:spPr>
      </p:pic>
      <p:pic>
        <p:nvPicPr>
          <p:cNvPr id="12" name="Рисунок 11"/>
          <p:cNvPicPr/>
          <p:nvPr/>
        </p:nvPicPr>
        <p:blipFill>
          <a:blip r:embed="rId4"/>
          <a:srcRect/>
          <a:stretch>
            <a:fillRect/>
          </a:stretch>
        </p:blipFill>
        <p:spPr bwMode="auto">
          <a:xfrm>
            <a:off x="214282" y="4429132"/>
            <a:ext cx="3714776" cy="2286016"/>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4000495" y="714357"/>
          <a:ext cx="5000660" cy="975360"/>
        </p:xfrm>
        <a:graphic>
          <a:graphicData uri="http://schemas.openxmlformats.org/drawingml/2006/table">
            <a:tbl>
              <a:tblPr/>
              <a:tblGrid>
                <a:gridCol w="1785951"/>
                <a:gridCol w="3214709"/>
              </a:tblGrid>
              <a:tr h="0">
                <a:tc>
                  <a:txBody>
                    <a:bodyPr/>
                    <a:lstStyle/>
                    <a:p>
                      <a:pPr>
                        <a:spcAft>
                          <a:spcPts val="0"/>
                        </a:spcAft>
                      </a:pP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0">
                <a:tc>
                  <a:txBody>
                    <a:bodyPr/>
                    <a:lstStyle/>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0">
                <a:tc>
                  <a:txBody>
                    <a:bodyPr/>
                    <a:lstStyle/>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endParaRPr lang="ru-RU" sz="20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1015663"/>
          </a:xfrm>
          <a:prstGeom prst="rect">
            <a:avLst/>
          </a:prstGeom>
        </p:spPr>
        <p:txBody>
          <a:bodyPr wrap="square">
            <a:spAutoFit/>
          </a:bodyPr>
          <a:lstStyle/>
          <a:p>
            <a:pPr algn="ctr"/>
            <a:r>
              <a:rPr lang="ru-RU" sz="2000" b="1" dirty="0" smtClean="0">
                <a:latin typeface="Times New Roman" pitchFamily="18" charset="0"/>
                <a:cs typeface="Times New Roman" pitchFamily="18" charset="0"/>
              </a:rPr>
              <a:t>Объект 3.</a:t>
            </a:r>
          </a:p>
          <a:p>
            <a:pPr algn="ctr"/>
            <a:r>
              <a:rPr lang="ru-RU" sz="2000" b="1" dirty="0" smtClean="0">
                <a:latin typeface="Times New Roman" pitchFamily="18" charset="0"/>
                <a:cs typeface="Times New Roman" pitchFamily="18" charset="0"/>
              </a:rPr>
              <a:t>Нежилые помещения </a:t>
            </a:r>
          </a:p>
          <a:p>
            <a:pPr algn="ctr"/>
            <a:r>
              <a:rPr lang="ru-RU" sz="2000" b="1" dirty="0" smtClean="0">
                <a:latin typeface="Times New Roman" pitchFamily="18" charset="0"/>
                <a:cs typeface="Times New Roman" pitchFamily="18" charset="0"/>
              </a:rPr>
              <a:t>№№12-45 (</a:t>
            </a:r>
            <a:r>
              <a:rPr lang="en-US" sz="2000" b="1" dirty="0" smtClean="0">
                <a:latin typeface="Times New Roman" pitchFamily="18" charset="0"/>
                <a:cs typeface="Times New Roman" pitchFamily="18" charset="0"/>
              </a:rPr>
              <a:t>II</a:t>
            </a:r>
            <a:r>
              <a:rPr lang="ru-RU" sz="2000" b="1" dirty="0" smtClean="0">
                <a:latin typeface="Times New Roman" pitchFamily="18" charset="0"/>
                <a:cs typeface="Times New Roman" pitchFamily="18" charset="0"/>
              </a:rPr>
              <a:t>)</a:t>
            </a:r>
            <a:endParaRPr lang="ru-RU" sz="2100" b="1" dirty="0" smtClean="0">
              <a:solidFill>
                <a:prstClr val="black"/>
              </a:solidFill>
              <a:latin typeface="Times New Roman" panose="02020603050405020304" pitchFamily="18" charset="0"/>
              <a:cs typeface="Times New Roman" panose="02020603050405020304" pitchFamily="18" charset="0"/>
            </a:endParaRPr>
          </a:p>
        </p:txBody>
      </p:sp>
      <p:pic>
        <p:nvPicPr>
          <p:cNvPr id="9" name="Рисунок 8" descr="ККТ Победы 6.jpg"/>
          <p:cNvPicPr/>
          <p:nvPr/>
        </p:nvPicPr>
        <p:blipFill>
          <a:blip r:embed="rId3" cstate="print"/>
          <a:stretch>
            <a:fillRect/>
          </a:stretch>
        </p:blipFill>
        <p:spPr>
          <a:xfrm>
            <a:off x="142844" y="1571612"/>
            <a:ext cx="3714776" cy="2735734"/>
          </a:xfrm>
          <a:prstGeom prst="rect">
            <a:avLst/>
          </a:prstGeom>
        </p:spPr>
      </p:pic>
      <p:pic>
        <p:nvPicPr>
          <p:cNvPr id="11" name="Picture 3"/>
          <p:cNvPicPr>
            <a:picLocks noChangeAspect="1" noChangeArrowheads="1"/>
          </p:cNvPicPr>
          <p:nvPr/>
        </p:nvPicPr>
        <p:blipFill>
          <a:blip r:embed="rId4" cstate="print"/>
          <a:srcRect/>
          <a:stretch>
            <a:fillRect/>
          </a:stretch>
        </p:blipFill>
        <p:spPr bwMode="auto">
          <a:xfrm>
            <a:off x="0" y="4357694"/>
            <a:ext cx="3929058" cy="2500306"/>
          </a:xfrm>
          <a:prstGeom prst="rect">
            <a:avLst/>
          </a:prstGeom>
          <a:noFill/>
          <a:ln w="9525">
            <a:noFill/>
            <a:miter lim="800000"/>
            <a:headEnd/>
            <a:tailEnd/>
          </a:ln>
        </p:spPr>
      </p:pic>
      <p:graphicFrame>
        <p:nvGraphicFramePr>
          <p:cNvPr id="12" name="Таблица 11"/>
          <p:cNvGraphicFramePr>
            <a:graphicFrameLocks noGrp="1"/>
          </p:cNvGraphicFramePr>
          <p:nvPr/>
        </p:nvGraphicFramePr>
        <p:xfrm>
          <a:off x="4000496" y="714357"/>
          <a:ext cx="5000660" cy="4862337"/>
        </p:xfrm>
        <a:graphic>
          <a:graphicData uri="http://schemas.openxmlformats.org/drawingml/2006/table">
            <a:tbl>
              <a:tblPr/>
              <a:tblGrid>
                <a:gridCol w="1985557"/>
                <a:gridCol w="3015103"/>
              </a:tblGrid>
              <a:tr h="1611109">
                <a:tc>
                  <a:txBody>
                    <a:bodyPr/>
                    <a:lstStyle/>
                    <a:p>
                      <a:pPr>
                        <a:spcAft>
                          <a:spcPts val="0"/>
                        </a:spcAft>
                      </a:pPr>
                      <a:r>
                        <a:rPr lang="ru-RU" sz="2000" b="1" dirty="0">
                          <a:solidFill>
                            <a:srgbClr val="FFFFFF"/>
                          </a:solidFill>
                          <a:latin typeface="Arial"/>
                          <a:ea typeface="Times New Roman"/>
                        </a:rPr>
                        <a:t>Адрес</a:t>
                      </a:r>
                      <a:endParaRPr lang="ru-RU" sz="20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b="1" kern="1200" dirty="0" err="1" smtClean="0">
                          <a:solidFill>
                            <a:schemeClr val="bg1"/>
                          </a:solidFill>
                          <a:latin typeface="+mn-lt"/>
                          <a:ea typeface="+mn-ea"/>
                          <a:cs typeface="+mn-cs"/>
                        </a:rPr>
                        <a:t>Тутаевский</a:t>
                      </a:r>
                      <a:r>
                        <a:rPr lang="ru-RU" sz="2400" b="1" kern="1200" dirty="0" smtClean="0">
                          <a:solidFill>
                            <a:schemeClr val="bg1"/>
                          </a:solidFill>
                          <a:latin typeface="+mn-lt"/>
                          <a:ea typeface="+mn-ea"/>
                          <a:cs typeface="+mn-cs"/>
                        </a:rPr>
                        <a:t> район,</a:t>
                      </a:r>
                      <a:r>
                        <a:rPr lang="ru-RU" sz="2400" b="1" kern="1200" baseline="0" dirty="0" smtClean="0">
                          <a:solidFill>
                            <a:schemeClr val="bg1"/>
                          </a:solidFill>
                          <a:latin typeface="+mn-lt"/>
                          <a:ea typeface="+mn-ea"/>
                          <a:cs typeface="+mn-cs"/>
                        </a:rPr>
                        <a:t> </a:t>
                      </a:r>
                      <a:r>
                        <a:rPr lang="ru-RU" sz="2400" b="1" kern="1200" dirty="0" smtClean="0">
                          <a:solidFill>
                            <a:schemeClr val="bg1"/>
                          </a:solidFill>
                          <a:latin typeface="+mn-lt"/>
                          <a:ea typeface="+mn-ea"/>
                          <a:cs typeface="+mn-cs"/>
                        </a:rPr>
                        <a:t>п. Константиновский, ул.</a:t>
                      </a:r>
                      <a:r>
                        <a:rPr lang="ru-RU" sz="2400" b="1" kern="1200" baseline="0" dirty="0" smtClean="0">
                          <a:solidFill>
                            <a:schemeClr val="bg1"/>
                          </a:solidFill>
                          <a:latin typeface="+mn-lt"/>
                          <a:ea typeface="+mn-ea"/>
                          <a:cs typeface="+mn-cs"/>
                        </a:rPr>
                        <a:t> Победы, д. 6</a:t>
                      </a:r>
                      <a:r>
                        <a:rPr lang="en-US" sz="2400" b="1" kern="1200" baseline="0" dirty="0" smtClean="0">
                          <a:solidFill>
                            <a:schemeClr val="bg1"/>
                          </a:solidFill>
                          <a:latin typeface="+mn-lt"/>
                          <a:ea typeface="+mn-ea"/>
                          <a:cs typeface="+mn-cs"/>
                        </a:rPr>
                        <a:t> </a:t>
                      </a:r>
                      <a:endParaRPr lang="ru-RU" sz="2400" b="1" kern="1200" dirty="0" smtClean="0">
                        <a:solidFill>
                          <a:schemeClr val="bg1"/>
                        </a:solidFill>
                        <a:latin typeface="+mn-lt"/>
                        <a:ea typeface="+mn-ea"/>
                        <a:cs typeface="+mn-cs"/>
                      </a:endParaRPr>
                    </a:p>
                    <a:p>
                      <a:pPr algn="ctr"/>
                      <a:endParaRPr lang="ru-RU" sz="2400" b="1" dirty="0">
                        <a:solidFill>
                          <a:schemeClr val="bg1"/>
                        </a:solidFill>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1246410">
                <a:tc>
                  <a:txBody>
                    <a:bodyPr/>
                    <a:lstStyle/>
                    <a:p>
                      <a:pPr>
                        <a:spcAft>
                          <a:spcPts val="0"/>
                        </a:spcAft>
                      </a:pPr>
                      <a:r>
                        <a:rPr lang="ru-RU" sz="1800" b="1" dirty="0">
                          <a:latin typeface="Arial"/>
                          <a:ea typeface="Times New Roman"/>
                        </a:rPr>
                        <a:t>Площадь объекта</a:t>
                      </a:r>
                      <a:endParaRPr lang="ru-RU" sz="1800" dirty="0">
                        <a:latin typeface="Times New Roman"/>
                        <a:ea typeface="Times New Roman"/>
                      </a:endParaRPr>
                    </a:p>
                    <a:p>
                      <a:pPr>
                        <a:spcAft>
                          <a:spcPts val="0"/>
                        </a:spcAft>
                      </a:pPr>
                      <a:r>
                        <a:rPr lang="ru-RU" sz="1800" b="1" dirty="0">
                          <a:latin typeface="Arial"/>
                          <a:ea typeface="Times New Roman"/>
                        </a:rPr>
                        <a:t>(кв. м</a:t>
                      </a:r>
                      <a:r>
                        <a:rPr lang="ru-RU" sz="1800" b="1" dirty="0" smtClean="0">
                          <a:latin typeface="Arial"/>
                          <a:ea typeface="Times New Roman"/>
                        </a:rPr>
                        <a:t>)</a:t>
                      </a:r>
                      <a:endParaRPr lang="en-US" sz="1800" b="1" dirty="0" smtClean="0">
                        <a:latin typeface="Arial"/>
                        <a:ea typeface="Times New Roman"/>
                      </a:endParaRPr>
                    </a:p>
                    <a:p>
                      <a:pPr>
                        <a:spcAft>
                          <a:spcPts val="0"/>
                        </a:spcAft>
                      </a:pPr>
                      <a:r>
                        <a:rPr lang="ru-RU" sz="1800" b="1" dirty="0" smtClean="0">
                          <a:latin typeface="Times New Roman"/>
                          <a:ea typeface="Times New Roman"/>
                        </a:rPr>
                        <a:t>Кадастровый</a:t>
                      </a:r>
                      <a:r>
                        <a:rPr lang="ru-RU" sz="1800" b="1" baseline="0" dirty="0" smtClean="0">
                          <a:latin typeface="Times New Roman"/>
                          <a:ea typeface="Times New Roman"/>
                        </a:rPr>
                        <a:t> номер</a:t>
                      </a:r>
                      <a:endParaRPr lang="en-US" sz="1800" b="1" dirty="0" smtClean="0">
                        <a:latin typeface="Arial"/>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1800" b="1" dirty="0" smtClean="0">
                          <a:latin typeface="+mn-lt"/>
                          <a:ea typeface="Times New Roman"/>
                        </a:rPr>
                        <a:t>569,8</a:t>
                      </a:r>
                    </a:p>
                    <a:p>
                      <a:pPr algn="ctr">
                        <a:spcAft>
                          <a:spcPts val="0"/>
                        </a:spcAft>
                      </a:pPr>
                      <a:endParaRPr lang="ru-RU" sz="1800" b="1" dirty="0" smtClean="0">
                        <a:latin typeface="+mn-lt"/>
                        <a:ea typeface="Times New Roman"/>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1800" b="1" kern="1200" dirty="0" smtClean="0">
                          <a:solidFill>
                            <a:schemeClr val="tx1"/>
                          </a:solidFill>
                          <a:latin typeface="+mn-lt"/>
                          <a:ea typeface="+mn-ea"/>
                          <a:cs typeface="+mn-cs"/>
                        </a:rPr>
                        <a:t>76:15:022301:2769</a:t>
                      </a:r>
                      <a:endParaRPr lang="ru-RU" sz="1800" b="1" dirty="0" smtClean="0">
                        <a:latin typeface="Arial"/>
                        <a:ea typeface="Times New Roman"/>
                      </a:endParaRPr>
                    </a:p>
                    <a:p>
                      <a:pPr algn="ctr">
                        <a:spcAft>
                          <a:spcPts val="0"/>
                        </a:spcAft>
                      </a:pPr>
                      <a:endParaRPr lang="ru-RU" sz="1800" b="1" dirty="0" smtClean="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1879628">
                <a:tc>
                  <a:txBody>
                    <a:bodyPr/>
                    <a:lstStyle/>
                    <a:p>
                      <a:pPr>
                        <a:spcAft>
                          <a:spcPts val="0"/>
                        </a:spcAft>
                      </a:pPr>
                      <a:r>
                        <a:rPr lang="ru-RU" sz="1600" b="1" dirty="0">
                          <a:latin typeface="Arial"/>
                          <a:ea typeface="Times New Roman"/>
                        </a:rPr>
                        <a:t>Краткое описание объекта </a:t>
                      </a:r>
                      <a:r>
                        <a:rPr lang="ru-RU" sz="1600" b="1" dirty="0" smtClean="0">
                          <a:latin typeface="Arial"/>
                          <a:ea typeface="Times New Roman"/>
                        </a:rPr>
                        <a:t>не</a:t>
                      </a:r>
                    </a:p>
                    <a:p>
                      <a:pPr>
                        <a:spcAft>
                          <a:spcPts val="0"/>
                        </a:spcAft>
                      </a:pPr>
                      <a:r>
                        <a:rPr lang="ru-RU" sz="1600" b="1" dirty="0" smtClean="0">
                          <a:latin typeface="Arial"/>
                          <a:ea typeface="Times New Roman"/>
                        </a:rPr>
                        <a:t>движимости</a:t>
                      </a:r>
                    </a:p>
                    <a:p>
                      <a:pPr>
                        <a:spcAft>
                          <a:spcPts val="0"/>
                        </a:spcAft>
                      </a:pPr>
                      <a:endParaRPr lang="ru-RU" sz="1600" b="1" dirty="0" smtClean="0">
                        <a:latin typeface="Arial"/>
                        <a:ea typeface="Times New Roman"/>
                      </a:endParaRPr>
                    </a:p>
                    <a:p>
                      <a:pPr>
                        <a:spcAft>
                          <a:spcPts val="0"/>
                        </a:spcAft>
                      </a:pPr>
                      <a:r>
                        <a:rPr lang="ru-RU" sz="1600" b="1" dirty="0" smtClean="0">
                          <a:latin typeface="Arial"/>
                          <a:ea typeface="Times New Roman"/>
                        </a:rPr>
                        <a:t>Обременение – </a:t>
                      </a:r>
                    </a:p>
                    <a:p>
                      <a:pPr>
                        <a:spcAft>
                          <a:spcPts val="0"/>
                        </a:spcAft>
                      </a:pPr>
                      <a:r>
                        <a:rPr lang="ru-RU" sz="1600" b="1" dirty="0" smtClean="0">
                          <a:latin typeface="Arial"/>
                          <a:ea typeface="Times New Roman"/>
                        </a:rPr>
                        <a:t>не имеется</a:t>
                      </a: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r>
                        <a:rPr lang="ru-RU" sz="1700" kern="1200" dirty="0" smtClean="0">
                          <a:solidFill>
                            <a:schemeClr val="tx1"/>
                          </a:solidFill>
                          <a:latin typeface="+mn-lt"/>
                          <a:ea typeface="+mn-ea"/>
                          <a:cs typeface="+mn-cs"/>
                        </a:rPr>
                        <a:t>Нежилые помещения №12-45</a:t>
                      </a:r>
                      <a:r>
                        <a:rPr lang="ru-RU" sz="1700" kern="1200" baseline="0" dirty="0" smtClean="0">
                          <a:solidFill>
                            <a:schemeClr val="tx1"/>
                          </a:solidFill>
                          <a:latin typeface="+mn-lt"/>
                          <a:ea typeface="+mn-ea"/>
                          <a:cs typeface="+mn-cs"/>
                        </a:rPr>
                        <a:t>, на 1–этаже с отдельным входом, наличие водопровода, канализации, центрального отопления, электричества</a:t>
                      </a:r>
                      <a:endParaRPr lang="ru-RU" sz="17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pic>
        <p:nvPicPr>
          <p:cNvPr id="13" name="Picture 1"/>
          <p:cNvPicPr>
            <a:picLocks noChangeAspect="1" noChangeArrowheads="1"/>
          </p:cNvPicPr>
          <p:nvPr/>
        </p:nvPicPr>
        <p:blipFill>
          <a:blip r:embed="rId5" cstate="print"/>
          <a:srcRect/>
          <a:stretch>
            <a:fillRect/>
          </a:stretch>
        </p:blipFill>
        <p:spPr bwMode="auto">
          <a:xfrm>
            <a:off x="4000496" y="5572140"/>
            <a:ext cx="5000660" cy="1143008"/>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4000495" y="714357"/>
          <a:ext cx="5000660" cy="975360"/>
        </p:xfrm>
        <a:graphic>
          <a:graphicData uri="http://schemas.openxmlformats.org/drawingml/2006/table">
            <a:tbl>
              <a:tblPr/>
              <a:tblGrid>
                <a:gridCol w="1785951"/>
                <a:gridCol w="3214709"/>
              </a:tblGrid>
              <a:tr h="0">
                <a:tc>
                  <a:txBody>
                    <a:bodyPr/>
                    <a:lstStyle/>
                    <a:p>
                      <a:pPr>
                        <a:spcAft>
                          <a:spcPts val="0"/>
                        </a:spcAft>
                      </a:pP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0">
                <a:tc>
                  <a:txBody>
                    <a:bodyPr/>
                    <a:lstStyle/>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0">
                <a:tc>
                  <a:txBody>
                    <a:bodyPr/>
                    <a:lstStyle/>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endParaRPr lang="ru-RU" sz="20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1323439"/>
          </a:xfrm>
          <a:prstGeom prst="rect">
            <a:avLst/>
          </a:prstGeom>
        </p:spPr>
        <p:txBody>
          <a:bodyPr wrap="square">
            <a:spAutoFit/>
          </a:bodyPr>
          <a:lstStyle/>
          <a:p>
            <a:pPr algn="ctr"/>
            <a:r>
              <a:rPr lang="ru-RU" sz="2000" b="1" dirty="0" smtClean="0">
                <a:latin typeface="Times New Roman" pitchFamily="18" charset="0"/>
                <a:cs typeface="Times New Roman" pitchFamily="18" charset="0"/>
              </a:rPr>
              <a:t>Объект 4.</a:t>
            </a:r>
          </a:p>
          <a:p>
            <a:pPr algn="ctr"/>
            <a:r>
              <a:rPr lang="ru-RU" sz="2000" b="1" dirty="0" smtClean="0">
                <a:latin typeface="Times New Roman" pitchFamily="18" charset="0"/>
                <a:cs typeface="Times New Roman" pitchFamily="18" charset="0"/>
              </a:rPr>
              <a:t>Нежилое здание (дом Артемьевского ветеринарного участка)</a:t>
            </a:r>
          </a:p>
        </p:txBody>
      </p:sp>
      <p:graphicFrame>
        <p:nvGraphicFramePr>
          <p:cNvPr id="12" name="Таблица 11"/>
          <p:cNvGraphicFramePr>
            <a:graphicFrameLocks noGrp="1"/>
          </p:cNvGraphicFramePr>
          <p:nvPr/>
        </p:nvGraphicFramePr>
        <p:xfrm>
          <a:off x="4000496" y="714357"/>
          <a:ext cx="5000660" cy="5500726"/>
        </p:xfrm>
        <a:graphic>
          <a:graphicData uri="http://schemas.openxmlformats.org/drawingml/2006/table">
            <a:tbl>
              <a:tblPr/>
              <a:tblGrid>
                <a:gridCol w="1985557"/>
                <a:gridCol w="3015103"/>
              </a:tblGrid>
              <a:tr h="1682057">
                <a:tc>
                  <a:txBody>
                    <a:bodyPr/>
                    <a:lstStyle/>
                    <a:p>
                      <a:pPr>
                        <a:spcAft>
                          <a:spcPts val="0"/>
                        </a:spcAft>
                      </a:pPr>
                      <a:r>
                        <a:rPr lang="ru-RU" sz="2000" b="1" dirty="0">
                          <a:solidFill>
                            <a:srgbClr val="FFFFFF"/>
                          </a:solidFill>
                          <a:latin typeface="Arial"/>
                          <a:ea typeface="Times New Roman"/>
                        </a:rPr>
                        <a:t>Адрес</a:t>
                      </a:r>
                      <a:endParaRPr lang="ru-RU" sz="20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400" b="1" kern="1200" dirty="0" err="1" smtClean="0">
                          <a:solidFill>
                            <a:schemeClr val="bg1"/>
                          </a:solidFill>
                          <a:latin typeface="+mn-lt"/>
                          <a:ea typeface="+mn-ea"/>
                          <a:cs typeface="+mn-cs"/>
                        </a:rPr>
                        <a:t>Тутаевский</a:t>
                      </a:r>
                      <a:r>
                        <a:rPr lang="ru-RU" sz="2400" b="1" kern="1200" dirty="0" smtClean="0">
                          <a:solidFill>
                            <a:schemeClr val="bg1"/>
                          </a:solidFill>
                          <a:latin typeface="+mn-lt"/>
                          <a:ea typeface="+mn-ea"/>
                          <a:cs typeface="+mn-cs"/>
                        </a:rPr>
                        <a:t> район,</a:t>
                      </a:r>
                      <a:r>
                        <a:rPr lang="ru-RU" sz="2400" b="1" kern="1200" baseline="0" dirty="0" smtClean="0">
                          <a:solidFill>
                            <a:schemeClr val="bg1"/>
                          </a:solidFill>
                          <a:latin typeface="+mn-lt"/>
                          <a:ea typeface="+mn-ea"/>
                          <a:cs typeface="+mn-cs"/>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ru-RU" sz="2400" b="1" kern="1200" baseline="0" dirty="0" smtClean="0">
                          <a:solidFill>
                            <a:schemeClr val="bg1"/>
                          </a:solidFill>
                          <a:latin typeface="+mn-lt"/>
                          <a:ea typeface="+mn-ea"/>
                          <a:cs typeface="+mn-cs"/>
                        </a:rPr>
                        <a:t>д</a:t>
                      </a:r>
                      <a:r>
                        <a:rPr lang="ru-RU" sz="2400" b="1" kern="1200" dirty="0" smtClean="0">
                          <a:solidFill>
                            <a:schemeClr val="bg1"/>
                          </a:solidFill>
                          <a:latin typeface="+mn-lt"/>
                          <a:ea typeface="+mn-ea"/>
                          <a:cs typeface="+mn-cs"/>
                        </a:rPr>
                        <a:t>. </a:t>
                      </a:r>
                      <a:r>
                        <a:rPr lang="ru-RU" sz="2400" b="1" kern="1200" dirty="0" err="1" smtClean="0">
                          <a:solidFill>
                            <a:schemeClr val="bg1"/>
                          </a:solidFill>
                          <a:latin typeface="+mn-lt"/>
                          <a:ea typeface="+mn-ea"/>
                          <a:cs typeface="+mn-cs"/>
                        </a:rPr>
                        <a:t>Емишево</a:t>
                      </a:r>
                      <a:r>
                        <a:rPr lang="ru-RU" sz="2400" b="1" kern="1200" dirty="0" smtClean="0">
                          <a:solidFill>
                            <a:schemeClr val="bg1"/>
                          </a:solidFill>
                          <a:latin typeface="+mn-lt"/>
                          <a:ea typeface="+mn-ea"/>
                          <a:cs typeface="+mn-cs"/>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ru-RU" sz="2400" b="1" kern="1200" dirty="0" smtClean="0">
                          <a:solidFill>
                            <a:schemeClr val="bg1"/>
                          </a:solidFill>
                          <a:latin typeface="+mn-lt"/>
                          <a:ea typeface="+mn-ea"/>
                          <a:cs typeface="+mn-cs"/>
                        </a:rPr>
                        <a:t>ул.</a:t>
                      </a:r>
                      <a:r>
                        <a:rPr lang="ru-RU" sz="2400" b="1" kern="1200" baseline="0" dirty="0" smtClean="0">
                          <a:solidFill>
                            <a:schemeClr val="bg1"/>
                          </a:solidFill>
                          <a:latin typeface="+mn-lt"/>
                          <a:ea typeface="+mn-ea"/>
                          <a:cs typeface="+mn-cs"/>
                        </a:rPr>
                        <a:t> Центральная, </a:t>
                      </a:r>
                    </a:p>
                    <a:p>
                      <a:pPr marL="0" marR="0" indent="0" algn="ctr" defTabSz="914400" rtl="0" eaLnBrk="1" fontAlgn="auto" latinLnBrk="0" hangingPunct="1">
                        <a:lnSpc>
                          <a:spcPct val="100000"/>
                        </a:lnSpc>
                        <a:spcBef>
                          <a:spcPts val="0"/>
                        </a:spcBef>
                        <a:spcAft>
                          <a:spcPts val="0"/>
                        </a:spcAft>
                        <a:buClrTx/>
                        <a:buSzTx/>
                        <a:buFontTx/>
                        <a:buNone/>
                        <a:tabLst/>
                        <a:defRPr/>
                      </a:pPr>
                      <a:r>
                        <a:rPr lang="ru-RU" sz="2400" b="1" kern="1200" baseline="0" dirty="0" smtClean="0">
                          <a:solidFill>
                            <a:schemeClr val="bg1"/>
                          </a:solidFill>
                          <a:latin typeface="+mn-lt"/>
                          <a:ea typeface="+mn-ea"/>
                          <a:cs typeface="+mn-cs"/>
                        </a:rPr>
                        <a:t>д. 18</a:t>
                      </a:r>
                      <a:r>
                        <a:rPr lang="en-US" sz="2400" b="1" kern="1200" baseline="0" dirty="0" smtClean="0">
                          <a:solidFill>
                            <a:schemeClr val="bg1"/>
                          </a:solidFill>
                          <a:latin typeface="+mn-lt"/>
                          <a:ea typeface="+mn-ea"/>
                          <a:cs typeface="+mn-cs"/>
                        </a:rPr>
                        <a:t> </a:t>
                      </a:r>
                      <a:endParaRPr lang="ru-RU" sz="2400" b="1" kern="1200" dirty="0" smtClean="0">
                        <a:solidFill>
                          <a:schemeClr val="bg1"/>
                        </a:solidFill>
                        <a:latin typeface="+mn-lt"/>
                        <a:ea typeface="+mn-ea"/>
                        <a:cs typeface="+mn-cs"/>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1718401">
                <a:tc>
                  <a:txBody>
                    <a:bodyPr/>
                    <a:lstStyle/>
                    <a:p>
                      <a:pPr>
                        <a:spcAft>
                          <a:spcPts val="0"/>
                        </a:spcAft>
                      </a:pPr>
                      <a:r>
                        <a:rPr lang="ru-RU" sz="1800" b="1" dirty="0">
                          <a:latin typeface="Arial"/>
                          <a:ea typeface="Times New Roman"/>
                        </a:rPr>
                        <a:t>Площадь объекта</a:t>
                      </a:r>
                      <a:endParaRPr lang="ru-RU" sz="1800" dirty="0">
                        <a:latin typeface="Times New Roman"/>
                        <a:ea typeface="Times New Roman"/>
                      </a:endParaRPr>
                    </a:p>
                    <a:p>
                      <a:pPr>
                        <a:spcAft>
                          <a:spcPts val="0"/>
                        </a:spcAft>
                      </a:pPr>
                      <a:r>
                        <a:rPr lang="ru-RU" sz="1800" b="1" dirty="0">
                          <a:latin typeface="Arial"/>
                          <a:ea typeface="Times New Roman"/>
                        </a:rPr>
                        <a:t>(кв. м</a:t>
                      </a:r>
                      <a:r>
                        <a:rPr lang="ru-RU" sz="1800" b="1" dirty="0" smtClean="0">
                          <a:latin typeface="Arial"/>
                          <a:ea typeface="Times New Roman"/>
                        </a:rPr>
                        <a:t>)</a:t>
                      </a:r>
                    </a:p>
                    <a:p>
                      <a:pPr>
                        <a:spcAft>
                          <a:spcPts val="0"/>
                        </a:spcAft>
                      </a:pPr>
                      <a:endParaRPr lang="en-US" sz="1800" b="1" dirty="0" smtClean="0">
                        <a:latin typeface="Arial"/>
                        <a:ea typeface="Times New Roman"/>
                      </a:endParaRPr>
                    </a:p>
                    <a:p>
                      <a:pPr>
                        <a:spcAft>
                          <a:spcPts val="0"/>
                        </a:spcAft>
                      </a:pPr>
                      <a:r>
                        <a:rPr lang="ru-RU" sz="1800" b="1" dirty="0" smtClean="0">
                          <a:latin typeface="Times New Roman"/>
                          <a:ea typeface="Times New Roman"/>
                        </a:rPr>
                        <a:t>Кадастровый</a:t>
                      </a:r>
                      <a:r>
                        <a:rPr lang="ru-RU" sz="1800" b="1" baseline="0" dirty="0" smtClean="0">
                          <a:latin typeface="Times New Roman"/>
                          <a:ea typeface="Times New Roman"/>
                        </a:rPr>
                        <a:t> номер</a:t>
                      </a: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1800" b="1" dirty="0" smtClean="0">
                          <a:latin typeface="+mn-lt"/>
                          <a:ea typeface="Times New Roman"/>
                        </a:rPr>
                        <a:t>50,8</a:t>
                      </a:r>
                    </a:p>
                    <a:p>
                      <a:pPr algn="ctr">
                        <a:spcAft>
                          <a:spcPts val="0"/>
                        </a:spcAft>
                      </a:pPr>
                      <a:endParaRPr lang="ru-RU" sz="1800" b="1" dirty="0" smtClean="0">
                        <a:latin typeface="+mn-lt"/>
                        <a:ea typeface="Times New Roman"/>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1800" b="1" kern="1200" dirty="0" smtClean="0">
                          <a:solidFill>
                            <a:schemeClr val="tx1"/>
                          </a:solidFill>
                          <a:latin typeface="+mn-lt"/>
                          <a:ea typeface="+mn-ea"/>
                          <a:cs typeface="+mn-cs"/>
                        </a:rPr>
                        <a:t>76:15:020209:265</a:t>
                      </a:r>
                      <a:endParaRPr lang="ru-RU" sz="1800" b="1" dirty="0" smtClean="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2100268">
                <a:tc>
                  <a:txBody>
                    <a:bodyPr/>
                    <a:lstStyle/>
                    <a:p>
                      <a:pPr>
                        <a:spcAft>
                          <a:spcPts val="0"/>
                        </a:spcAft>
                      </a:pPr>
                      <a:endParaRPr lang="ru-RU" sz="1600" b="1" dirty="0" smtClean="0">
                        <a:latin typeface="Arial"/>
                        <a:ea typeface="Times New Roman"/>
                      </a:endParaRPr>
                    </a:p>
                    <a:p>
                      <a:pPr>
                        <a:spcAft>
                          <a:spcPts val="0"/>
                        </a:spcAft>
                      </a:pPr>
                      <a:r>
                        <a:rPr lang="ru-RU" sz="1600" b="1" dirty="0" smtClean="0">
                          <a:latin typeface="Arial"/>
                          <a:ea typeface="Times New Roman"/>
                        </a:rPr>
                        <a:t>Площадь земельного участка</a:t>
                      </a:r>
                      <a:endParaRPr lang="ru-RU" sz="1600" dirty="0" smtClean="0">
                        <a:latin typeface="Times New Roman"/>
                        <a:ea typeface="Times New Roman"/>
                      </a:endParaRPr>
                    </a:p>
                    <a:p>
                      <a:pPr>
                        <a:spcAft>
                          <a:spcPts val="0"/>
                        </a:spcAft>
                      </a:pPr>
                      <a:r>
                        <a:rPr lang="ru-RU" sz="1600" b="1" dirty="0" smtClean="0">
                          <a:latin typeface="Arial"/>
                          <a:ea typeface="Times New Roman"/>
                        </a:rPr>
                        <a:t>(кв. м)</a:t>
                      </a:r>
                    </a:p>
                    <a:p>
                      <a:pPr>
                        <a:spcAft>
                          <a:spcPts val="0"/>
                        </a:spcAft>
                      </a:pPr>
                      <a:endParaRPr lang="ru-RU" sz="1600" b="1" dirty="0" smtClean="0">
                        <a:latin typeface="Arial"/>
                        <a:ea typeface="Times New Roman"/>
                      </a:endParaRPr>
                    </a:p>
                    <a:p>
                      <a:pPr>
                        <a:spcAft>
                          <a:spcPts val="0"/>
                        </a:spcAft>
                      </a:pPr>
                      <a:r>
                        <a:rPr lang="ru-RU" sz="1800" b="1" dirty="0" smtClean="0">
                          <a:latin typeface="Times New Roman"/>
                          <a:ea typeface="Times New Roman"/>
                        </a:rPr>
                        <a:t>Кадастровый</a:t>
                      </a:r>
                      <a:r>
                        <a:rPr lang="ru-RU" sz="1800" b="1" baseline="0" dirty="0" smtClean="0">
                          <a:latin typeface="Times New Roman"/>
                          <a:ea typeface="Times New Roman"/>
                        </a:rPr>
                        <a:t> номер</a:t>
                      </a:r>
                      <a:endParaRPr lang="en-US" sz="1800" b="1" dirty="0" smtClean="0">
                        <a:latin typeface="Arial"/>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endParaRPr lang="ru-RU" sz="1700" b="1" dirty="0" smtClean="0">
                        <a:latin typeface="Arial"/>
                        <a:ea typeface="Times New Roman"/>
                      </a:endParaRPr>
                    </a:p>
                    <a:p>
                      <a:pPr algn="ctr">
                        <a:spcAft>
                          <a:spcPts val="0"/>
                        </a:spcAft>
                      </a:pPr>
                      <a:r>
                        <a:rPr lang="ru-RU" sz="1700" b="1" dirty="0" smtClean="0">
                          <a:latin typeface="Arial"/>
                          <a:ea typeface="Times New Roman"/>
                        </a:rPr>
                        <a:t>860 </a:t>
                      </a:r>
                    </a:p>
                    <a:p>
                      <a:pPr algn="ctr">
                        <a:spcAft>
                          <a:spcPts val="0"/>
                        </a:spcAft>
                      </a:pPr>
                      <a:endParaRPr lang="ru-RU" sz="1700" b="1" dirty="0" smtClean="0">
                        <a:latin typeface="Arial"/>
                        <a:ea typeface="Times New Roman"/>
                      </a:endParaRPr>
                    </a:p>
                    <a:p>
                      <a:pPr algn="ctr">
                        <a:spcAft>
                          <a:spcPts val="0"/>
                        </a:spcAft>
                      </a:pPr>
                      <a:endParaRPr lang="ru-RU" sz="1700" b="1" dirty="0" smtClean="0">
                        <a:latin typeface="Arial"/>
                        <a:ea typeface="Times New Roman"/>
                      </a:endParaRPr>
                    </a:p>
                    <a:p>
                      <a:pPr algn="ctr">
                        <a:spcAft>
                          <a:spcPts val="0"/>
                        </a:spcAft>
                      </a:pPr>
                      <a:endParaRPr lang="ru-RU" sz="1700" b="1" dirty="0" smtClean="0">
                        <a:latin typeface="Arial"/>
                        <a:ea typeface="Times New Roman"/>
                      </a:endParaRPr>
                    </a:p>
                    <a:p>
                      <a:pPr algn="ctr">
                        <a:spcAft>
                          <a:spcPts val="0"/>
                        </a:spcAft>
                      </a:pPr>
                      <a:endParaRPr lang="ru-RU" sz="1700" b="1" dirty="0" smtClean="0">
                        <a:latin typeface="Arial"/>
                        <a:ea typeface="Times New Roman"/>
                      </a:endParaRPr>
                    </a:p>
                    <a:p>
                      <a:pPr algn="ctr">
                        <a:spcAft>
                          <a:spcPts val="0"/>
                        </a:spcAft>
                      </a:pPr>
                      <a:r>
                        <a:rPr lang="ru-RU" sz="1700" b="1" dirty="0" smtClean="0">
                          <a:latin typeface="Arial"/>
                          <a:ea typeface="Times New Roman"/>
                        </a:rPr>
                        <a:t>76:15:020209:48</a:t>
                      </a:r>
                      <a:endParaRPr lang="ru-RU" sz="17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pic>
        <p:nvPicPr>
          <p:cNvPr id="17" name="Picture 2" descr="C:\Users\dedyulina\Desktop\ФОТо Емишево\zmrqN-tsvSo.jpg"/>
          <p:cNvPicPr>
            <a:picLocks noChangeAspect="1" noChangeArrowheads="1"/>
          </p:cNvPicPr>
          <p:nvPr/>
        </p:nvPicPr>
        <p:blipFill>
          <a:blip r:embed="rId3" cstate="print"/>
          <a:srcRect/>
          <a:stretch>
            <a:fillRect/>
          </a:stretch>
        </p:blipFill>
        <p:spPr bwMode="auto">
          <a:xfrm>
            <a:off x="142844" y="2000240"/>
            <a:ext cx="3786214" cy="2428892"/>
          </a:xfrm>
          <a:prstGeom prst="rect">
            <a:avLst/>
          </a:prstGeom>
          <a:noFill/>
        </p:spPr>
      </p:pic>
      <p:pic>
        <p:nvPicPr>
          <p:cNvPr id="18" name="Picture 3" descr="C:\Users\dedyulina\Desktop\ФОТо Емишево\IwcS8bAZUnw.jpg"/>
          <p:cNvPicPr>
            <a:picLocks noChangeAspect="1" noChangeArrowheads="1"/>
          </p:cNvPicPr>
          <p:nvPr/>
        </p:nvPicPr>
        <p:blipFill>
          <a:blip r:embed="rId4" cstate="print"/>
          <a:srcRect/>
          <a:stretch>
            <a:fillRect/>
          </a:stretch>
        </p:blipFill>
        <p:spPr bwMode="auto">
          <a:xfrm>
            <a:off x="142844" y="4500570"/>
            <a:ext cx="3786214" cy="2214578"/>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4000495" y="714357"/>
          <a:ext cx="5000660" cy="975360"/>
        </p:xfrm>
        <a:graphic>
          <a:graphicData uri="http://schemas.openxmlformats.org/drawingml/2006/table">
            <a:tbl>
              <a:tblPr/>
              <a:tblGrid>
                <a:gridCol w="1785951"/>
                <a:gridCol w="3214709"/>
              </a:tblGrid>
              <a:tr h="0">
                <a:tc>
                  <a:txBody>
                    <a:bodyPr/>
                    <a:lstStyle/>
                    <a:p>
                      <a:pPr>
                        <a:spcAft>
                          <a:spcPts val="0"/>
                        </a:spcAft>
                      </a:pP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0">
                <a:tc>
                  <a:txBody>
                    <a:bodyPr/>
                    <a:lstStyle/>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0">
                <a:tc>
                  <a:txBody>
                    <a:bodyPr/>
                    <a:lstStyle/>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endParaRPr lang="ru-RU" sz="20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707886"/>
          </a:xfrm>
          <a:prstGeom prst="rect">
            <a:avLst/>
          </a:prstGeom>
        </p:spPr>
        <p:txBody>
          <a:bodyPr wrap="square">
            <a:spAutoFit/>
          </a:bodyPr>
          <a:lstStyle/>
          <a:p>
            <a:pPr algn="ctr"/>
            <a:r>
              <a:rPr lang="ru-RU" sz="2000" b="1" dirty="0" smtClean="0">
                <a:latin typeface="Times New Roman" pitchFamily="18" charset="0"/>
                <a:cs typeface="Times New Roman" pitchFamily="18" charset="0"/>
              </a:rPr>
              <a:t>Объект 5.</a:t>
            </a:r>
          </a:p>
          <a:p>
            <a:pPr algn="ctr"/>
            <a:r>
              <a:rPr lang="ru-RU" sz="2000" b="1" dirty="0" smtClean="0">
                <a:latin typeface="Times New Roman" pitchFamily="18" charset="0"/>
                <a:cs typeface="Times New Roman" pitchFamily="18" charset="0"/>
              </a:rPr>
              <a:t>Здание бывшего детского сада</a:t>
            </a:r>
          </a:p>
        </p:txBody>
      </p:sp>
      <p:graphicFrame>
        <p:nvGraphicFramePr>
          <p:cNvPr id="12" name="Таблица 11"/>
          <p:cNvGraphicFramePr>
            <a:graphicFrameLocks noGrp="1"/>
          </p:cNvGraphicFramePr>
          <p:nvPr/>
        </p:nvGraphicFramePr>
        <p:xfrm>
          <a:off x="4000496" y="714357"/>
          <a:ext cx="5000660" cy="6067947"/>
        </p:xfrm>
        <a:graphic>
          <a:graphicData uri="http://schemas.openxmlformats.org/drawingml/2006/table">
            <a:tbl>
              <a:tblPr/>
              <a:tblGrid>
                <a:gridCol w="1985557"/>
                <a:gridCol w="3015103"/>
              </a:tblGrid>
              <a:tr h="1112583">
                <a:tc>
                  <a:txBody>
                    <a:bodyPr/>
                    <a:lstStyle/>
                    <a:p>
                      <a:pPr>
                        <a:spcAft>
                          <a:spcPts val="0"/>
                        </a:spcAft>
                      </a:pPr>
                      <a:r>
                        <a:rPr lang="ru-RU" sz="1800" b="1" dirty="0">
                          <a:solidFill>
                            <a:srgbClr val="FFFFFF"/>
                          </a:solidFill>
                          <a:latin typeface="Arial"/>
                          <a:ea typeface="Times New Roman"/>
                        </a:rPr>
                        <a:t>Адрес</a:t>
                      </a: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1800" b="1" kern="1200" dirty="0" err="1" smtClean="0">
                          <a:solidFill>
                            <a:schemeClr val="bg1"/>
                          </a:solidFill>
                          <a:latin typeface="+mn-lt"/>
                          <a:ea typeface="+mn-ea"/>
                          <a:cs typeface="+mn-cs"/>
                        </a:rPr>
                        <a:t>Тутаевский</a:t>
                      </a:r>
                      <a:r>
                        <a:rPr lang="ru-RU" sz="1800" b="1" kern="1200" dirty="0" smtClean="0">
                          <a:solidFill>
                            <a:schemeClr val="bg1"/>
                          </a:solidFill>
                          <a:latin typeface="+mn-lt"/>
                          <a:ea typeface="+mn-ea"/>
                          <a:cs typeface="+mn-cs"/>
                        </a:rPr>
                        <a:t> р-н, </a:t>
                      </a:r>
                    </a:p>
                    <a:p>
                      <a:pPr algn="ctr"/>
                      <a:r>
                        <a:rPr lang="ru-RU" sz="1800" b="1" kern="1200" dirty="0" smtClean="0">
                          <a:solidFill>
                            <a:schemeClr val="bg1"/>
                          </a:solidFill>
                          <a:latin typeface="+mn-lt"/>
                          <a:ea typeface="+mn-ea"/>
                          <a:cs typeface="+mn-cs"/>
                        </a:rPr>
                        <a:t>п. Урдома,</a:t>
                      </a:r>
                    </a:p>
                    <a:p>
                      <a:pPr algn="ctr"/>
                      <a:r>
                        <a:rPr lang="ru-RU" sz="1800" b="1" kern="1200" dirty="0" smtClean="0">
                          <a:solidFill>
                            <a:schemeClr val="bg1"/>
                          </a:solidFill>
                          <a:latin typeface="+mn-lt"/>
                          <a:ea typeface="+mn-ea"/>
                          <a:cs typeface="+mn-cs"/>
                        </a:rPr>
                        <a:t> ул. Центральная,  д. 19</a:t>
                      </a:r>
                      <a:endParaRPr lang="ru-RU" sz="18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1581954">
                <a:tc>
                  <a:txBody>
                    <a:bodyPr/>
                    <a:lstStyle/>
                    <a:p>
                      <a:pPr>
                        <a:spcAft>
                          <a:spcPts val="0"/>
                        </a:spcAft>
                      </a:pPr>
                      <a:r>
                        <a:rPr lang="ru-RU" sz="1800" b="1" dirty="0">
                          <a:latin typeface="Arial"/>
                          <a:ea typeface="Times New Roman"/>
                        </a:rPr>
                        <a:t>Площадь объекта</a:t>
                      </a:r>
                      <a:endParaRPr lang="ru-RU" sz="1800" dirty="0">
                        <a:latin typeface="Times New Roman"/>
                        <a:ea typeface="Times New Roman"/>
                      </a:endParaRPr>
                    </a:p>
                    <a:p>
                      <a:pPr>
                        <a:spcAft>
                          <a:spcPts val="0"/>
                        </a:spcAft>
                      </a:pPr>
                      <a:r>
                        <a:rPr lang="ru-RU" sz="1800" b="1" dirty="0">
                          <a:latin typeface="Arial"/>
                          <a:ea typeface="Times New Roman"/>
                        </a:rPr>
                        <a:t>(кв. м</a:t>
                      </a:r>
                      <a:r>
                        <a:rPr lang="ru-RU" sz="1800" b="1" dirty="0" smtClean="0">
                          <a:latin typeface="Arial"/>
                          <a:ea typeface="Times New Roman"/>
                        </a:rPr>
                        <a:t>)</a:t>
                      </a:r>
                    </a:p>
                    <a:p>
                      <a:pPr>
                        <a:spcAft>
                          <a:spcPts val="0"/>
                        </a:spcAft>
                      </a:pPr>
                      <a:endParaRPr lang="ru-RU" sz="1800" b="1" dirty="0" smtClean="0">
                        <a:latin typeface="Arial"/>
                        <a:ea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800" b="1" dirty="0" smtClean="0">
                          <a:latin typeface="Arial"/>
                          <a:ea typeface="Times New Roman"/>
                        </a:rPr>
                        <a:t>Кадастровый номер</a:t>
                      </a: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spcAft>
                          <a:spcPts val="0"/>
                        </a:spcAft>
                      </a:pPr>
                      <a:r>
                        <a:rPr lang="ru-RU" sz="1800" b="1" dirty="0" smtClean="0">
                          <a:latin typeface="Arial"/>
                          <a:ea typeface="Times New Roman"/>
                        </a:rPr>
                        <a:t>101,2</a:t>
                      </a:r>
                    </a:p>
                    <a:p>
                      <a:pPr algn="ctr">
                        <a:spcAft>
                          <a:spcPts val="0"/>
                        </a:spcAft>
                      </a:pPr>
                      <a:endParaRPr lang="ru-RU" sz="1800" b="1" dirty="0" smtClean="0">
                        <a:latin typeface="Arial"/>
                        <a:ea typeface="Times New Roman"/>
                      </a:endParaRPr>
                    </a:p>
                    <a:p>
                      <a:pPr algn="ctr">
                        <a:spcAft>
                          <a:spcPts val="0"/>
                        </a:spcAft>
                      </a:pPr>
                      <a:r>
                        <a:rPr lang="ru-RU" sz="1800" b="1" dirty="0" smtClean="0">
                          <a:latin typeface="Arial"/>
                          <a:ea typeface="Times New Roman"/>
                        </a:rPr>
                        <a:t>76:15:013501:103</a:t>
                      </a:r>
                      <a:endParaRPr lang="ru-RU" sz="18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1845612">
                <a:tc>
                  <a:txBody>
                    <a:bodyPr/>
                    <a:lstStyle/>
                    <a:p>
                      <a:pPr>
                        <a:spcAft>
                          <a:spcPts val="0"/>
                        </a:spcAft>
                      </a:pPr>
                      <a:r>
                        <a:rPr lang="ru-RU" sz="1800" b="1" dirty="0">
                          <a:latin typeface="Arial"/>
                          <a:ea typeface="Times New Roman"/>
                        </a:rPr>
                        <a:t>Площадь земельного</a:t>
                      </a:r>
                      <a:endParaRPr lang="ru-RU" sz="1800" dirty="0">
                        <a:latin typeface="Times New Roman"/>
                        <a:ea typeface="Times New Roman"/>
                      </a:endParaRPr>
                    </a:p>
                    <a:p>
                      <a:pPr>
                        <a:spcAft>
                          <a:spcPts val="0"/>
                        </a:spcAft>
                      </a:pPr>
                      <a:r>
                        <a:rPr lang="ru-RU" sz="1800" b="1" dirty="0" smtClean="0">
                          <a:latin typeface="Arial"/>
                          <a:ea typeface="Times New Roman"/>
                        </a:rPr>
                        <a:t>участка</a:t>
                      </a:r>
                    </a:p>
                    <a:p>
                      <a:pPr>
                        <a:spcAft>
                          <a:spcPts val="0"/>
                        </a:spcAft>
                      </a:pPr>
                      <a:r>
                        <a:rPr lang="ru-RU" sz="1800" b="1" dirty="0" smtClean="0">
                          <a:latin typeface="Arial"/>
                          <a:ea typeface="Times New Roman"/>
                        </a:rPr>
                        <a:t>(</a:t>
                      </a:r>
                      <a:r>
                        <a:rPr lang="ru-RU" sz="1800" b="1" dirty="0">
                          <a:latin typeface="Arial"/>
                          <a:ea typeface="Times New Roman"/>
                        </a:rPr>
                        <a:t>кв. м</a:t>
                      </a:r>
                      <a:r>
                        <a:rPr lang="ru-RU" sz="1800" b="1" dirty="0" smtClean="0">
                          <a:latin typeface="Arial"/>
                          <a:ea typeface="Times New Roman"/>
                        </a:rPr>
                        <a:t>)</a:t>
                      </a:r>
                    </a:p>
                    <a:p>
                      <a:pPr>
                        <a:spcAft>
                          <a:spcPts val="0"/>
                        </a:spcAft>
                      </a:pPr>
                      <a:endParaRPr lang="ru-RU" sz="1800" b="1" dirty="0" smtClean="0">
                        <a:latin typeface="Arial"/>
                        <a:ea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800" b="1" dirty="0" smtClean="0">
                          <a:latin typeface="Arial"/>
                          <a:ea typeface="Times New Roman"/>
                        </a:rPr>
                        <a:t>Кадастровый номер</a:t>
                      </a: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1800" b="1" dirty="0" smtClean="0">
                          <a:latin typeface="Arial"/>
                          <a:ea typeface="Times New Roman"/>
                        </a:rPr>
                        <a:t>1 681</a:t>
                      </a:r>
                    </a:p>
                    <a:p>
                      <a:pPr algn="ctr">
                        <a:spcAft>
                          <a:spcPts val="0"/>
                        </a:spcAft>
                      </a:pPr>
                      <a:endParaRPr lang="ru-RU" sz="1800" b="1" dirty="0" smtClean="0">
                        <a:latin typeface="Arial"/>
                        <a:ea typeface="Times New Roman"/>
                      </a:endParaRPr>
                    </a:p>
                    <a:p>
                      <a:pPr algn="ctr">
                        <a:spcAft>
                          <a:spcPts val="0"/>
                        </a:spcAft>
                      </a:pPr>
                      <a:endParaRPr lang="ru-RU" sz="1800" b="1" dirty="0" smtClean="0">
                        <a:latin typeface="Arial"/>
                        <a:ea typeface="Times New Roman"/>
                      </a:endParaRPr>
                    </a:p>
                    <a:p>
                      <a:pPr algn="ctr">
                        <a:spcAft>
                          <a:spcPts val="0"/>
                        </a:spcAft>
                      </a:pPr>
                      <a:r>
                        <a:rPr lang="ru-RU" sz="1800" b="1" dirty="0" smtClean="0">
                          <a:latin typeface="Arial"/>
                          <a:ea typeface="Times New Roman"/>
                        </a:rPr>
                        <a:t>76:15:013501:19</a:t>
                      </a:r>
                      <a:endParaRPr lang="ru-RU" sz="18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1389204">
                <a:tc>
                  <a:txBody>
                    <a:bodyPr/>
                    <a:lstStyle/>
                    <a:p>
                      <a:pPr marL="270510" indent="-270510">
                        <a:spcAft>
                          <a:spcPts val="0"/>
                        </a:spcAft>
                      </a:pPr>
                      <a:r>
                        <a:rPr lang="ru-RU" sz="2000" b="1" dirty="0">
                          <a:latin typeface="Arial"/>
                          <a:ea typeface="Times New Roman"/>
                        </a:rPr>
                        <a:t>Назначение</a:t>
                      </a:r>
                      <a:endParaRPr lang="ru-RU" sz="20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r>
                        <a:rPr lang="ru-RU" sz="2000" b="1" dirty="0" smtClean="0">
                          <a:latin typeface="Arial"/>
                          <a:ea typeface="Times New Roman"/>
                        </a:rPr>
                        <a:t>не используется</a:t>
                      </a:r>
                      <a:endParaRPr lang="ru-RU" sz="20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pic>
        <p:nvPicPr>
          <p:cNvPr id="11" name="Рисунок 10" descr="DSC02588.JPG"/>
          <p:cNvPicPr>
            <a:picLocks noChangeAspect="1"/>
          </p:cNvPicPr>
          <p:nvPr/>
        </p:nvPicPr>
        <p:blipFill>
          <a:blip r:embed="rId3" cstate="print"/>
          <a:stretch>
            <a:fillRect/>
          </a:stretch>
        </p:blipFill>
        <p:spPr>
          <a:xfrm>
            <a:off x="142844" y="1357298"/>
            <a:ext cx="3619493" cy="2607462"/>
          </a:xfrm>
          <a:prstGeom prst="rect">
            <a:avLst/>
          </a:prstGeom>
        </p:spPr>
      </p:pic>
      <p:pic>
        <p:nvPicPr>
          <p:cNvPr id="13" name="Рисунок 12" descr="DSC02598.JPG"/>
          <p:cNvPicPr>
            <a:picLocks noChangeAspect="1"/>
          </p:cNvPicPr>
          <p:nvPr/>
        </p:nvPicPr>
        <p:blipFill>
          <a:blip r:embed="rId4" cstate="print"/>
          <a:stretch>
            <a:fillRect/>
          </a:stretch>
        </p:blipFill>
        <p:spPr>
          <a:xfrm>
            <a:off x="214282" y="4071942"/>
            <a:ext cx="3571900" cy="262534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4000495" y="714357"/>
          <a:ext cx="5000660" cy="975360"/>
        </p:xfrm>
        <a:graphic>
          <a:graphicData uri="http://schemas.openxmlformats.org/drawingml/2006/table">
            <a:tbl>
              <a:tblPr/>
              <a:tblGrid>
                <a:gridCol w="1785951"/>
                <a:gridCol w="3214709"/>
              </a:tblGrid>
              <a:tr h="0">
                <a:tc>
                  <a:txBody>
                    <a:bodyPr/>
                    <a:lstStyle/>
                    <a:p>
                      <a:pPr>
                        <a:spcAft>
                          <a:spcPts val="0"/>
                        </a:spcAft>
                      </a:pP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0">
                <a:tc>
                  <a:txBody>
                    <a:bodyPr/>
                    <a:lstStyle/>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0">
                <a:tc>
                  <a:txBody>
                    <a:bodyPr/>
                    <a:lstStyle/>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endParaRPr lang="ru-RU" sz="20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707886"/>
          </a:xfrm>
          <a:prstGeom prst="rect">
            <a:avLst/>
          </a:prstGeom>
        </p:spPr>
        <p:txBody>
          <a:bodyPr wrap="square">
            <a:spAutoFit/>
          </a:bodyPr>
          <a:lstStyle/>
          <a:p>
            <a:pPr algn="ctr"/>
            <a:r>
              <a:rPr lang="ru-RU" sz="2000" b="1" dirty="0" smtClean="0">
                <a:latin typeface="Times New Roman" pitchFamily="18" charset="0"/>
                <a:cs typeface="Times New Roman" pitchFamily="18" charset="0"/>
              </a:rPr>
              <a:t>Объект 6.</a:t>
            </a:r>
          </a:p>
          <a:p>
            <a:pPr algn="ctr"/>
            <a:r>
              <a:rPr lang="ru-RU" sz="2000" b="1" dirty="0" smtClean="0">
                <a:latin typeface="Times New Roman" pitchFamily="18" charset="0"/>
                <a:cs typeface="Times New Roman" pitchFamily="18" charset="0"/>
              </a:rPr>
              <a:t>Здание гаража</a:t>
            </a:r>
          </a:p>
        </p:txBody>
      </p:sp>
      <p:graphicFrame>
        <p:nvGraphicFramePr>
          <p:cNvPr id="12" name="Таблица 11"/>
          <p:cNvGraphicFramePr>
            <a:graphicFrameLocks noGrp="1"/>
          </p:cNvGraphicFramePr>
          <p:nvPr/>
        </p:nvGraphicFramePr>
        <p:xfrm>
          <a:off x="4000496" y="714357"/>
          <a:ext cx="5000660" cy="6067947"/>
        </p:xfrm>
        <a:graphic>
          <a:graphicData uri="http://schemas.openxmlformats.org/drawingml/2006/table">
            <a:tbl>
              <a:tblPr/>
              <a:tblGrid>
                <a:gridCol w="162560"/>
                <a:gridCol w="1980580"/>
                <a:gridCol w="2857520"/>
              </a:tblGrid>
              <a:tr h="1112583">
                <a:tc>
                  <a:txBody>
                    <a:bodyPr/>
                    <a:lstStyle/>
                    <a:p>
                      <a:pPr>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spcAft>
                          <a:spcPts val="0"/>
                        </a:spcAft>
                      </a:pPr>
                      <a:r>
                        <a:rPr lang="ru-RU" sz="2400" b="1" dirty="0">
                          <a:solidFill>
                            <a:srgbClr val="FFFFFF"/>
                          </a:solidFill>
                          <a:latin typeface="Arial"/>
                          <a:ea typeface="Times New Roman"/>
                        </a:rPr>
                        <a:t>Адрес</a:t>
                      </a:r>
                      <a:endParaRPr lang="ru-RU" sz="2400" dirty="0">
                        <a:latin typeface="Times New Roman"/>
                        <a:ea typeface="Times New Roman"/>
                      </a:endParaRPr>
                    </a:p>
                  </a:txBody>
                  <a:tcPr marL="68580" marR="68580" marT="0" marB="0" anchor="ctr">
                    <a:lnL>
                      <a:noFill/>
                    </a:lnL>
                    <a:lnR w="12700" cap="flat" cmpd="sng" algn="ctr">
                      <a:no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2400" b="1" kern="1200" dirty="0" smtClean="0">
                          <a:solidFill>
                            <a:schemeClr val="bg1"/>
                          </a:solidFill>
                          <a:latin typeface="+mn-lt"/>
                          <a:ea typeface="+mn-ea"/>
                          <a:cs typeface="+mn-cs"/>
                        </a:rPr>
                        <a:t>г. Тутаев,                   ул. Ушакова,</a:t>
                      </a:r>
                    </a:p>
                    <a:p>
                      <a:pPr algn="ctr"/>
                      <a:r>
                        <a:rPr lang="ru-RU" sz="2400" b="1" kern="1200" dirty="0" smtClean="0">
                          <a:solidFill>
                            <a:schemeClr val="bg1"/>
                          </a:solidFill>
                          <a:latin typeface="+mn-lt"/>
                          <a:ea typeface="+mn-ea"/>
                          <a:cs typeface="+mn-cs"/>
                        </a:rPr>
                        <a:t> д. 54а</a:t>
                      </a: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1581954">
                <a:tc>
                  <a:txBody>
                    <a:bodyPr/>
                    <a:lstStyle/>
                    <a:p>
                      <a:pPr>
                        <a:spcAft>
                          <a:spcPts val="0"/>
                        </a:spcAft>
                      </a:pPr>
                      <a:endParaRPr lang="ru-RU" sz="1800" b="1" dirty="0" smtClean="0">
                        <a:latin typeface="Arial"/>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spcAft>
                          <a:spcPts val="0"/>
                        </a:spcAft>
                      </a:pPr>
                      <a:r>
                        <a:rPr lang="ru-RU" sz="1800" b="1" dirty="0">
                          <a:latin typeface="Arial"/>
                          <a:ea typeface="Times New Roman"/>
                        </a:rPr>
                        <a:t>Площадь объекта</a:t>
                      </a:r>
                      <a:endParaRPr lang="ru-RU" sz="1800" dirty="0">
                        <a:latin typeface="Times New Roman"/>
                        <a:ea typeface="Times New Roman"/>
                      </a:endParaRPr>
                    </a:p>
                    <a:p>
                      <a:pPr>
                        <a:spcAft>
                          <a:spcPts val="0"/>
                        </a:spcAft>
                      </a:pPr>
                      <a:r>
                        <a:rPr lang="ru-RU" sz="1800" b="1" dirty="0">
                          <a:latin typeface="Arial"/>
                          <a:ea typeface="Times New Roman"/>
                        </a:rPr>
                        <a:t>(кв. м</a:t>
                      </a:r>
                      <a:r>
                        <a:rPr lang="ru-RU" sz="1800" b="1" dirty="0" smtClean="0">
                          <a:latin typeface="Arial"/>
                          <a:ea typeface="Times New Roman"/>
                        </a:rPr>
                        <a:t>)</a:t>
                      </a:r>
                    </a:p>
                    <a:p>
                      <a:pPr>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Кадастровый номер </a:t>
                      </a:r>
                      <a:endParaRPr lang="ru-RU" sz="1800" dirty="0">
                        <a:latin typeface="Times New Roman"/>
                        <a:ea typeface="Times New Roman"/>
                      </a:endParaRPr>
                    </a:p>
                  </a:txBody>
                  <a:tcPr marL="68580" marR="68580" marT="0" marB="0" anchor="ctr">
                    <a:lnL>
                      <a:noFill/>
                    </a:lnL>
                    <a:lnR w="12700" cap="flat" cmpd="sng" algn="ctr">
                      <a:no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spcAft>
                          <a:spcPts val="0"/>
                        </a:spcAft>
                      </a:pPr>
                      <a:r>
                        <a:rPr lang="ru-RU" sz="1800" b="1" dirty="0" smtClean="0">
                          <a:latin typeface="+mn-lt"/>
                          <a:ea typeface="Times New Roman"/>
                        </a:rPr>
                        <a:t>98,5</a:t>
                      </a:r>
                    </a:p>
                    <a:p>
                      <a:pPr algn="ctr">
                        <a:spcAft>
                          <a:spcPts val="0"/>
                        </a:spcAft>
                      </a:pPr>
                      <a:endParaRPr lang="ru-RU" sz="1800" b="1" dirty="0" smtClean="0">
                        <a:latin typeface="+mn-lt"/>
                        <a:ea typeface="Times New Roman"/>
                      </a:endParaRPr>
                    </a:p>
                    <a:p>
                      <a:pPr algn="ctr">
                        <a:spcAft>
                          <a:spcPts val="0"/>
                        </a:spcAft>
                      </a:pPr>
                      <a:endParaRPr lang="ru-RU" sz="1800" b="1" dirty="0" smtClean="0">
                        <a:latin typeface="+mn-lt"/>
                        <a:ea typeface="Times New Roman"/>
                      </a:endParaRPr>
                    </a:p>
                    <a:p>
                      <a:pPr algn="ctr">
                        <a:spcAft>
                          <a:spcPts val="0"/>
                        </a:spcAft>
                      </a:pPr>
                      <a:r>
                        <a:rPr lang="ru-RU" sz="1800" b="1" dirty="0" smtClean="0">
                          <a:latin typeface="+mn-lt"/>
                          <a:ea typeface="Times New Roman"/>
                        </a:rPr>
                        <a:t>76:21:010101:4387</a:t>
                      </a:r>
                      <a:endParaRPr lang="ru-RU" sz="18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1845612">
                <a:tc>
                  <a:txBody>
                    <a:bodyPr/>
                    <a:lstStyle/>
                    <a:p>
                      <a:pPr>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spcAft>
                          <a:spcPts val="0"/>
                        </a:spcAft>
                      </a:pPr>
                      <a:r>
                        <a:rPr lang="ru-RU" sz="1800" b="1" dirty="0">
                          <a:latin typeface="Arial"/>
                          <a:ea typeface="Times New Roman"/>
                        </a:rPr>
                        <a:t>Площадь земельного</a:t>
                      </a:r>
                      <a:endParaRPr lang="ru-RU" sz="1800" dirty="0">
                        <a:latin typeface="Times New Roman"/>
                        <a:ea typeface="Times New Roman"/>
                      </a:endParaRPr>
                    </a:p>
                    <a:p>
                      <a:pPr>
                        <a:spcAft>
                          <a:spcPts val="0"/>
                        </a:spcAft>
                      </a:pPr>
                      <a:r>
                        <a:rPr lang="ru-RU" sz="1800" b="1" dirty="0" smtClean="0">
                          <a:latin typeface="Arial"/>
                          <a:ea typeface="Times New Roman"/>
                        </a:rPr>
                        <a:t>участка</a:t>
                      </a:r>
                    </a:p>
                    <a:p>
                      <a:pPr>
                        <a:spcAft>
                          <a:spcPts val="0"/>
                        </a:spcAft>
                      </a:pPr>
                      <a:r>
                        <a:rPr lang="ru-RU" sz="1800" b="1" dirty="0" smtClean="0">
                          <a:latin typeface="Arial"/>
                          <a:ea typeface="Times New Roman"/>
                        </a:rPr>
                        <a:t>(</a:t>
                      </a:r>
                      <a:r>
                        <a:rPr lang="ru-RU" sz="1800" b="1" dirty="0">
                          <a:latin typeface="Arial"/>
                          <a:ea typeface="Times New Roman"/>
                        </a:rPr>
                        <a:t>кв. м</a:t>
                      </a:r>
                      <a:r>
                        <a:rPr lang="ru-RU" sz="1800" b="1" dirty="0" smtClean="0">
                          <a:latin typeface="Arial"/>
                          <a:ea typeface="Times New Roman"/>
                        </a:rPr>
                        <a:t>)</a:t>
                      </a:r>
                    </a:p>
                    <a:p>
                      <a:pPr>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Кадастровый номер</a:t>
                      </a:r>
                      <a:endParaRPr lang="ru-RU" sz="1800" dirty="0">
                        <a:latin typeface="Times New Roman"/>
                        <a:ea typeface="Times New Roman"/>
                      </a:endParaRPr>
                    </a:p>
                  </a:txBody>
                  <a:tcPr marL="68580" marR="68580" marT="0" marB="0" anchor="ctr">
                    <a:lnL>
                      <a:noFill/>
                    </a:lnL>
                    <a:lnR w="12700" cap="flat" cmpd="sng" algn="ctr">
                      <a:no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1800" b="1" dirty="0" smtClean="0">
                          <a:latin typeface="+mn-lt"/>
                          <a:ea typeface="Times New Roman"/>
                        </a:rPr>
                        <a:t>366</a:t>
                      </a:r>
                    </a:p>
                    <a:p>
                      <a:pPr algn="ctr">
                        <a:spcAft>
                          <a:spcPts val="0"/>
                        </a:spcAft>
                      </a:pPr>
                      <a:endParaRPr lang="ru-RU" sz="1800" b="1" dirty="0" smtClean="0">
                        <a:latin typeface="+mn-lt"/>
                        <a:ea typeface="Times New Roman"/>
                      </a:endParaRPr>
                    </a:p>
                    <a:p>
                      <a:pPr algn="ctr">
                        <a:spcAft>
                          <a:spcPts val="0"/>
                        </a:spcAft>
                      </a:pPr>
                      <a:endParaRPr lang="ru-RU" sz="1800" b="1" dirty="0" smtClean="0">
                        <a:latin typeface="+mn-lt"/>
                        <a:ea typeface="Times New Roman"/>
                      </a:endParaRPr>
                    </a:p>
                    <a:p>
                      <a:pPr algn="ctr">
                        <a:spcAft>
                          <a:spcPts val="0"/>
                        </a:spcAft>
                      </a:pPr>
                      <a:endParaRPr lang="ru-RU" sz="1800" b="1" dirty="0" smtClean="0">
                        <a:latin typeface="+mn-lt"/>
                        <a:ea typeface="Times New Roman"/>
                      </a:endParaRPr>
                    </a:p>
                    <a:p>
                      <a:pPr algn="ctr">
                        <a:spcAft>
                          <a:spcPts val="0"/>
                        </a:spcAft>
                      </a:pPr>
                      <a:r>
                        <a:rPr lang="ru-RU" sz="1800" b="1" dirty="0" smtClean="0">
                          <a:latin typeface="+mn-lt"/>
                          <a:ea typeface="Times New Roman"/>
                        </a:rPr>
                        <a:t>76:21:020225:70</a:t>
                      </a:r>
                      <a:endParaRPr lang="ru-RU" sz="18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1389204">
                <a:tc>
                  <a:txBody>
                    <a:bodyPr/>
                    <a:lstStyle/>
                    <a:p>
                      <a:pPr marL="270510" indent="-270510">
                        <a:spcAft>
                          <a:spcPts val="0"/>
                        </a:spcAft>
                      </a:pPr>
                      <a:endParaRPr lang="ru-RU" sz="20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270510" indent="-270510">
                        <a:spcAft>
                          <a:spcPts val="0"/>
                        </a:spcAft>
                      </a:pPr>
                      <a:r>
                        <a:rPr lang="ru-RU" sz="1800" b="1" dirty="0">
                          <a:latin typeface="Arial"/>
                          <a:ea typeface="Times New Roman"/>
                        </a:rPr>
                        <a:t>Назначение</a:t>
                      </a:r>
                      <a:endParaRPr lang="ru-RU" sz="1800" dirty="0">
                        <a:latin typeface="Times New Roman"/>
                        <a:ea typeface="Times New Roman"/>
                      </a:endParaRPr>
                    </a:p>
                  </a:txBody>
                  <a:tcPr marL="68580" marR="68580" marT="0" marB="0" anchor="ctr">
                    <a:lnL>
                      <a:noFill/>
                    </a:lnL>
                    <a:lnR w="12700" cap="flat" cmpd="sng" algn="ctr">
                      <a:no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r>
                        <a:rPr lang="ru-RU" sz="1800" b="1" kern="1200" dirty="0" smtClean="0">
                          <a:solidFill>
                            <a:schemeClr val="tx1"/>
                          </a:solidFill>
                          <a:latin typeface="+mn-lt"/>
                          <a:ea typeface="+mn-ea"/>
                          <a:cs typeface="+mn-cs"/>
                        </a:rPr>
                        <a:t>не используется</a:t>
                      </a:r>
                      <a:endParaRPr lang="ru-RU" sz="18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pic>
        <p:nvPicPr>
          <p:cNvPr id="14" name="Рисунок 13" descr="DSC02774.JPG"/>
          <p:cNvPicPr>
            <a:picLocks noChangeAspect="1"/>
          </p:cNvPicPr>
          <p:nvPr/>
        </p:nvPicPr>
        <p:blipFill>
          <a:blip r:embed="rId3" cstate="print"/>
          <a:stretch>
            <a:fillRect/>
          </a:stretch>
        </p:blipFill>
        <p:spPr>
          <a:xfrm rot="5400000">
            <a:off x="571469" y="928672"/>
            <a:ext cx="2786084" cy="3643335"/>
          </a:xfrm>
          <a:prstGeom prst="rect">
            <a:avLst/>
          </a:prstGeom>
        </p:spPr>
      </p:pic>
      <p:pic>
        <p:nvPicPr>
          <p:cNvPr id="15" name="Рисунок 14" descr="DSC02777.JPG"/>
          <p:cNvPicPr>
            <a:picLocks noChangeAspect="1"/>
          </p:cNvPicPr>
          <p:nvPr/>
        </p:nvPicPr>
        <p:blipFill>
          <a:blip r:embed="rId4" cstate="print"/>
          <a:stretch>
            <a:fillRect/>
          </a:stretch>
        </p:blipFill>
        <p:spPr>
          <a:xfrm rot="16200000">
            <a:off x="791743" y="3637360"/>
            <a:ext cx="2393174" cy="369096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4000495" y="714357"/>
          <a:ext cx="5000660" cy="975360"/>
        </p:xfrm>
        <a:graphic>
          <a:graphicData uri="http://schemas.openxmlformats.org/drawingml/2006/table">
            <a:tbl>
              <a:tblPr/>
              <a:tblGrid>
                <a:gridCol w="1785951"/>
                <a:gridCol w="3214709"/>
              </a:tblGrid>
              <a:tr h="0">
                <a:tc>
                  <a:txBody>
                    <a:bodyPr/>
                    <a:lstStyle/>
                    <a:p>
                      <a:pPr>
                        <a:spcAft>
                          <a:spcPts val="0"/>
                        </a:spcAft>
                      </a:pP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0">
                <a:tc>
                  <a:txBody>
                    <a:bodyPr/>
                    <a:lstStyle/>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0">
                <a:tc>
                  <a:txBody>
                    <a:bodyPr/>
                    <a:lstStyle/>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endParaRPr lang="ru-RU" sz="20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707886"/>
          </a:xfrm>
          <a:prstGeom prst="rect">
            <a:avLst/>
          </a:prstGeom>
        </p:spPr>
        <p:txBody>
          <a:bodyPr wrap="square">
            <a:spAutoFit/>
          </a:bodyPr>
          <a:lstStyle/>
          <a:p>
            <a:pPr algn="ctr"/>
            <a:r>
              <a:rPr lang="ru-RU" sz="2000" b="1" dirty="0" smtClean="0">
                <a:latin typeface="Times New Roman" pitchFamily="18" charset="0"/>
                <a:cs typeface="Times New Roman" pitchFamily="18" charset="0"/>
              </a:rPr>
              <a:t>Объект 7.</a:t>
            </a:r>
          </a:p>
          <a:p>
            <a:pPr algn="ctr"/>
            <a:r>
              <a:rPr lang="ru-RU" sz="2000" b="1" dirty="0" smtClean="0">
                <a:latin typeface="Times New Roman" pitchFamily="18" charset="0"/>
                <a:cs typeface="Times New Roman" pitchFamily="18" charset="0"/>
              </a:rPr>
              <a:t>Нежилое здание</a:t>
            </a:r>
          </a:p>
        </p:txBody>
      </p:sp>
      <p:graphicFrame>
        <p:nvGraphicFramePr>
          <p:cNvPr id="12" name="Таблица 11"/>
          <p:cNvGraphicFramePr>
            <a:graphicFrameLocks noGrp="1"/>
          </p:cNvGraphicFramePr>
          <p:nvPr/>
        </p:nvGraphicFramePr>
        <p:xfrm>
          <a:off x="4000496" y="714357"/>
          <a:ext cx="5000660" cy="6067947"/>
        </p:xfrm>
        <a:graphic>
          <a:graphicData uri="http://schemas.openxmlformats.org/drawingml/2006/table">
            <a:tbl>
              <a:tblPr/>
              <a:tblGrid>
                <a:gridCol w="162560"/>
                <a:gridCol w="1980580"/>
                <a:gridCol w="2857520"/>
              </a:tblGrid>
              <a:tr h="1112583">
                <a:tc>
                  <a:txBody>
                    <a:bodyPr/>
                    <a:lstStyle/>
                    <a:p>
                      <a:pPr>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spcAft>
                          <a:spcPts val="0"/>
                        </a:spcAft>
                      </a:pPr>
                      <a:r>
                        <a:rPr lang="ru-RU" sz="2400" b="1" dirty="0">
                          <a:solidFill>
                            <a:srgbClr val="FFFFFF"/>
                          </a:solidFill>
                          <a:latin typeface="Arial"/>
                          <a:ea typeface="Times New Roman"/>
                        </a:rPr>
                        <a:t>Адрес</a:t>
                      </a:r>
                      <a:endParaRPr lang="ru-RU" sz="2400" dirty="0">
                        <a:latin typeface="Times New Roman"/>
                        <a:ea typeface="Times New Roman"/>
                      </a:endParaRPr>
                    </a:p>
                  </a:txBody>
                  <a:tcPr marL="68580" marR="68580" marT="0" marB="0" anchor="ctr">
                    <a:lnL>
                      <a:noFill/>
                    </a:lnL>
                    <a:lnR w="12700" cap="flat" cmpd="sng" algn="ctr">
                      <a:no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2400" b="1" kern="1200" dirty="0" err="1" smtClean="0">
                          <a:solidFill>
                            <a:schemeClr val="bg1"/>
                          </a:solidFill>
                          <a:latin typeface="+mn-lt"/>
                          <a:ea typeface="+mn-ea"/>
                          <a:cs typeface="+mn-cs"/>
                        </a:rPr>
                        <a:t>Тутаевский</a:t>
                      </a:r>
                      <a:r>
                        <a:rPr lang="ru-RU" sz="2400" b="1" kern="1200" dirty="0" smtClean="0">
                          <a:solidFill>
                            <a:schemeClr val="bg1"/>
                          </a:solidFill>
                          <a:latin typeface="+mn-lt"/>
                          <a:ea typeface="+mn-ea"/>
                          <a:cs typeface="+mn-cs"/>
                        </a:rPr>
                        <a:t> р-н, </a:t>
                      </a:r>
                    </a:p>
                    <a:p>
                      <a:pPr algn="ctr"/>
                      <a:r>
                        <a:rPr lang="ru-RU" sz="2400" b="1" kern="1200" dirty="0" smtClean="0">
                          <a:solidFill>
                            <a:schemeClr val="bg1"/>
                          </a:solidFill>
                          <a:latin typeface="+mn-lt"/>
                          <a:ea typeface="+mn-ea"/>
                          <a:cs typeface="+mn-cs"/>
                        </a:rPr>
                        <a:t>с. Савинское, </a:t>
                      </a:r>
                    </a:p>
                    <a:p>
                      <a:pPr algn="ctr"/>
                      <a:r>
                        <a:rPr lang="ru-RU" sz="2400" b="1" kern="1200" dirty="0" smtClean="0">
                          <a:solidFill>
                            <a:schemeClr val="bg1"/>
                          </a:solidFill>
                          <a:latin typeface="+mn-lt"/>
                          <a:ea typeface="+mn-ea"/>
                          <a:cs typeface="+mn-cs"/>
                        </a:rPr>
                        <a:t>ул. Зеленая, д. 10</a:t>
                      </a: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1581954">
                <a:tc>
                  <a:txBody>
                    <a:bodyPr/>
                    <a:lstStyle/>
                    <a:p>
                      <a:pPr>
                        <a:spcAft>
                          <a:spcPts val="0"/>
                        </a:spcAft>
                      </a:pPr>
                      <a:endParaRPr lang="ru-RU" sz="1800" b="1" dirty="0" smtClean="0">
                        <a:latin typeface="Arial"/>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spcAft>
                          <a:spcPts val="0"/>
                        </a:spcAft>
                      </a:pPr>
                      <a:r>
                        <a:rPr lang="ru-RU" sz="1800" b="1" dirty="0">
                          <a:latin typeface="Arial"/>
                          <a:ea typeface="Times New Roman"/>
                        </a:rPr>
                        <a:t>Площадь </a:t>
                      </a:r>
                      <a:r>
                        <a:rPr lang="ru-RU" sz="1800" b="1" dirty="0" smtClean="0">
                          <a:latin typeface="Arial"/>
                          <a:ea typeface="Times New Roman"/>
                        </a:rPr>
                        <a:t>объекта</a:t>
                      </a:r>
                    </a:p>
                    <a:p>
                      <a:pPr>
                        <a:spcAft>
                          <a:spcPts val="0"/>
                        </a:spcAft>
                      </a:pPr>
                      <a:r>
                        <a:rPr lang="ru-RU" sz="1800" b="1" dirty="0" smtClean="0">
                          <a:latin typeface="Arial"/>
                          <a:ea typeface="Times New Roman"/>
                        </a:rPr>
                        <a:t>(</a:t>
                      </a:r>
                      <a:r>
                        <a:rPr lang="ru-RU" sz="1800" b="1" dirty="0">
                          <a:latin typeface="Arial"/>
                          <a:ea typeface="Times New Roman"/>
                        </a:rPr>
                        <a:t>кв. м</a:t>
                      </a:r>
                      <a:r>
                        <a:rPr lang="ru-RU" sz="1800" b="1" dirty="0" smtClean="0">
                          <a:latin typeface="Arial"/>
                          <a:ea typeface="Times New Roman"/>
                        </a:rPr>
                        <a:t>)</a:t>
                      </a:r>
                    </a:p>
                    <a:p>
                      <a:pPr>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Кадастровый номер</a:t>
                      </a:r>
                      <a:endParaRPr lang="ru-RU" sz="1800" dirty="0">
                        <a:latin typeface="Times New Roman"/>
                        <a:ea typeface="Times New Roman"/>
                      </a:endParaRPr>
                    </a:p>
                  </a:txBody>
                  <a:tcPr marL="68580" marR="68580" marT="0" marB="0" anchor="ctr">
                    <a:lnL>
                      <a:noFill/>
                    </a:lnL>
                    <a:lnR w="12700" cap="flat" cmpd="sng" algn="ctr">
                      <a:no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spcAft>
                          <a:spcPts val="0"/>
                        </a:spcAft>
                      </a:pPr>
                      <a:r>
                        <a:rPr lang="ru-RU" sz="1800" b="1" dirty="0" smtClean="0">
                          <a:latin typeface="+mn-lt"/>
                          <a:ea typeface="Times New Roman"/>
                        </a:rPr>
                        <a:t>152,8</a:t>
                      </a:r>
                    </a:p>
                    <a:p>
                      <a:pPr algn="ctr">
                        <a:spcAft>
                          <a:spcPts val="0"/>
                        </a:spcAft>
                      </a:pPr>
                      <a:endParaRPr lang="ru-RU" sz="1800" b="1" dirty="0" smtClean="0">
                        <a:latin typeface="+mn-lt"/>
                        <a:ea typeface="Times New Roman"/>
                      </a:endParaRPr>
                    </a:p>
                    <a:p>
                      <a:pPr algn="ctr">
                        <a:spcAft>
                          <a:spcPts val="0"/>
                        </a:spcAft>
                      </a:pPr>
                      <a:endParaRPr lang="ru-RU" sz="1800" b="1" dirty="0" smtClean="0">
                        <a:latin typeface="+mn-lt"/>
                        <a:ea typeface="Times New Roman"/>
                      </a:endParaRPr>
                    </a:p>
                    <a:p>
                      <a:pPr algn="ctr">
                        <a:spcAft>
                          <a:spcPts val="0"/>
                        </a:spcAft>
                      </a:pPr>
                      <a:r>
                        <a:rPr lang="ru-RU" sz="1800" b="1" dirty="0" smtClean="0">
                          <a:latin typeface="+mn-lt"/>
                          <a:ea typeface="Times New Roman"/>
                        </a:rPr>
                        <a:t>76:15:012801:387</a:t>
                      </a:r>
                      <a:endParaRPr lang="ru-RU" sz="18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1845612">
                <a:tc>
                  <a:txBody>
                    <a:bodyPr/>
                    <a:lstStyle/>
                    <a:p>
                      <a:pPr>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spcAft>
                          <a:spcPts val="0"/>
                        </a:spcAft>
                      </a:pPr>
                      <a:r>
                        <a:rPr lang="ru-RU" sz="1800" b="1" dirty="0">
                          <a:latin typeface="Arial"/>
                          <a:ea typeface="Times New Roman"/>
                        </a:rPr>
                        <a:t>Площадь земельного</a:t>
                      </a:r>
                      <a:endParaRPr lang="ru-RU" sz="1800" dirty="0">
                        <a:latin typeface="Times New Roman"/>
                        <a:ea typeface="Times New Roman"/>
                      </a:endParaRPr>
                    </a:p>
                    <a:p>
                      <a:pPr>
                        <a:spcAft>
                          <a:spcPts val="0"/>
                        </a:spcAft>
                      </a:pPr>
                      <a:r>
                        <a:rPr lang="ru-RU" sz="1800" b="1" dirty="0" smtClean="0">
                          <a:latin typeface="Arial"/>
                          <a:ea typeface="Times New Roman"/>
                        </a:rPr>
                        <a:t>участка</a:t>
                      </a:r>
                    </a:p>
                    <a:p>
                      <a:pPr>
                        <a:spcAft>
                          <a:spcPts val="0"/>
                        </a:spcAft>
                      </a:pPr>
                      <a:r>
                        <a:rPr lang="ru-RU" sz="1800" b="1" dirty="0" smtClean="0">
                          <a:latin typeface="Arial"/>
                          <a:ea typeface="Times New Roman"/>
                        </a:rPr>
                        <a:t>(</a:t>
                      </a:r>
                      <a:r>
                        <a:rPr lang="ru-RU" sz="1800" b="1" dirty="0">
                          <a:latin typeface="Arial"/>
                          <a:ea typeface="Times New Roman"/>
                        </a:rPr>
                        <a:t>кв. м</a:t>
                      </a:r>
                      <a:r>
                        <a:rPr lang="ru-RU" sz="1800" b="1" dirty="0" smtClean="0">
                          <a:latin typeface="Arial"/>
                          <a:ea typeface="Times New Roman"/>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800" b="1" dirty="0" smtClean="0">
                        <a:latin typeface="Arial"/>
                        <a:ea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800" b="1" dirty="0" smtClean="0">
                          <a:latin typeface="Arial"/>
                          <a:ea typeface="Times New Roman"/>
                        </a:rPr>
                        <a:t>Кадастровый номер</a:t>
                      </a:r>
                      <a:endParaRPr lang="ru-RU" sz="1800" dirty="0" smtClean="0">
                        <a:latin typeface="Times New Roman"/>
                        <a:ea typeface="Times New Roman"/>
                      </a:endParaRPr>
                    </a:p>
                  </a:txBody>
                  <a:tcPr marL="68580" marR="68580" marT="0" marB="0" anchor="ctr">
                    <a:lnL>
                      <a:noFill/>
                    </a:lnL>
                    <a:lnR w="12700" cap="flat" cmpd="sng" algn="ctr">
                      <a:no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1800" b="1" dirty="0" smtClean="0">
                          <a:latin typeface="+mn-lt"/>
                          <a:ea typeface="Times New Roman"/>
                        </a:rPr>
                        <a:t>1 574</a:t>
                      </a:r>
                    </a:p>
                    <a:p>
                      <a:pPr algn="ctr">
                        <a:spcAft>
                          <a:spcPts val="0"/>
                        </a:spcAft>
                      </a:pPr>
                      <a:endParaRPr lang="ru-RU" sz="1800" b="1" dirty="0" smtClean="0">
                        <a:latin typeface="+mn-lt"/>
                        <a:ea typeface="Times New Roman"/>
                      </a:endParaRPr>
                    </a:p>
                    <a:p>
                      <a:pPr algn="ctr">
                        <a:spcAft>
                          <a:spcPts val="0"/>
                        </a:spcAft>
                      </a:pPr>
                      <a:endParaRPr lang="ru-RU" sz="1800" b="1" dirty="0" smtClean="0">
                        <a:latin typeface="+mn-lt"/>
                        <a:ea typeface="Times New Roman"/>
                      </a:endParaRPr>
                    </a:p>
                    <a:p>
                      <a:pPr algn="ctr">
                        <a:spcAft>
                          <a:spcPts val="0"/>
                        </a:spcAft>
                      </a:pPr>
                      <a:r>
                        <a:rPr lang="ru-RU" sz="1800" b="1" dirty="0" smtClean="0">
                          <a:latin typeface="+mn-lt"/>
                          <a:ea typeface="Times New Roman"/>
                        </a:rPr>
                        <a:t>76:15:012801:389</a:t>
                      </a:r>
                      <a:endParaRPr lang="ru-RU" sz="18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1389204">
                <a:tc>
                  <a:txBody>
                    <a:bodyPr/>
                    <a:lstStyle/>
                    <a:p>
                      <a:pPr marL="270510" indent="-270510">
                        <a:spcAft>
                          <a:spcPts val="0"/>
                        </a:spcAft>
                      </a:pPr>
                      <a:endParaRPr lang="ru-RU" sz="20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270510" indent="-270510">
                        <a:spcAft>
                          <a:spcPts val="0"/>
                        </a:spcAft>
                      </a:pPr>
                      <a:r>
                        <a:rPr lang="ru-RU" sz="1800" b="1" dirty="0">
                          <a:latin typeface="Arial"/>
                          <a:ea typeface="Times New Roman"/>
                        </a:rPr>
                        <a:t>Назначение</a:t>
                      </a:r>
                      <a:endParaRPr lang="ru-RU" sz="1800" dirty="0">
                        <a:latin typeface="Times New Roman"/>
                        <a:ea typeface="Times New Roman"/>
                      </a:endParaRPr>
                    </a:p>
                  </a:txBody>
                  <a:tcPr marL="68580" marR="68580" marT="0" marB="0" anchor="ctr">
                    <a:lnL>
                      <a:noFill/>
                    </a:lnL>
                    <a:lnR w="12700" cap="flat" cmpd="sng" algn="ctr">
                      <a:no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r>
                        <a:rPr lang="ru-RU" sz="1800" b="1" kern="1200" dirty="0" smtClean="0">
                          <a:solidFill>
                            <a:schemeClr val="tx1"/>
                          </a:solidFill>
                          <a:latin typeface="+mn-lt"/>
                          <a:ea typeface="+mn-ea"/>
                          <a:cs typeface="+mn-cs"/>
                        </a:rPr>
                        <a:t>не используется</a:t>
                      </a:r>
                      <a:endParaRPr lang="ru-RU" sz="18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pic>
        <p:nvPicPr>
          <p:cNvPr id="11" name="Рисунок 10" descr="2017-04-05 20-58-20.JPG"/>
          <p:cNvPicPr>
            <a:picLocks noChangeAspect="1"/>
          </p:cNvPicPr>
          <p:nvPr/>
        </p:nvPicPr>
        <p:blipFill>
          <a:blip r:embed="rId3" cstate="print"/>
          <a:stretch>
            <a:fillRect/>
          </a:stretch>
        </p:blipFill>
        <p:spPr>
          <a:xfrm>
            <a:off x="214282" y="1428736"/>
            <a:ext cx="3619493" cy="2571768"/>
          </a:xfrm>
          <a:prstGeom prst="rect">
            <a:avLst/>
          </a:prstGeom>
        </p:spPr>
      </p:pic>
      <p:pic>
        <p:nvPicPr>
          <p:cNvPr id="13" name="Рисунок 12" descr="2017-04-05 20-57-22.JPG"/>
          <p:cNvPicPr>
            <a:picLocks noChangeAspect="1"/>
          </p:cNvPicPr>
          <p:nvPr/>
        </p:nvPicPr>
        <p:blipFill>
          <a:blip r:embed="rId4" cstate="print"/>
          <a:stretch>
            <a:fillRect/>
          </a:stretch>
        </p:blipFill>
        <p:spPr>
          <a:xfrm>
            <a:off x="214281" y="4071942"/>
            <a:ext cx="3619525" cy="264320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4000495" y="714357"/>
          <a:ext cx="5000660" cy="975360"/>
        </p:xfrm>
        <a:graphic>
          <a:graphicData uri="http://schemas.openxmlformats.org/drawingml/2006/table">
            <a:tbl>
              <a:tblPr/>
              <a:tblGrid>
                <a:gridCol w="1785951"/>
                <a:gridCol w="3214709"/>
              </a:tblGrid>
              <a:tr h="0">
                <a:tc>
                  <a:txBody>
                    <a:bodyPr/>
                    <a:lstStyle/>
                    <a:p>
                      <a:pPr>
                        <a:spcAft>
                          <a:spcPts val="0"/>
                        </a:spcAft>
                      </a:pP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0">
                <a:tc>
                  <a:txBody>
                    <a:bodyPr/>
                    <a:lstStyle/>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0">
                <a:tc>
                  <a:txBody>
                    <a:bodyPr/>
                    <a:lstStyle/>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endParaRPr lang="ru-RU" sz="20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707886"/>
          </a:xfrm>
          <a:prstGeom prst="rect">
            <a:avLst/>
          </a:prstGeom>
        </p:spPr>
        <p:txBody>
          <a:bodyPr wrap="square">
            <a:spAutoFit/>
          </a:bodyPr>
          <a:lstStyle/>
          <a:p>
            <a:pPr algn="ctr"/>
            <a:r>
              <a:rPr lang="ru-RU" sz="2000" b="1" dirty="0" smtClean="0">
                <a:latin typeface="Times New Roman" pitchFamily="18" charset="0"/>
                <a:cs typeface="Times New Roman" pitchFamily="18" charset="0"/>
              </a:rPr>
              <a:t>Объект 8.</a:t>
            </a:r>
          </a:p>
          <a:p>
            <a:pPr algn="ctr"/>
            <a:r>
              <a:rPr lang="ru-RU" sz="2000" b="1" dirty="0" smtClean="0">
                <a:latin typeface="Times New Roman" pitchFamily="18" charset="0"/>
                <a:cs typeface="Times New Roman" pitchFamily="18" charset="0"/>
              </a:rPr>
              <a:t>Здание бывшей бани</a:t>
            </a:r>
          </a:p>
        </p:txBody>
      </p:sp>
      <p:graphicFrame>
        <p:nvGraphicFramePr>
          <p:cNvPr id="12" name="Таблица 11"/>
          <p:cNvGraphicFramePr>
            <a:graphicFrameLocks noGrp="1"/>
          </p:cNvGraphicFramePr>
          <p:nvPr/>
        </p:nvGraphicFramePr>
        <p:xfrm>
          <a:off x="4000496" y="714357"/>
          <a:ext cx="5000660" cy="6189194"/>
        </p:xfrm>
        <a:graphic>
          <a:graphicData uri="http://schemas.openxmlformats.org/drawingml/2006/table">
            <a:tbl>
              <a:tblPr/>
              <a:tblGrid>
                <a:gridCol w="162560"/>
                <a:gridCol w="1980580"/>
                <a:gridCol w="2857520"/>
              </a:tblGrid>
              <a:tr h="1044509">
                <a:tc>
                  <a:txBody>
                    <a:bodyPr/>
                    <a:lstStyle/>
                    <a:p>
                      <a:pPr>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spcAft>
                          <a:spcPts val="0"/>
                        </a:spcAft>
                      </a:pPr>
                      <a:r>
                        <a:rPr lang="ru-RU" sz="2400" b="1" dirty="0">
                          <a:solidFill>
                            <a:srgbClr val="FFFFFF"/>
                          </a:solidFill>
                          <a:latin typeface="Arial"/>
                          <a:ea typeface="Times New Roman"/>
                        </a:rPr>
                        <a:t>Адрес</a:t>
                      </a:r>
                      <a:endParaRPr lang="ru-RU" sz="2400" dirty="0">
                        <a:latin typeface="Times New Roman"/>
                        <a:ea typeface="Times New Roman"/>
                      </a:endParaRPr>
                    </a:p>
                  </a:txBody>
                  <a:tcPr marL="68580" marR="68580" marT="0" marB="0" anchor="ctr">
                    <a:lnL>
                      <a:noFill/>
                    </a:lnL>
                    <a:lnR w="12700" cap="flat" cmpd="sng" algn="ctr">
                      <a:no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2000" b="1" kern="1200" dirty="0" err="1" smtClean="0">
                          <a:solidFill>
                            <a:schemeClr val="bg1"/>
                          </a:solidFill>
                          <a:latin typeface="+mn-lt"/>
                          <a:ea typeface="+mn-ea"/>
                          <a:cs typeface="+mn-cs"/>
                        </a:rPr>
                        <a:t>Тутаевский</a:t>
                      </a:r>
                      <a:r>
                        <a:rPr lang="ru-RU" sz="2000" b="1" kern="1200" dirty="0" smtClean="0">
                          <a:solidFill>
                            <a:schemeClr val="bg1"/>
                          </a:solidFill>
                          <a:latin typeface="+mn-lt"/>
                          <a:ea typeface="+mn-ea"/>
                          <a:cs typeface="+mn-cs"/>
                        </a:rPr>
                        <a:t> р-н, </a:t>
                      </a:r>
                    </a:p>
                    <a:p>
                      <a:pPr algn="ctr"/>
                      <a:r>
                        <a:rPr lang="ru-RU" sz="2000" b="1" kern="1200" dirty="0" smtClean="0">
                          <a:solidFill>
                            <a:schemeClr val="bg1"/>
                          </a:solidFill>
                          <a:latin typeface="+mn-lt"/>
                          <a:ea typeface="+mn-ea"/>
                          <a:cs typeface="+mn-cs"/>
                        </a:rPr>
                        <a:t>п. Урдома, </a:t>
                      </a:r>
                    </a:p>
                    <a:p>
                      <a:pPr algn="ctr"/>
                      <a:r>
                        <a:rPr lang="ru-RU" sz="2000" b="1" kern="1200" dirty="0" smtClean="0">
                          <a:solidFill>
                            <a:schemeClr val="bg1"/>
                          </a:solidFill>
                          <a:latin typeface="+mn-lt"/>
                          <a:ea typeface="+mn-ea"/>
                          <a:cs typeface="+mn-cs"/>
                        </a:rPr>
                        <a:t>ул. Центральная,  д. 18</a:t>
                      </a:r>
                      <a:endParaRPr lang="ru-RU" sz="20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1626398">
                <a:tc>
                  <a:txBody>
                    <a:bodyPr/>
                    <a:lstStyle/>
                    <a:p>
                      <a:pPr>
                        <a:spcAft>
                          <a:spcPts val="0"/>
                        </a:spcAft>
                      </a:pPr>
                      <a:endParaRPr lang="ru-RU" sz="1800" b="1" dirty="0" smtClean="0">
                        <a:latin typeface="Arial"/>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spcAft>
                          <a:spcPts val="0"/>
                        </a:spcAft>
                      </a:pPr>
                      <a:r>
                        <a:rPr lang="ru-RU" sz="1800" b="1" dirty="0">
                          <a:latin typeface="Arial"/>
                          <a:ea typeface="Times New Roman"/>
                        </a:rPr>
                        <a:t>Площадь объекта</a:t>
                      </a:r>
                      <a:endParaRPr lang="ru-RU" sz="1800" dirty="0">
                        <a:latin typeface="Times New Roman"/>
                        <a:ea typeface="Times New Roman"/>
                      </a:endParaRPr>
                    </a:p>
                    <a:p>
                      <a:pPr>
                        <a:spcAft>
                          <a:spcPts val="0"/>
                        </a:spcAft>
                      </a:pPr>
                      <a:r>
                        <a:rPr lang="ru-RU" sz="1800" b="1" dirty="0">
                          <a:latin typeface="Arial"/>
                          <a:ea typeface="Times New Roman"/>
                        </a:rPr>
                        <a:t>(кв. м</a:t>
                      </a:r>
                      <a:r>
                        <a:rPr lang="ru-RU" sz="1800" b="1" dirty="0" smtClean="0">
                          <a:latin typeface="Arial"/>
                          <a:ea typeface="Times New Roman"/>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800" b="1" dirty="0" smtClean="0">
                        <a:latin typeface="Arial"/>
                        <a:ea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800" b="1" dirty="0" smtClean="0">
                          <a:latin typeface="Arial"/>
                          <a:ea typeface="Times New Roman"/>
                        </a:rPr>
                        <a:t>Кадастровый</a:t>
                      </a:r>
                      <a:r>
                        <a:rPr lang="ru-RU" sz="1800" b="1" baseline="0" dirty="0" smtClean="0">
                          <a:latin typeface="Arial"/>
                          <a:ea typeface="Times New Roman"/>
                        </a:rPr>
                        <a:t> номер</a:t>
                      </a:r>
                      <a:endParaRPr lang="ru-RU" sz="1800" dirty="0">
                        <a:latin typeface="Times New Roman"/>
                        <a:ea typeface="Times New Roman"/>
                      </a:endParaRPr>
                    </a:p>
                  </a:txBody>
                  <a:tcPr marL="68580" marR="68580" marT="0" marB="0" anchor="ctr">
                    <a:lnL>
                      <a:noFill/>
                    </a:lnL>
                    <a:lnR w="12700" cap="flat" cmpd="sng" algn="ctr">
                      <a:no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spcAft>
                          <a:spcPts val="0"/>
                        </a:spcAft>
                      </a:pPr>
                      <a:r>
                        <a:rPr lang="ru-RU" sz="1800" b="1" dirty="0" smtClean="0">
                          <a:latin typeface="+mn-lt"/>
                          <a:ea typeface="Times New Roman"/>
                        </a:rPr>
                        <a:t>65,3</a:t>
                      </a:r>
                    </a:p>
                    <a:p>
                      <a:pPr algn="ctr">
                        <a:spcAft>
                          <a:spcPts val="0"/>
                        </a:spcAft>
                      </a:pPr>
                      <a:endParaRPr lang="ru-RU" sz="1800" b="1" dirty="0" smtClean="0">
                        <a:latin typeface="+mn-lt"/>
                        <a:ea typeface="Times New Roman"/>
                      </a:endParaRPr>
                    </a:p>
                    <a:p>
                      <a:pPr algn="ctr">
                        <a:spcAft>
                          <a:spcPts val="0"/>
                        </a:spcAft>
                      </a:pPr>
                      <a:endParaRPr lang="ru-RU" sz="1800" b="1" dirty="0" smtClean="0">
                        <a:latin typeface="+mn-lt"/>
                        <a:ea typeface="Times New Roman"/>
                      </a:endParaRPr>
                    </a:p>
                    <a:p>
                      <a:pPr algn="ctr">
                        <a:spcAft>
                          <a:spcPts val="0"/>
                        </a:spcAft>
                      </a:pPr>
                      <a:r>
                        <a:rPr lang="ru-RU" sz="1800" b="1" dirty="0" smtClean="0">
                          <a:latin typeface="+mn-lt"/>
                          <a:ea typeface="Times New Roman"/>
                        </a:rPr>
                        <a:t>76:15:013501:92</a:t>
                      </a:r>
                      <a:endParaRPr lang="ru-RU" sz="18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2168531">
                <a:tc>
                  <a:txBody>
                    <a:bodyPr/>
                    <a:lstStyle/>
                    <a:p>
                      <a:pPr>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Площадь </a:t>
                      </a:r>
                      <a:r>
                        <a:rPr lang="ru-RU" sz="1800" b="1" dirty="0">
                          <a:latin typeface="Arial"/>
                          <a:ea typeface="Times New Roman"/>
                        </a:rPr>
                        <a:t>земельного</a:t>
                      </a:r>
                      <a:endParaRPr lang="ru-RU" sz="1800" dirty="0">
                        <a:latin typeface="Times New Roman"/>
                        <a:ea typeface="Times New Roman"/>
                      </a:endParaRPr>
                    </a:p>
                    <a:p>
                      <a:pPr>
                        <a:spcAft>
                          <a:spcPts val="0"/>
                        </a:spcAft>
                      </a:pPr>
                      <a:r>
                        <a:rPr lang="ru-RU" sz="1800" b="1" dirty="0" smtClean="0">
                          <a:latin typeface="Arial"/>
                          <a:ea typeface="Times New Roman"/>
                        </a:rPr>
                        <a:t>участка</a:t>
                      </a:r>
                    </a:p>
                    <a:p>
                      <a:pPr>
                        <a:spcAft>
                          <a:spcPts val="0"/>
                        </a:spcAft>
                      </a:pPr>
                      <a:r>
                        <a:rPr lang="ru-RU" sz="1800" b="1" dirty="0" smtClean="0">
                          <a:latin typeface="Arial"/>
                          <a:ea typeface="Times New Roman"/>
                        </a:rPr>
                        <a:t>(</a:t>
                      </a:r>
                      <a:r>
                        <a:rPr lang="ru-RU" sz="1800" b="1" dirty="0">
                          <a:latin typeface="Arial"/>
                          <a:ea typeface="Times New Roman"/>
                        </a:rPr>
                        <a:t>кв. м</a:t>
                      </a:r>
                      <a:r>
                        <a:rPr lang="ru-RU" sz="1800" b="1" dirty="0" smtClean="0">
                          <a:latin typeface="Arial"/>
                          <a:ea typeface="Times New Roman"/>
                        </a:rPr>
                        <a:t>)</a:t>
                      </a:r>
                    </a:p>
                    <a:p>
                      <a:pPr>
                        <a:spcAft>
                          <a:spcPts val="0"/>
                        </a:spcAft>
                      </a:pPr>
                      <a:endParaRPr lang="ru-RU" sz="1800" b="1" dirty="0" smtClean="0">
                        <a:latin typeface="Arial"/>
                        <a:ea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800" b="1" dirty="0" smtClean="0">
                          <a:latin typeface="Arial"/>
                          <a:ea typeface="Times New Roman"/>
                        </a:rPr>
                        <a:t>Кадастровый</a:t>
                      </a:r>
                      <a:r>
                        <a:rPr lang="ru-RU" sz="1800" b="1" baseline="0" dirty="0" smtClean="0">
                          <a:latin typeface="Arial"/>
                          <a:ea typeface="Times New Roman"/>
                        </a:rPr>
                        <a:t> номер</a:t>
                      </a:r>
                      <a:endParaRPr lang="ru-RU" sz="1800" dirty="0">
                        <a:latin typeface="Times New Roman"/>
                        <a:ea typeface="Times New Roman"/>
                      </a:endParaRPr>
                    </a:p>
                  </a:txBody>
                  <a:tcPr marL="68580" marR="68580" marT="0" marB="0" anchor="ctr">
                    <a:lnL>
                      <a:noFill/>
                    </a:lnL>
                    <a:lnR w="12700" cap="flat" cmpd="sng" algn="ctr">
                      <a:no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1800" b="1" dirty="0" smtClean="0">
                          <a:latin typeface="+mn-lt"/>
                          <a:ea typeface="Times New Roman"/>
                        </a:rPr>
                        <a:t>323</a:t>
                      </a:r>
                    </a:p>
                    <a:p>
                      <a:pPr algn="ctr">
                        <a:spcAft>
                          <a:spcPts val="0"/>
                        </a:spcAft>
                      </a:pPr>
                      <a:endParaRPr lang="ru-RU" sz="1800" b="1" dirty="0" smtClean="0">
                        <a:latin typeface="+mn-lt"/>
                        <a:ea typeface="Times New Roman"/>
                      </a:endParaRPr>
                    </a:p>
                    <a:p>
                      <a:pPr algn="ctr">
                        <a:spcAft>
                          <a:spcPts val="0"/>
                        </a:spcAft>
                      </a:pPr>
                      <a:endParaRPr lang="ru-RU" sz="1800" b="1" dirty="0" smtClean="0">
                        <a:latin typeface="+mn-lt"/>
                        <a:ea typeface="Times New Roman"/>
                      </a:endParaRPr>
                    </a:p>
                    <a:p>
                      <a:pPr algn="ctr">
                        <a:spcAft>
                          <a:spcPts val="0"/>
                        </a:spcAft>
                      </a:pPr>
                      <a:r>
                        <a:rPr lang="ru-RU" sz="1800" b="1" dirty="0" smtClean="0">
                          <a:latin typeface="+mn-lt"/>
                          <a:ea typeface="Times New Roman"/>
                        </a:rPr>
                        <a:t>76:15:013501:82</a:t>
                      </a:r>
                      <a:endParaRPr lang="ru-RU" sz="18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1304205">
                <a:tc>
                  <a:txBody>
                    <a:bodyPr/>
                    <a:lstStyle/>
                    <a:p>
                      <a:pPr marL="270510" indent="-270510">
                        <a:spcAft>
                          <a:spcPts val="0"/>
                        </a:spcAft>
                      </a:pPr>
                      <a:endParaRPr lang="ru-RU" sz="20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270510" indent="-270510">
                        <a:spcAft>
                          <a:spcPts val="0"/>
                        </a:spcAft>
                      </a:pPr>
                      <a:r>
                        <a:rPr lang="ru-RU" sz="2000" b="1" dirty="0">
                          <a:latin typeface="Arial"/>
                          <a:ea typeface="Times New Roman"/>
                        </a:rPr>
                        <a:t>Назначение</a:t>
                      </a:r>
                      <a:endParaRPr lang="ru-RU" sz="2000" dirty="0">
                        <a:latin typeface="Times New Roman"/>
                        <a:ea typeface="Times New Roman"/>
                      </a:endParaRPr>
                    </a:p>
                  </a:txBody>
                  <a:tcPr marL="68580" marR="68580" marT="0" marB="0" anchor="ctr">
                    <a:lnL>
                      <a:noFill/>
                    </a:lnL>
                    <a:lnR w="12700" cap="flat" cmpd="sng" algn="ctr">
                      <a:no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r>
                        <a:rPr lang="ru-RU" sz="2000" b="1" dirty="0" smtClean="0">
                          <a:latin typeface="+mn-lt"/>
                          <a:ea typeface="Times New Roman"/>
                        </a:rPr>
                        <a:t>не  используется</a:t>
                      </a: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pic>
        <p:nvPicPr>
          <p:cNvPr id="14" name="Рисунок 13" descr="DSC02604.JPG"/>
          <p:cNvPicPr>
            <a:picLocks noChangeAspect="1"/>
          </p:cNvPicPr>
          <p:nvPr/>
        </p:nvPicPr>
        <p:blipFill>
          <a:blip r:embed="rId3" cstate="print"/>
          <a:stretch>
            <a:fillRect/>
          </a:stretch>
        </p:blipFill>
        <p:spPr>
          <a:xfrm rot="5400000">
            <a:off x="714348" y="785794"/>
            <a:ext cx="2643206" cy="3786214"/>
          </a:xfrm>
          <a:prstGeom prst="rect">
            <a:avLst/>
          </a:prstGeom>
        </p:spPr>
      </p:pic>
      <p:pic>
        <p:nvPicPr>
          <p:cNvPr id="15" name="Рисунок 14" descr="DSC02602.JPG"/>
          <p:cNvPicPr>
            <a:picLocks noChangeAspect="1"/>
          </p:cNvPicPr>
          <p:nvPr/>
        </p:nvPicPr>
        <p:blipFill>
          <a:blip r:embed="rId4" cstate="print"/>
          <a:stretch>
            <a:fillRect/>
          </a:stretch>
        </p:blipFill>
        <p:spPr>
          <a:xfrm rot="5400000">
            <a:off x="741146" y="3473640"/>
            <a:ext cx="2589610" cy="378621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4000495" y="714357"/>
          <a:ext cx="5000660" cy="975360"/>
        </p:xfrm>
        <a:graphic>
          <a:graphicData uri="http://schemas.openxmlformats.org/drawingml/2006/table">
            <a:tbl>
              <a:tblPr/>
              <a:tblGrid>
                <a:gridCol w="1785951"/>
                <a:gridCol w="3214709"/>
              </a:tblGrid>
              <a:tr h="0">
                <a:tc>
                  <a:txBody>
                    <a:bodyPr/>
                    <a:lstStyle/>
                    <a:p>
                      <a:pPr>
                        <a:spcAft>
                          <a:spcPts val="0"/>
                        </a:spcAft>
                      </a:pP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0">
                <a:tc>
                  <a:txBody>
                    <a:bodyPr/>
                    <a:lstStyle/>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0">
                <a:tc>
                  <a:txBody>
                    <a:bodyPr/>
                    <a:lstStyle/>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endParaRPr lang="ru-RU" sz="20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707886"/>
          </a:xfrm>
          <a:prstGeom prst="rect">
            <a:avLst/>
          </a:prstGeom>
        </p:spPr>
        <p:txBody>
          <a:bodyPr wrap="square">
            <a:spAutoFit/>
          </a:bodyPr>
          <a:lstStyle/>
          <a:p>
            <a:pPr algn="ctr"/>
            <a:r>
              <a:rPr lang="ru-RU" sz="2000" b="1" dirty="0" smtClean="0">
                <a:latin typeface="Times New Roman" pitchFamily="18" charset="0"/>
                <a:cs typeface="Times New Roman" pitchFamily="18" charset="0"/>
              </a:rPr>
              <a:t>Объект 9.</a:t>
            </a:r>
          </a:p>
          <a:p>
            <a:pPr algn="ctr"/>
            <a:r>
              <a:rPr lang="ru-RU" sz="2000" b="1" dirty="0" smtClean="0">
                <a:latin typeface="Times New Roman" pitchFamily="18" charset="0"/>
                <a:cs typeface="Times New Roman" pitchFamily="18" charset="0"/>
              </a:rPr>
              <a:t>Нежилое здание</a:t>
            </a:r>
          </a:p>
        </p:txBody>
      </p:sp>
      <p:graphicFrame>
        <p:nvGraphicFramePr>
          <p:cNvPr id="12" name="Таблица 11"/>
          <p:cNvGraphicFramePr>
            <a:graphicFrameLocks noGrp="1"/>
          </p:cNvGraphicFramePr>
          <p:nvPr/>
        </p:nvGraphicFramePr>
        <p:xfrm>
          <a:off x="4000496" y="714357"/>
          <a:ext cx="5000660" cy="6163165"/>
        </p:xfrm>
        <a:graphic>
          <a:graphicData uri="http://schemas.openxmlformats.org/drawingml/2006/table">
            <a:tbl>
              <a:tblPr/>
              <a:tblGrid>
                <a:gridCol w="162560"/>
                <a:gridCol w="1980580"/>
                <a:gridCol w="2857520"/>
              </a:tblGrid>
              <a:tr h="1044509">
                <a:tc>
                  <a:txBody>
                    <a:bodyPr/>
                    <a:lstStyle/>
                    <a:p>
                      <a:pPr>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spcAft>
                          <a:spcPts val="0"/>
                        </a:spcAft>
                      </a:pPr>
                      <a:r>
                        <a:rPr lang="ru-RU" sz="1800" b="1" dirty="0">
                          <a:solidFill>
                            <a:srgbClr val="FFFFFF"/>
                          </a:solidFill>
                          <a:latin typeface="Arial"/>
                          <a:ea typeface="Times New Roman"/>
                        </a:rPr>
                        <a:t>Адрес</a:t>
                      </a:r>
                      <a:endParaRPr lang="ru-RU" sz="1800" dirty="0">
                        <a:latin typeface="Times New Roman"/>
                        <a:ea typeface="Times New Roman"/>
                      </a:endParaRPr>
                    </a:p>
                  </a:txBody>
                  <a:tcPr marL="68580" marR="68580" marT="0" marB="0" anchor="ctr">
                    <a:lnL>
                      <a:noFill/>
                    </a:lnL>
                    <a:lnR w="12700" cap="flat" cmpd="sng" algn="ctr">
                      <a:no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1800" b="1" kern="1200" dirty="0" err="1" smtClean="0">
                          <a:solidFill>
                            <a:schemeClr val="bg1"/>
                          </a:solidFill>
                          <a:latin typeface="+mn-lt"/>
                          <a:ea typeface="+mn-ea"/>
                          <a:cs typeface="+mn-cs"/>
                        </a:rPr>
                        <a:t>Тутаевский</a:t>
                      </a:r>
                      <a:r>
                        <a:rPr lang="ru-RU" sz="1800" b="1" kern="1200" dirty="0" smtClean="0">
                          <a:solidFill>
                            <a:schemeClr val="bg1"/>
                          </a:solidFill>
                          <a:latin typeface="+mn-lt"/>
                          <a:ea typeface="+mn-ea"/>
                          <a:cs typeface="+mn-cs"/>
                        </a:rPr>
                        <a:t> р-н, </a:t>
                      </a:r>
                    </a:p>
                    <a:p>
                      <a:pPr algn="ctr"/>
                      <a:r>
                        <a:rPr lang="ru-RU" sz="1800" b="1" kern="1200" dirty="0" smtClean="0">
                          <a:solidFill>
                            <a:schemeClr val="bg1"/>
                          </a:solidFill>
                          <a:latin typeface="+mn-lt"/>
                          <a:ea typeface="+mn-ea"/>
                          <a:cs typeface="+mn-cs"/>
                        </a:rPr>
                        <a:t>д. Дмитриевское, д. 18</a:t>
                      </a:r>
                      <a:endParaRPr lang="ru-RU" sz="18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1626398">
                <a:tc>
                  <a:txBody>
                    <a:bodyPr/>
                    <a:lstStyle/>
                    <a:p>
                      <a:pPr>
                        <a:spcAft>
                          <a:spcPts val="0"/>
                        </a:spcAft>
                      </a:pPr>
                      <a:endParaRPr lang="ru-RU" sz="1800" b="1" dirty="0" smtClean="0">
                        <a:latin typeface="Arial"/>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spcAft>
                          <a:spcPts val="0"/>
                        </a:spcAft>
                      </a:pPr>
                      <a:r>
                        <a:rPr lang="ru-RU" sz="1800" b="1" dirty="0">
                          <a:latin typeface="Arial"/>
                          <a:ea typeface="Times New Roman"/>
                        </a:rPr>
                        <a:t>Площадь объекта</a:t>
                      </a:r>
                      <a:endParaRPr lang="ru-RU" sz="1800" dirty="0">
                        <a:latin typeface="Times New Roman"/>
                        <a:ea typeface="Times New Roman"/>
                      </a:endParaRPr>
                    </a:p>
                    <a:p>
                      <a:pPr>
                        <a:spcAft>
                          <a:spcPts val="0"/>
                        </a:spcAft>
                      </a:pPr>
                      <a:r>
                        <a:rPr lang="ru-RU" sz="1800" b="1" dirty="0">
                          <a:latin typeface="Arial"/>
                          <a:ea typeface="Times New Roman"/>
                        </a:rPr>
                        <a:t>(кв. м</a:t>
                      </a:r>
                      <a:r>
                        <a:rPr lang="ru-RU" sz="1800" b="1" dirty="0" smtClean="0">
                          <a:latin typeface="Arial"/>
                          <a:ea typeface="Times New Roman"/>
                        </a:rPr>
                        <a:t>)</a:t>
                      </a:r>
                    </a:p>
                    <a:p>
                      <a:pPr>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Кадастровый номер</a:t>
                      </a:r>
                    </a:p>
                  </a:txBody>
                  <a:tcPr marL="68580" marR="68580" marT="0" marB="0" anchor="ctr">
                    <a:lnL>
                      <a:noFill/>
                    </a:lnL>
                    <a:lnR w="12700" cap="flat" cmpd="sng" algn="ctr">
                      <a:no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spcAft>
                          <a:spcPts val="0"/>
                        </a:spcAft>
                      </a:pPr>
                      <a:r>
                        <a:rPr lang="ru-RU" sz="1800" b="1" dirty="0" smtClean="0">
                          <a:latin typeface="Arial"/>
                          <a:ea typeface="Times New Roman"/>
                        </a:rPr>
                        <a:t>52,0</a:t>
                      </a:r>
                    </a:p>
                    <a:p>
                      <a:pPr algn="ctr">
                        <a:spcAft>
                          <a:spcPts val="0"/>
                        </a:spcAft>
                      </a:pPr>
                      <a:endParaRPr lang="ru-RU" sz="1800" b="1" dirty="0" smtClean="0">
                        <a:latin typeface="Arial"/>
                        <a:ea typeface="Times New Roman"/>
                      </a:endParaRPr>
                    </a:p>
                    <a:p>
                      <a:pPr algn="ctr">
                        <a:spcAft>
                          <a:spcPts val="0"/>
                        </a:spcAft>
                      </a:pPr>
                      <a:endParaRPr lang="ru-RU" sz="1800" b="1" dirty="0" smtClean="0">
                        <a:latin typeface="Arial"/>
                        <a:ea typeface="Times New Roman"/>
                      </a:endParaRPr>
                    </a:p>
                    <a:p>
                      <a:pPr algn="ctr">
                        <a:spcAft>
                          <a:spcPts val="0"/>
                        </a:spcAft>
                      </a:pPr>
                      <a:r>
                        <a:rPr lang="ru-RU" sz="1800" b="1" dirty="0" smtClean="0">
                          <a:latin typeface="Arial"/>
                          <a:ea typeface="Times New Roman"/>
                        </a:rPr>
                        <a:t>76:15:012006:68</a:t>
                      </a:r>
                      <a:endParaRPr lang="ru-RU" sz="18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2168531">
                <a:tc>
                  <a:txBody>
                    <a:bodyPr/>
                    <a:lstStyle/>
                    <a:p>
                      <a:pPr>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spcAft>
                          <a:spcPts val="0"/>
                        </a:spcAft>
                      </a:pPr>
                      <a:r>
                        <a:rPr lang="ru-RU" sz="1800" b="1" dirty="0">
                          <a:latin typeface="Arial"/>
                          <a:ea typeface="Times New Roman"/>
                        </a:rPr>
                        <a:t>Площадь земельного</a:t>
                      </a:r>
                      <a:endParaRPr lang="ru-RU" sz="1800" dirty="0">
                        <a:latin typeface="Times New Roman"/>
                        <a:ea typeface="Times New Roman"/>
                      </a:endParaRPr>
                    </a:p>
                    <a:p>
                      <a:pPr>
                        <a:spcAft>
                          <a:spcPts val="0"/>
                        </a:spcAft>
                      </a:pPr>
                      <a:r>
                        <a:rPr lang="ru-RU" sz="1800" b="1" dirty="0" smtClean="0">
                          <a:latin typeface="Arial"/>
                          <a:ea typeface="Times New Roman"/>
                        </a:rPr>
                        <a:t>участка</a:t>
                      </a:r>
                    </a:p>
                    <a:p>
                      <a:pPr>
                        <a:spcAft>
                          <a:spcPts val="0"/>
                        </a:spcAft>
                      </a:pPr>
                      <a:r>
                        <a:rPr lang="ru-RU" sz="1800" b="1" dirty="0" smtClean="0">
                          <a:latin typeface="Arial"/>
                          <a:ea typeface="Times New Roman"/>
                        </a:rPr>
                        <a:t>(</a:t>
                      </a:r>
                      <a:r>
                        <a:rPr lang="ru-RU" sz="1800" b="1" dirty="0">
                          <a:latin typeface="Arial"/>
                          <a:ea typeface="Times New Roman"/>
                        </a:rPr>
                        <a:t>кв. м</a:t>
                      </a:r>
                      <a:r>
                        <a:rPr lang="ru-RU" sz="1800" b="1" dirty="0" smtClean="0">
                          <a:latin typeface="Arial"/>
                          <a:ea typeface="Times New Roman"/>
                        </a:rPr>
                        <a:t>)</a:t>
                      </a:r>
                    </a:p>
                    <a:p>
                      <a:pPr>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Кадастровый номер</a:t>
                      </a:r>
                      <a:endParaRPr lang="ru-RU" sz="1800" dirty="0">
                        <a:latin typeface="Times New Roman"/>
                        <a:ea typeface="Times New Roman"/>
                      </a:endParaRPr>
                    </a:p>
                  </a:txBody>
                  <a:tcPr marL="68580" marR="68580" marT="0" marB="0" anchor="ctr">
                    <a:lnL>
                      <a:noFill/>
                    </a:lnL>
                    <a:lnR w="12700" cap="flat" cmpd="sng" algn="ctr">
                      <a:no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1800" b="1" dirty="0" smtClean="0">
                          <a:latin typeface="Arial"/>
                          <a:ea typeface="Times New Roman"/>
                        </a:rPr>
                        <a:t>1 320</a:t>
                      </a:r>
                    </a:p>
                    <a:p>
                      <a:pPr algn="ctr">
                        <a:spcAft>
                          <a:spcPts val="0"/>
                        </a:spcAft>
                      </a:pPr>
                      <a:endParaRPr lang="ru-RU" sz="1800" b="1" dirty="0" smtClean="0">
                        <a:latin typeface="Arial"/>
                        <a:ea typeface="Times New Roman"/>
                      </a:endParaRPr>
                    </a:p>
                    <a:p>
                      <a:pPr algn="ctr">
                        <a:spcAft>
                          <a:spcPts val="0"/>
                        </a:spcAft>
                      </a:pPr>
                      <a:endParaRPr lang="ru-RU" sz="1800" b="1" dirty="0" smtClean="0">
                        <a:latin typeface="Arial"/>
                        <a:ea typeface="Times New Roman"/>
                      </a:endParaRPr>
                    </a:p>
                    <a:p>
                      <a:pPr algn="ctr">
                        <a:spcAft>
                          <a:spcPts val="0"/>
                        </a:spcAft>
                      </a:pPr>
                      <a:endParaRPr lang="ru-RU" sz="1800" b="1" dirty="0" smtClean="0">
                        <a:latin typeface="Arial"/>
                        <a:ea typeface="Times New Roman"/>
                      </a:endParaRPr>
                    </a:p>
                    <a:p>
                      <a:pPr algn="ctr">
                        <a:spcAft>
                          <a:spcPts val="0"/>
                        </a:spcAft>
                      </a:pPr>
                      <a:r>
                        <a:rPr lang="ru-RU" sz="1800" b="1" dirty="0" smtClean="0">
                          <a:latin typeface="Arial"/>
                          <a:ea typeface="Times New Roman"/>
                        </a:rPr>
                        <a:t>76:15:012006:71</a:t>
                      </a:r>
                      <a:endParaRPr lang="ru-RU" sz="18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1304205">
                <a:tc>
                  <a:txBody>
                    <a:bodyPr/>
                    <a:lstStyle/>
                    <a:p>
                      <a:pPr marL="270510" indent="-270510">
                        <a:spcAft>
                          <a:spcPts val="0"/>
                        </a:spcAft>
                      </a:pPr>
                      <a:endParaRPr lang="ru-RU" sz="20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270510" indent="-270510">
                        <a:spcAft>
                          <a:spcPts val="0"/>
                        </a:spcAft>
                      </a:pPr>
                      <a:r>
                        <a:rPr lang="ru-RU" sz="1800" b="1" dirty="0">
                          <a:latin typeface="Arial"/>
                          <a:ea typeface="Times New Roman"/>
                        </a:rPr>
                        <a:t>Назначение</a:t>
                      </a:r>
                      <a:endParaRPr lang="ru-RU" sz="1800" dirty="0">
                        <a:latin typeface="Times New Roman"/>
                        <a:ea typeface="Times New Roman"/>
                      </a:endParaRPr>
                    </a:p>
                  </a:txBody>
                  <a:tcPr marL="68580" marR="68580" marT="0" marB="0" anchor="ctr">
                    <a:lnL>
                      <a:noFill/>
                    </a:lnL>
                    <a:lnR w="12700" cap="flat" cmpd="sng" algn="ctr">
                      <a:no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r>
                        <a:rPr lang="ru-RU" sz="1800" b="1" kern="1200" dirty="0" smtClean="0">
                          <a:solidFill>
                            <a:schemeClr val="tx1"/>
                          </a:solidFill>
                          <a:latin typeface="+mn-lt"/>
                          <a:ea typeface="+mn-ea"/>
                          <a:cs typeface="+mn-cs"/>
                        </a:rPr>
                        <a:t>не используется</a:t>
                      </a:r>
                      <a:endParaRPr lang="ru-RU" sz="18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pic>
        <p:nvPicPr>
          <p:cNvPr id="11" name="Рисунок 10" descr="DSC03113.JPG"/>
          <p:cNvPicPr>
            <a:picLocks noChangeAspect="1"/>
          </p:cNvPicPr>
          <p:nvPr/>
        </p:nvPicPr>
        <p:blipFill>
          <a:blip r:embed="rId3" cstate="print"/>
          <a:stretch>
            <a:fillRect/>
          </a:stretch>
        </p:blipFill>
        <p:spPr>
          <a:xfrm rot="5400000">
            <a:off x="642910" y="785794"/>
            <a:ext cx="2714644" cy="3714776"/>
          </a:xfrm>
          <a:prstGeom prst="rect">
            <a:avLst/>
          </a:prstGeom>
        </p:spPr>
      </p:pic>
      <p:pic>
        <p:nvPicPr>
          <p:cNvPr id="13" name="Рисунок 12" descr="DSC03115.JPG"/>
          <p:cNvPicPr>
            <a:picLocks noChangeAspect="1"/>
          </p:cNvPicPr>
          <p:nvPr/>
        </p:nvPicPr>
        <p:blipFill>
          <a:blip r:embed="rId4" cstate="print"/>
          <a:stretch>
            <a:fillRect/>
          </a:stretch>
        </p:blipFill>
        <p:spPr>
          <a:xfrm rot="5400000">
            <a:off x="607209" y="3464737"/>
            <a:ext cx="2643202" cy="385762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3"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14744" y="285728"/>
            <a:ext cx="5286412"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sp>
        <p:nvSpPr>
          <p:cNvPr id="8" name="Прямоугольник 7"/>
          <p:cNvSpPr/>
          <p:nvPr/>
        </p:nvSpPr>
        <p:spPr>
          <a:xfrm>
            <a:off x="642910" y="642918"/>
            <a:ext cx="8215370" cy="923330"/>
          </a:xfrm>
          <a:prstGeom prst="rect">
            <a:avLst/>
          </a:prstGeom>
        </p:spPr>
        <p:txBody>
          <a:bodyPr wrap="square">
            <a:spAutoFit/>
          </a:bodyPr>
          <a:lstStyle/>
          <a:p>
            <a:pPr algn="ctr"/>
            <a:r>
              <a:rPr lang="ru-RU" b="1" dirty="0" smtClean="0">
                <a:latin typeface="Times New Roman" pitchFamily="18" charset="0"/>
                <a:cs typeface="Times New Roman" pitchFamily="18" charset="0"/>
              </a:rPr>
              <a:t>Пояснительная записка к проекту прогнозного плана (программы) приватизации муниципального имущества, находящегося в собственности Тутаевского муниципального района на 2022 год </a:t>
            </a:r>
            <a:endParaRPr lang="ru-RU" b="1" dirty="0">
              <a:solidFill>
                <a:prstClr val="black"/>
              </a:solidFill>
              <a:latin typeface="Times New Roman" pitchFamily="18" charset="0"/>
              <a:cs typeface="Times New Roman" pitchFamily="18" charset="0"/>
            </a:endParaRPr>
          </a:p>
        </p:txBody>
      </p:sp>
      <p:sp>
        <p:nvSpPr>
          <p:cNvPr id="3073" name="Rectangle 1"/>
          <p:cNvSpPr>
            <a:spLocks noChangeArrowheads="1"/>
          </p:cNvSpPr>
          <p:nvPr/>
        </p:nvSpPr>
        <p:spPr bwMode="auto">
          <a:xfrm>
            <a:off x="642878" y="1785926"/>
            <a:ext cx="8501122"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2000"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 </a:t>
            </a:r>
          </a:p>
          <a:p>
            <a:pPr algn="just"/>
            <a:endParaRPr lang="ru-RU" sz="2000" b="1" dirty="0" smtClean="0">
              <a:latin typeface="Times New Roman" pitchFamily="18" charset="0"/>
              <a:cs typeface="Times New Roman" pitchFamily="18" charset="0"/>
            </a:endParaRPr>
          </a:p>
          <a:p>
            <a:pPr algn="just"/>
            <a:endParaRPr lang="ru-RU" sz="2000" b="1" dirty="0" smtClean="0">
              <a:latin typeface="Times New Roman" pitchFamily="18" charset="0"/>
              <a:cs typeface="Times New Roman" pitchFamily="18" charset="0"/>
            </a:endParaRPr>
          </a:p>
          <a:p>
            <a:pPr algn="just"/>
            <a:endParaRPr lang="ru-RU" sz="2000" b="1" dirty="0" smtClean="0">
              <a:latin typeface="Times New Roman" pitchFamily="18" charset="0"/>
              <a:cs typeface="Times New Roman" pitchFamily="18" charset="0"/>
            </a:endParaRPr>
          </a:p>
          <a:p>
            <a:pPr algn="just"/>
            <a:endParaRPr lang="ru-RU" sz="2000" b="1" dirty="0" smtClean="0">
              <a:latin typeface="Times New Roman" pitchFamily="18" charset="0"/>
              <a:cs typeface="Times New Roman" pitchFamily="18" charset="0"/>
            </a:endParaRPr>
          </a:p>
          <a:p>
            <a:pPr algn="just"/>
            <a:endParaRPr lang="ru-RU" sz="2000" b="1" dirty="0" smtClean="0">
              <a:latin typeface="Times New Roman" pitchFamily="18" charset="0"/>
              <a:cs typeface="Times New Roman" pitchFamily="18" charset="0"/>
            </a:endParaRPr>
          </a:p>
          <a:p>
            <a:pPr algn="just"/>
            <a:r>
              <a:rPr lang="ru-RU" sz="2000" b="1" dirty="0" smtClean="0">
                <a:latin typeface="Times New Roman" pitchFamily="18" charset="0"/>
                <a:cs typeface="Times New Roman" pitchFamily="18" charset="0"/>
              </a:rPr>
              <a:t>        </a:t>
            </a:r>
            <a:endParaRPr lang="ru-RU" sz="2000" dirty="0" smtClean="0">
              <a:latin typeface="Times New Roman" pitchFamily="18" charset="0"/>
              <a:cs typeface="Times New Roman" pitchFamily="18" charset="0"/>
            </a:endParaRPr>
          </a:p>
          <a:p>
            <a:pPr algn="just"/>
            <a:r>
              <a:rPr lang="ru-RU" sz="2000" dirty="0" smtClean="0">
                <a:latin typeface="Times New Roman" pitchFamily="18" charset="0"/>
                <a:cs typeface="Times New Roman" pitchFamily="18" charset="0"/>
              </a:rPr>
              <a:t>         </a:t>
            </a:r>
          </a:p>
          <a:p>
            <a:r>
              <a:rPr lang="ru-RU" sz="2000" dirty="0" smtClean="0"/>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cs typeface="Arial" pitchFamily="34" charset="0"/>
              </a:rPr>
              <a:t>  </a:t>
            </a:r>
          </a:p>
        </p:txBody>
      </p:sp>
      <p:sp>
        <p:nvSpPr>
          <p:cNvPr id="12" name="Прямоугольник 11"/>
          <p:cNvSpPr/>
          <p:nvPr/>
        </p:nvSpPr>
        <p:spPr>
          <a:xfrm>
            <a:off x="142844" y="1428736"/>
            <a:ext cx="8858312" cy="5416868"/>
          </a:xfrm>
          <a:prstGeom prst="rect">
            <a:avLst/>
          </a:prstGeom>
        </p:spPr>
        <p:txBody>
          <a:bodyPr wrap="square">
            <a:spAutoFit/>
          </a:bodyPr>
          <a:lstStyle/>
          <a:p>
            <a:pPr lvl="0" algn="just"/>
            <a:r>
              <a:rPr lang="ru-RU" sz="1200" dirty="0" smtClean="0">
                <a:latin typeface="Times New Roman" pitchFamily="18" charset="0"/>
                <a:cs typeface="Times New Roman" pitchFamily="18" charset="0"/>
              </a:rPr>
              <a:t> 1. Нежилые помещения  №№  24-39, общей площадью 224,3 кв. м,  общей площадью 224,3 кв.м. расположенные по адресу: Ярославская обл., </a:t>
            </a:r>
            <a:r>
              <a:rPr lang="ru-RU" sz="1200" dirty="0" err="1" smtClean="0">
                <a:latin typeface="Times New Roman" pitchFamily="18" charset="0"/>
                <a:cs typeface="Times New Roman" pitchFamily="18" charset="0"/>
              </a:rPr>
              <a:t>Тутаевский</a:t>
            </a:r>
            <a:r>
              <a:rPr lang="ru-RU" sz="1200" dirty="0" smtClean="0">
                <a:latin typeface="Times New Roman" pitchFamily="18" charset="0"/>
                <a:cs typeface="Times New Roman" pitchFamily="18" charset="0"/>
              </a:rPr>
              <a:t> р-н, д. </a:t>
            </a:r>
            <a:r>
              <a:rPr lang="ru-RU" sz="1200" dirty="0" err="1" smtClean="0">
                <a:latin typeface="Times New Roman" pitchFamily="18" charset="0"/>
                <a:cs typeface="Times New Roman" pitchFamily="18" charset="0"/>
              </a:rPr>
              <a:t>Осташево</a:t>
            </a:r>
            <a:r>
              <a:rPr lang="ru-RU" sz="1200" dirty="0" smtClean="0">
                <a:latin typeface="Times New Roman" pitchFamily="18" charset="0"/>
                <a:cs typeface="Times New Roman" pitchFamily="18" charset="0"/>
              </a:rPr>
              <a:t>, д. 1, являются собственностью Тутаевского муниципального района, право собственности зарегистрировано. Существующих ограничений (обременений) не имеется. Нежилые помещения долгое время не используются. </a:t>
            </a:r>
          </a:p>
          <a:p>
            <a:pPr algn="just"/>
            <a:r>
              <a:rPr lang="ru-RU" sz="1200" dirty="0" smtClean="0">
                <a:latin typeface="Times New Roman" pitchFamily="18" charset="0"/>
                <a:cs typeface="Times New Roman" pitchFamily="18" charset="0"/>
              </a:rPr>
              <a:t> 2. Имущественный комплекс, расположенный по адресу: Ярославская область, </a:t>
            </a:r>
            <a:r>
              <a:rPr lang="ru-RU" sz="1200" dirty="0" err="1" smtClean="0">
                <a:latin typeface="Times New Roman" pitchFamily="18" charset="0"/>
                <a:cs typeface="Times New Roman" pitchFamily="18" charset="0"/>
              </a:rPr>
              <a:t>Тутаевский</a:t>
            </a:r>
            <a:r>
              <a:rPr lang="ru-RU" sz="1200" dirty="0" smtClean="0">
                <a:latin typeface="Times New Roman" pitchFamily="18" charset="0"/>
                <a:cs typeface="Times New Roman" pitchFamily="18" charset="0"/>
              </a:rPr>
              <a:t> р-н, д. </a:t>
            </a:r>
            <a:r>
              <a:rPr lang="ru-RU" sz="1200" dirty="0" err="1" smtClean="0">
                <a:latin typeface="Times New Roman" pitchFamily="18" charset="0"/>
                <a:cs typeface="Times New Roman" pitchFamily="18" charset="0"/>
              </a:rPr>
              <a:t>Малахово</a:t>
            </a:r>
            <a:r>
              <a:rPr lang="ru-RU" sz="1200" dirty="0" smtClean="0">
                <a:latin typeface="Times New Roman" pitchFamily="18" charset="0"/>
                <a:cs typeface="Times New Roman" pitchFamily="18" charset="0"/>
              </a:rPr>
              <a:t>, состоящий из объектов недвижимого имущества, а именно: - нежилое здание, кадастровый номер: 76:15:011801:245, расположенное по адресу: Ярославская область, </a:t>
            </a:r>
            <a:r>
              <a:rPr lang="ru-RU" sz="1200" dirty="0" err="1" smtClean="0">
                <a:latin typeface="Times New Roman" pitchFamily="18" charset="0"/>
                <a:cs typeface="Times New Roman" pitchFamily="18" charset="0"/>
              </a:rPr>
              <a:t>Тутаевский</a:t>
            </a:r>
            <a:r>
              <a:rPr lang="ru-RU" sz="1200" dirty="0" smtClean="0">
                <a:latin typeface="Times New Roman" pitchFamily="18" charset="0"/>
                <a:cs typeface="Times New Roman" pitchFamily="18" charset="0"/>
              </a:rPr>
              <a:t> р-н, д. </a:t>
            </a:r>
            <a:r>
              <a:rPr lang="ru-RU" sz="1200" dirty="0" err="1" smtClean="0">
                <a:latin typeface="Times New Roman" pitchFamily="18" charset="0"/>
                <a:cs typeface="Times New Roman" pitchFamily="18" charset="0"/>
              </a:rPr>
              <a:t>Малахово</a:t>
            </a:r>
            <a:r>
              <a:rPr lang="ru-RU" sz="1200" dirty="0" smtClean="0">
                <a:latin typeface="Times New Roman" pitchFamily="18" charset="0"/>
                <a:cs typeface="Times New Roman" pitchFamily="18" charset="0"/>
              </a:rPr>
              <a:t>, ул. Юности, д. 11; нежилое  здание, кадастровый номер: 76:15:011801:222, расположенное по адресу: Ярославская область, </a:t>
            </a:r>
            <a:r>
              <a:rPr lang="ru-RU" sz="1200" dirty="0" err="1" smtClean="0">
                <a:latin typeface="Times New Roman" pitchFamily="18" charset="0"/>
                <a:cs typeface="Times New Roman" pitchFamily="18" charset="0"/>
              </a:rPr>
              <a:t>Тутаевский</a:t>
            </a:r>
            <a:r>
              <a:rPr lang="ru-RU" sz="1200" dirty="0" smtClean="0">
                <a:latin typeface="Times New Roman" pitchFamily="18" charset="0"/>
                <a:cs typeface="Times New Roman" pitchFamily="18" charset="0"/>
              </a:rPr>
              <a:t> р-н,  д. </a:t>
            </a:r>
            <a:r>
              <a:rPr lang="ru-RU" sz="1200" dirty="0" err="1" smtClean="0">
                <a:latin typeface="Times New Roman" pitchFamily="18" charset="0"/>
                <a:cs typeface="Times New Roman" pitchFamily="18" charset="0"/>
              </a:rPr>
              <a:t>Малахово</a:t>
            </a:r>
            <a:r>
              <a:rPr lang="ru-RU" sz="1200" dirty="0" smtClean="0">
                <a:latin typeface="Times New Roman" pitchFamily="18" charset="0"/>
                <a:cs typeface="Times New Roman" pitchFamily="18" charset="0"/>
              </a:rPr>
              <a:t>, ул. Школьная, д. 2; нежилое помещение I, кадастровый номер: 76:15:011801:250, расположенное по адресу: Ярославская область, </a:t>
            </a:r>
            <a:r>
              <a:rPr lang="ru-RU" sz="1200" dirty="0" err="1" smtClean="0">
                <a:latin typeface="Times New Roman" pitchFamily="18" charset="0"/>
                <a:cs typeface="Times New Roman" pitchFamily="18" charset="0"/>
              </a:rPr>
              <a:t>Тутаевский</a:t>
            </a:r>
            <a:r>
              <a:rPr lang="ru-RU" sz="1200" dirty="0" smtClean="0">
                <a:latin typeface="Times New Roman" pitchFamily="18" charset="0"/>
                <a:cs typeface="Times New Roman" pitchFamily="18" charset="0"/>
              </a:rPr>
              <a:t> р-н, д. </a:t>
            </a:r>
            <a:r>
              <a:rPr lang="ru-RU" sz="1200" dirty="0" err="1" smtClean="0">
                <a:latin typeface="Times New Roman" pitchFamily="18" charset="0"/>
                <a:cs typeface="Times New Roman" pitchFamily="18" charset="0"/>
              </a:rPr>
              <a:t>Малахово</a:t>
            </a:r>
            <a:r>
              <a:rPr lang="ru-RU" sz="1200" dirty="0" smtClean="0">
                <a:latin typeface="Times New Roman" pitchFamily="18" charset="0"/>
                <a:cs typeface="Times New Roman" pitchFamily="18" charset="0"/>
              </a:rPr>
              <a:t>, ул. Юности, д. 4; нежилое помещение №2, кадастровый номер: 76:15:011801:251, расположенное по адресу: Ярославская область, </a:t>
            </a:r>
            <a:r>
              <a:rPr lang="ru-RU" sz="1200" dirty="0" err="1" smtClean="0">
                <a:latin typeface="Times New Roman" pitchFamily="18" charset="0"/>
                <a:cs typeface="Times New Roman" pitchFamily="18" charset="0"/>
              </a:rPr>
              <a:t>Тутаевский</a:t>
            </a:r>
            <a:r>
              <a:rPr lang="ru-RU" sz="1200" dirty="0" smtClean="0">
                <a:latin typeface="Times New Roman" pitchFamily="18" charset="0"/>
                <a:cs typeface="Times New Roman" pitchFamily="18" charset="0"/>
              </a:rPr>
              <a:t> р-н, д. </a:t>
            </a:r>
            <a:r>
              <a:rPr lang="ru-RU" sz="1200" dirty="0" err="1" smtClean="0">
                <a:latin typeface="Times New Roman" pitchFamily="18" charset="0"/>
                <a:cs typeface="Times New Roman" pitchFamily="18" charset="0"/>
              </a:rPr>
              <a:t>Малахово</a:t>
            </a:r>
            <a:r>
              <a:rPr lang="ru-RU" sz="1200" dirty="0" smtClean="0">
                <a:latin typeface="Times New Roman" pitchFamily="18" charset="0"/>
                <a:cs typeface="Times New Roman" pitchFamily="18" charset="0"/>
              </a:rPr>
              <a:t>, ул. Юности, д. 4; нежилое здание, кадастровый номер: 76:15:011801:226, расположенное по адресу: Ярославская область, </a:t>
            </a:r>
            <a:r>
              <a:rPr lang="ru-RU" sz="1200" dirty="0" err="1" smtClean="0">
                <a:latin typeface="Times New Roman" pitchFamily="18" charset="0"/>
                <a:cs typeface="Times New Roman" pitchFamily="18" charset="0"/>
              </a:rPr>
              <a:t>Тутаевский</a:t>
            </a:r>
            <a:r>
              <a:rPr lang="ru-RU" sz="1200" dirty="0" smtClean="0">
                <a:latin typeface="Times New Roman" pitchFamily="18" charset="0"/>
                <a:cs typeface="Times New Roman" pitchFamily="18" charset="0"/>
              </a:rPr>
              <a:t> р-н, д. </a:t>
            </a:r>
            <a:r>
              <a:rPr lang="ru-RU" sz="1200" dirty="0" err="1" smtClean="0">
                <a:latin typeface="Times New Roman" pitchFamily="18" charset="0"/>
                <a:cs typeface="Times New Roman" pitchFamily="18" charset="0"/>
              </a:rPr>
              <a:t>Малахово</a:t>
            </a:r>
            <a:r>
              <a:rPr lang="ru-RU" sz="1200" dirty="0" smtClean="0">
                <a:latin typeface="Times New Roman" pitchFamily="18" charset="0"/>
                <a:cs typeface="Times New Roman" pitchFamily="18" charset="0"/>
              </a:rPr>
              <a:t>, ул. Юности, д. 5; нежилое помещение №1, кадастровый номер: 76:15:011801:254, расположенное по адресу: Ярославская область, </a:t>
            </a:r>
            <a:r>
              <a:rPr lang="ru-RU" sz="1200" dirty="0" err="1" smtClean="0">
                <a:latin typeface="Times New Roman" pitchFamily="18" charset="0"/>
                <a:cs typeface="Times New Roman" pitchFamily="18" charset="0"/>
              </a:rPr>
              <a:t>Тутаевский</a:t>
            </a:r>
            <a:r>
              <a:rPr lang="ru-RU" sz="1200" dirty="0" smtClean="0">
                <a:latin typeface="Times New Roman" pitchFamily="18" charset="0"/>
                <a:cs typeface="Times New Roman" pitchFamily="18" charset="0"/>
              </a:rPr>
              <a:t> р-н, д. </a:t>
            </a:r>
            <a:r>
              <a:rPr lang="ru-RU" sz="1200" dirty="0" err="1" smtClean="0">
                <a:latin typeface="Times New Roman" pitchFamily="18" charset="0"/>
                <a:cs typeface="Times New Roman" pitchFamily="18" charset="0"/>
              </a:rPr>
              <a:t>Малахово</a:t>
            </a:r>
            <a:r>
              <a:rPr lang="ru-RU" sz="1200" dirty="0" smtClean="0">
                <a:latin typeface="Times New Roman" pitchFamily="18" charset="0"/>
                <a:cs typeface="Times New Roman" pitchFamily="18" charset="0"/>
              </a:rPr>
              <a:t>, ул. Юности, д. 6; нежилое помещение №2, кадастровый номер: 76:15:011801:255, расположенное по адресу: Ярославская область, </a:t>
            </a:r>
            <a:r>
              <a:rPr lang="ru-RU" sz="1200" dirty="0" err="1" smtClean="0">
                <a:latin typeface="Times New Roman" pitchFamily="18" charset="0"/>
                <a:cs typeface="Times New Roman" pitchFamily="18" charset="0"/>
              </a:rPr>
              <a:t>Тутаевский</a:t>
            </a:r>
            <a:r>
              <a:rPr lang="ru-RU" sz="1200" dirty="0" smtClean="0">
                <a:latin typeface="Times New Roman" pitchFamily="18" charset="0"/>
                <a:cs typeface="Times New Roman" pitchFamily="18" charset="0"/>
              </a:rPr>
              <a:t> р-н, д. </a:t>
            </a:r>
            <a:r>
              <a:rPr lang="ru-RU" sz="1200" dirty="0" err="1" smtClean="0">
                <a:latin typeface="Times New Roman" pitchFamily="18" charset="0"/>
                <a:cs typeface="Times New Roman" pitchFamily="18" charset="0"/>
              </a:rPr>
              <a:t>Малахово</a:t>
            </a:r>
            <a:r>
              <a:rPr lang="ru-RU" sz="1200" dirty="0" smtClean="0">
                <a:latin typeface="Times New Roman" pitchFamily="18" charset="0"/>
                <a:cs typeface="Times New Roman" pitchFamily="18" charset="0"/>
              </a:rPr>
              <a:t>, ул. Юности, д. 6; нежилое здание, кадастровый номер: 76:15:011801:235, расположенное по адресу: Ярославская область, </a:t>
            </a:r>
            <a:r>
              <a:rPr lang="ru-RU" sz="1200" dirty="0" err="1" smtClean="0">
                <a:latin typeface="Times New Roman" pitchFamily="18" charset="0"/>
                <a:cs typeface="Times New Roman" pitchFamily="18" charset="0"/>
              </a:rPr>
              <a:t>Тутаевский</a:t>
            </a:r>
            <a:r>
              <a:rPr lang="ru-RU" sz="1200" dirty="0" smtClean="0">
                <a:latin typeface="Times New Roman" pitchFamily="18" charset="0"/>
                <a:cs typeface="Times New Roman" pitchFamily="18" charset="0"/>
              </a:rPr>
              <a:t> р-н, д. </a:t>
            </a:r>
            <a:r>
              <a:rPr lang="ru-RU" sz="1200" dirty="0" err="1" smtClean="0">
                <a:latin typeface="Times New Roman" pitchFamily="18" charset="0"/>
                <a:cs typeface="Times New Roman" pitchFamily="18" charset="0"/>
              </a:rPr>
              <a:t>Малахово</a:t>
            </a:r>
            <a:r>
              <a:rPr lang="ru-RU" sz="1200" dirty="0" smtClean="0">
                <a:latin typeface="Times New Roman" pitchFamily="18" charset="0"/>
                <a:cs typeface="Times New Roman" pitchFamily="18" charset="0"/>
              </a:rPr>
              <a:t>, ул. Юности, д. 8; нежилое здание, лит. А, кадастровый номер: 76:15:011801:220, расположенное по адресу: Ярославская область, </a:t>
            </a:r>
            <a:r>
              <a:rPr lang="ru-RU" sz="1200" dirty="0" err="1" smtClean="0">
                <a:latin typeface="Times New Roman" pitchFamily="18" charset="0"/>
                <a:cs typeface="Times New Roman" pitchFamily="18" charset="0"/>
              </a:rPr>
              <a:t>Тутаевский</a:t>
            </a:r>
            <a:r>
              <a:rPr lang="ru-RU" sz="1200" dirty="0" smtClean="0">
                <a:latin typeface="Times New Roman" pitchFamily="18" charset="0"/>
                <a:cs typeface="Times New Roman" pitchFamily="18" charset="0"/>
              </a:rPr>
              <a:t> р-н, д. </a:t>
            </a:r>
            <a:r>
              <a:rPr lang="ru-RU" sz="1200" dirty="0" err="1" smtClean="0">
                <a:latin typeface="Times New Roman" pitchFamily="18" charset="0"/>
                <a:cs typeface="Times New Roman" pitchFamily="18" charset="0"/>
              </a:rPr>
              <a:t>Малахово</a:t>
            </a:r>
            <a:r>
              <a:rPr lang="ru-RU" sz="1200" dirty="0" smtClean="0">
                <a:latin typeface="Times New Roman" pitchFamily="18" charset="0"/>
                <a:cs typeface="Times New Roman" pitchFamily="18" charset="0"/>
              </a:rPr>
              <a:t>, ул. Юности, д. 9; здание бани, кадастровый номер: 76:15:011801:236, расположенное по адресу: Ярославская область, </a:t>
            </a:r>
            <a:r>
              <a:rPr lang="ru-RU" sz="1200" dirty="0" err="1" smtClean="0">
                <a:latin typeface="Times New Roman" pitchFamily="18" charset="0"/>
                <a:cs typeface="Times New Roman" pitchFamily="18" charset="0"/>
              </a:rPr>
              <a:t>Тутаевский</a:t>
            </a:r>
            <a:r>
              <a:rPr lang="ru-RU" sz="1200" dirty="0" smtClean="0">
                <a:latin typeface="Times New Roman" pitchFamily="18" charset="0"/>
                <a:cs typeface="Times New Roman" pitchFamily="18" charset="0"/>
              </a:rPr>
              <a:t> р-н, д. </a:t>
            </a:r>
            <a:r>
              <a:rPr lang="ru-RU" sz="1200" dirty="0" err="1" smtClean="0">
                <a:latin typeface="Times New Roman" pitchFamily="18" charset="0"/>
                <a:cs typeface="Times New Roman" pitchFamily="18" charset="0"/>
              </a:rPr>
              <a:t>Малахово</a:t>
            </a:r>
            <a:r>
              <a:rPr lang="ru-RU" sz="1200" dirty="0" smtClean="0">
                <a:latin typeface="Times New Roman" pitchFamily="18" charset="0"/>
                <a:cs typeface="Times New Roman" pitchFamily="18" charset="0"/>
              </a:rPr>
              <a:t>, ул. Юности, д. 8; гараж, лит. Б, кадастровый номер: 76:15:011801:233, расположенное по адресу: Ярославская область, </a:t>
            </a:r>
            <a:r>
              <a:rPr lang="ru-RU" sz="1200" dirty="0" err="1" smtClean="0">
                <a:latin typeface="Times New Roman" pitchFamily="18" charset="0"/>
                <a:cs typeface="Times New Roman" pitchFamily="18" charset="0"/>
              </a:rPr>
              <a:t>Тутаевский</a:t>
            </a:r>
            <a:r>
              <a:rPr lang="ru-RU" sz="1200" dirty="0" smtClean="0">
                <a:latin typeface="Times New Roman" pitchFamily="18" charset="0"/>
                <a:cs typeface="Times New Roman" pitchFamily="18" charset="0"/>
              </a:rPr>
              <a:t> р-н, д. </a:t>
            </a:r>
            <a:r>
              <a:rPr lang="ru-RU" sz="1200" dirty="0" err="1" smtClean="0">
                <a:latin typeface="Times New Roman" pitchFamily="18" charset="0"/>
                <a:cs typeface="Times New Roman" pitchFamily="18" charset="0"/>
              </a:rPr>
              <a:t>Малахово</a:t>
            </a:r>
            <a:r>
              <a:rPr lang="ru-RU" sz="1200" dirty="0" smtClean="0">
                <a:latin typeface="Times New Roman" pitchFamily="18" charset="0"/>
                <a:cs typeface="Times New Roman" pitchFamily="18" charset="0"/>
              </a:rPr>
              <a:t>, ул. Юности, д. 8; здание котельной, 1-этажное, лит. Л, кадастровый номер: 76:15:011801:224, расположенное по адресу: Ярославская область, </a:t>
            </a:r>
            <a:r>
              <a:rPr lang="ru-RU" sz="1200" dirty="0" err="1" smtClean="0">
                <a:latin typeface="Times New Roman" pitchFamily="18" charset="0"/>
                <a:cs typeface="Times New Roman" pitchFamily="18" charset="0"/>
              </a:rPr>
              <a:t>Тутаевский</a:t>
            </a:r>
            <a:r>
              <a:rPr lang="ru-RU" sz="1200" dirty="0" smtClean="0">
                <a:latin typeface="Times New Roman" pitchFamily="18" charset="0"/>
                <a:cs typeface="Times New Roman" pitchFamily="18" charset="0"/>
              </a:rPr>
              <a:t> р-н, д. </a:t>
            </a:r>
            <a:r>
              <a:rPr lang="ru-RU" sz="1200" dirty="0" err="1" smtClean="0">
                <a:latin typeface="Times New Roman" pitchFamily="18" charset="0"/>
                <a:cs typeface="Times New Roman" pitchFamily="18" charset="0"/>
              </a:rPr>
              <a:t>Малахово</a:t>
            </a:r>
            <a:r>
              <a:rPr lang="ru-RU" sz="1200" dirty="0" smtClean="0">
                <a:latin typeface="Times New Roman" pitchFamily="18" charset="0"/>
                <a:cs typeface="Times New Roman" pitchFamily="18" charset="0"/>
              </a:rPr>
              <a:t>, ул. Юности, д. 8; нежилое здание, 1-этажное, лит. А, кадастровый номер: 76:15:011801:227, расположенное по адресу: Ярославская область, </a:t>
            </a:r>
            <a:r>
              <a:rPr lang="ru-RU" sz="1200" dirty="0" err="1" smtClean="0">
                <a:latin typeface="Times New Roman" pitchFamily="18" charset="0"/>
                <a:cs typeface="Times New Roman" pitchFamily="18" charset="0"/>
              </a:rPr>
              <a:t>Тутаевский</a:t>
            </a:r>
            <a:r>
              <a:rPr lang="ru-RU" sz="1200" dirty="0" smtClean="0">
                <a:latin typeface="Times New Roman" pitchFamily="18" charset="0"/>
                <a:cs typeface="Times New Roman" pitchFamily="18" charset="0"/>
              </a:rPr>
              <a:t> р-н, д. </a:t>
            </a:r>
            <a:r>
              <a:rPr lang="ru-RU" sz="1200" dirty="0" err="1" smtClean="0">
                <a:latin typeface="Times New Roman" pitchFamily="18" charset="0"/>
                <a:cs typeface="Times New Roman" pitchFamily="18" charset="0"/>
              </a:rPr>
              <a:t>Малахово</a:t>
            </a:r>
            <a:r>
              <a:rPr lang="ru-RU" sz="1200" dirty="0" smtClean="0">
                <a:latin typeface="Times New Roman" pitchFamily="18" charset="0"/>
                <a:cs typeface="Times New Roman" pitchFamily="18" charset="0"/>
              </a:rPr>
              <a:t>, ул. Школьная, д. 5; здание скважины, кадастровый номер: 76:15:011801:241, расположенное по адресу: Ярославская область, </a:t>
            </a:r>
            <a:r>
              <a:rPr lang="ru-RU" sz="1200" dirty="0" err="1" smtClean="0">
                <a:latin typeface="Times New Roman" pitchFamily="18" charset="0"/>
                <a:cs typeface="Times New Roman" pitchFamily="18" charset="0"/>
              </a:rPr>
              <a:t>Тутаевскир-н</a:t>
            </a:r>
            <a:r>
              <a:rPr lang="ru-RU" sz="1200" dirty="0" smtClean="0">
                <a:latin typeface="Times New Roman" pitchFamily="18" charset="0"/>
                <a:cs typeface="Times New Roman" pitchFamily="18" charset="0"/>
              </a:rPr>
              <a:t>, д. </a:t>
            </a:r>
            <a:r>
              <a:rPr lang="ru-RU" sz="1200" dirty="0" err="1" smtClean="0">
                <a:latin typeface="Times New Roman" pitchFamily="18" charset="0"/>
                <a:cs typeface="Times New Roman" pitchFamily="18" charset="0"/>
              </a:rPr>
              <a:t>Малахово</a:t>
            </a:r>
            <a:r>
              <a:rPr lang="ru-RU" sz="1200" dirty="0" smtClean="0">
                <a:latin typeface="Times New Roman" pitchFamily="18" charset="0"/>
                <a:cs typeface="Times New Roman" pitchFamily="18" charset="0"/>
              </a:rPr>
              <a:t>, ул. Юности, д. 8; здание столовой, кадастровый номер: 76:15:011801:221, расположенное по адресу: Ярославская область, </a:t>
            </a:r>
            <a:r>
              <a:rPr lang="ru-RU" sz="1200" dirty="0" err="1" smtClean="0">
                <a:latin typeface="Times New Roman" pitchFamily="18" charset="0"/>
                <a:cs typeface="Times New Roman" pitchFamily="18" charset="0"/>
              </a:rPr>
              <a:t>Тутаевский</a:t>
            </a:r>
            <a:r>
              <a:rPr lang="ru-RU" sz="1200" dirty="0" smtClean="0">
                <a:latin typeface="Times New Roman" pitchFamily="18" charset="0"/>
                <a:cs typeface="Times New Roman" pitchFamily="18" charset="0"/>
              </a:rPr>
              <a:t> р-н, д. </a:t>
            </a:r>
            <a:r>
              <a:rPr lang="ru-RU" sz="1200" dirty="0" err="1" smtClean="0">
                <a:latin typeface="Times New Roman" pitchFamily="18" charset="0"/>
                <a:cs typeface="Times New Roman" pitchFamily="18" charset="0"/>
              </a:rPr>
              <a:t>Малахово</a:t>
            </a:r>
            <a:r>
              <a:rPr lang="ru-RU" sz="1200" dirty="0" smtClean="0">
                <a:latin typeface="Times New Roman" pitchFamily="18" charset="0"/>
                <a:cs typeface="Times New Roman" pitchFamily="18" charset="0"/>
              </a:rPr>
              <a:t>, ул. Школьная, д. 3; скважина, кадастровый номер: 76:15:010101:529, расположенная по адресу: Ярославская область, </a:t>
            </a:r>
            <a:r>
              <a:rPr lang="ru-RU" sz="1200" dirty="0" err="1" smtClean="0">
                <a:latin typeface="Times New Roman" pitchFamily="18" charset="0"/>
                <a:cs typeface="Times New Roman" pitchFamily="18" charset="0"/>
              </a:rPr>
              <a:t>Тутаевский</a:t>
            </a:r>
            <a:r>
              <a:rPr lang="ru-RU" sz="1200" dirty="0" smtClean="0">
                <a:latin typeface="Times New Roman" pitchFamily="18" charset="0"/>
                <a:cs typeface="Times New Roman" pitchFamily="18" charset="0"/>
              </a:rPr>
              <a:t> р-н, д. </a:t>
            </a:r>
            <a:r>
              <a:rPr lang="ru-RU" sz="1200" dirty="0" err="1" smtClean="0">
                <a:latin typeface="Times New Roman" pitchFamily="18" charset="0"/>
                <a:cs typeface="Times New Roman" pitchFamily="18" charset="0"/>
              </a:rPr>
              <a:t>Малахово</a:t>
            </a:r>
            <a:r>
              <a:rPr lang="ru-RU" sz="1200" dirty="0" smtClean="0">
                <a:latin typeface="Times New Roman" pitchFamily="18" charset="0"/>
                <a:cs typeface="Times New Roman" pitchFamily="18" charset="0"/>
              </a:rPr>
              <a:t>, ул. Юности, д. 8; здание хозяйственного склада, кадастровый номер: 76:15:011801:234, расположенное по адресу: Ярославская область, р-н,  д. </a:t>
            </a:r>
            <a:r>
              <a:rPr lang="ru-RU" sz="1200" dirty="0" err="1" smtClean="0">
                <a:latin typeface="Times New Roman" pitchFamily="18" charset="0"/>
                <a:cs typeface="Times New Roman" pitchFamily="18" charset="0"/>
              </a:rPr>
              <a:t>Малахово</a:t>
            </a:r>
            <a:r>
              <a:rPr lang="ru-RU" sz="1200" dirty="0" smtClean="0">
                <a:latin typeface="Times New Roman" pitchFamily="18" charset="0"/>
                <a:cs typeface="Times New Roman" pitchFamily="18" charset="0"/>
              </a:rPr>
              <a:t>, ул. Юности, д. 8,  являются объектами муниципальной собственности Тутаевского муниципального района. Право собственности Тутаевского муниципального района зарегистрировано. </a:t>
            </a:r>
            <a:r>
              <a:rPr lang="ru-RU" sz="1200" dirty="0" smtClean="0">
                <a:latin typeface="Times New Roman" pitchFamily="18" charset="0"/>
                <a:ea typeface="Calibri" pitchFamily="34" charset="0"/>
                <a:cs typeface="Times New Roman" pitchFamily="18" charset="0"/>
              </a:rPr>
              <a:t>Земельный участок, общей площадью 183 427 кв. м, кадастровый номер </a:t>
            </a:r>
            <a:r>
              <a:rPr lang="ru-RU" sz="1200" dirty="0" smtClean="0">
                <a:ea typeface="Calibri" pitchFamily="34" charset="0"/>
                <a:cs typeface="Times New Roman" pitchFamily="18" charset="0"/>
              </a:rPr>
              <a:t>–</a:t>
            </a:r>
            <a:r>
              <a:rPr lang="ru-RU" sz="1200" dirty="0" smtClean="0">
                <a:latin typeface="Times New Roman" pitchFamily="18" charset="0"/>
                <a:ea typeface="Calibri" pitchFamily="34" charset="0"/>
                <a:cs typeface="Times New Roman" pitchFamily="18" charset="0"/>
              </a:rPr>
              <a:t> 76:15:011823:222, являются собственностью Тутаевского муниципального района, право собственности зарегистрировано. </a:t>
            </a:r>
            <a:endParaRPr lang="ru-RU" sz="1200" dirty="0" smtClean="0">
              <a:latin typeface="Arial" pitchFamily="34" charset="0"/>
              <a:cs typeface="Arial"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3"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14744" y="285728"/>
            <a:ext cx="5286412"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sp>
        <p:nvSpPr>
          <p:cNvPr id="3073" name="Rectangle 1"/>
          <p:cNvSpPr>
            <a:spLocks noChangeArrowheads="1"/>
          </p:cNvSpPr>
          <p:nvPr/>
        </p:nvSpPr>
        <p:spPr bwMode="auto">
          <a:xfrm>
            <a:off x="214282" y="1785926"/>
            <a:ext cx="8929718"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2000"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 </a:t>
            </a:r>
          </a:p>
          <a:p>
            <a:pPr algn="just"/>
            <a:endParaRPr lang="ru-RU" sz="2000" b="1" dirty="0" smtClean="0">
              <a:latin typeface="Times New Roman" pitchFamily="18" charset="0"/>
              <a:cs typeface="Times New Roman" pitchFamily="18" charset="0"/>
            </a:endParaRPr>
          </a:p>
          <a:p>
            <a:pPr algn="just"/>
            <a:endParaRPr lang="ru-RU" sz="2000" b="1" dirty="0" smtClean="0">
              <a:latin typeface="Times New Roman" pitchFamily="18" charset="0"/>
              <a:cs typeface="Times New Roman" pitchFamily="18" charset="0"/>
            </a:endParaRPr>
          </a:p>
          <a:p>
            <a:pPr algn="just"/>
            <a:endParaRPr lang="ru-RU" sz="2000" b="1" dirty="0" smtClean="0">
              <a:latin typeface="Times New Roman" pitchFamily="18" charset="0"/>
              <a:cs typeface="Times New Roman" pitchFamily="18" charset="0"/>
            </a:endParaRPr>
          </a:p>
          <a:p>
            <a:pPr algn="just"/>
            <a:endParaRPr lang="ru-RU" sz="2000" b="1" dirty="0" smtClean="0">
              <a:latin typeface="Times New Roman" pitchFamily="18" charset="0"/>
              <a:cs typeface="Times New Roman" pitchFamily="18" charset="0"/>
            </a:endParaRPr>
          </a:p>
          <a:p>
            <a:pPr algn="just"/>
            <a:endParaRPr lang="ru-RU" sz="2000" b="1" dirty="0" smtClean="0">
              <a:latin typeface="Times New Roman" pitchFamily="18" charset="0"/>
              <a:cs typeface="Times New Roman" pitchFamily="18" charset="0"/>
            </a:endParaRPr>
          </a:p>
          <a:p>
            <a:pPr algn="just"/>
            <a:r>
              <a:rPr lang="ru-RU" sz="2000" b="1" dirty="0" smtClean="0">
                <a:latin typeface="Times New Roman" pitchFamily="18" charset="0"/>
                <a:cs typeface="Times New Roman" pitchFamily="18" charset="0"/>
              </a:rPr>
              <a:t>        </a:t>
            </a:r>
            <a:endParaRPr lang="ru-RU" sz="2000" dirty="0" smtClean="0">
              <a:latin typeface="Times New Roman" pitchFamily="18" charset="0"/>
              <a:cs typeface="Times New Roman" pitchFamily="18" charset="0"/>
            </a:endParaRPr>
          </a:p>
          <a:p>
            <a:pPr algn="just"/>
            <a:r>
              <a:rPr lang="ru-RU" sz="2000" dirty="0" smtClean="0">
                <a:latin typeface="Times New Roman" pitchFamily="18" charset="0"/>
                <a:cs typeface="Times New Roman" pitchFamily="18" charset="0"/>
              </a:rPr>
              <a:t>         </a:t>
            </a:r>
          </a:p>
          <a:p>
            <a:r>
              <a:rPr lang="ru-RU" sz="2000" dirty="0" smtClean="0"/>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cs typeface="Arial" pitchFamily="34" charset="0"/>
              </a:rPr>
              <a:t>  </a:t>
            </a:r>
          </a:p>
        </p:txBody>
      </p:sp>
      <p:sp>
        <p:nvSpPr>
          <p:cNvPr id="12" name="Прямоугольник 11"/>
          <p:cNvSpPr/>
          <p:nvPr/>
        </p:nvSpPr>
        <p:spPr>
          <a:xfrm>
            <a:off x="142844" y="1643050"/>
            <a:ext cx="8572560" cy="276999"/>
          </a:xfrm>
          <a:prstGeom prst="rect">
            <a:avLst/>
          </a:prstGeom>
        </p:spPr>
        <p:txBody>
          <a:bodyPr wrap="square">
            <a:spAutoFit/>
          </a:bodyPr>
          <a:lstStyle/>
          <a:p>
            <a:r>
              <a:rPr lang="ru-RU" sz="1200" dirty="0" smtClean="0">
                <a:latin typeface="Times New Roman" pitchFamily="18" charset="0"/>
                <a:cs typeface="Times New Roman" pitchFamily="18" charset="0"/>
              </a:rPr>
              <a:t>         </a:t>
            </a:r>
            <a:endParaRPr lang="ru-RU" sz="2400" dirty="0" smtClean="0">
              <a:latin typeface="Arial" pitchFamily="34" charset="0"/>
              <a:cs typeface="Arial" pitchFamily="34" charset="0"/>
            </a:endParaRPr>
          </a:p>
        </p:txBody>
      </p:sp>
      <p:sp>
        <p:nvSpPr>
          <p:cNvPr id="4097" name="Rectangle 1"/>
          <p:cNvSpPr>
            <a:spLocks noChangeArrowheads="1"/>
          </p:cNvSpPr>
          <p:nvPr/>
        </p:nvSpPr>
        <p:spPr bwMode="auto">
          <a:xfrm>
            <a:off x="0" y="1142984"/>
            <a:ext cx="9144000" cy="49859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3. Нежилые помещения 1 </a:t>
            </a:r>
            <a:r>
              <a:rPr kumimoji="0" lang="ru-RU"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го этажа с отдельным входом №№12-45, общей площадью 569,8 кв.м. расположенные по адресу: Ярославская обл., </a:t>
            </a:r>
            <a:r>
              <a:rPr kumimoji="0" lang="ru-RU"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Тутаевский</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район, ул. Победы, д. 6, являются собственностью Тутаевского муниципального района. В настоящее время нежилые помещения пустуют и не используются более 5 лет. Право собственности Тутаевского муниципального района на нежилые помещения (кадастровый номер </a:t>
            </a:r>
            <a:r>
              <a:rPr kumimoji="0" lang="ru-RU"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76:15:022301:2769) зарегистрировано, обременений (ограничений) не имеется.</a:t>
            </a:r>
            <a:r>
              <a:rPr kumimoji="0" lang="ru-RU"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tabLst/>
            </a:pP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4. Нежилое здание (дом Артемьевского ветеринарного участка), общей площадью 50,8 кв. м,   кадастровый номер </a:t>
            </a:r>
            <a:r>
              <a:rPr kumimoji="0" lang="ru-RU"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76:15:020209:265, расположенное </a:t>
            </a:r>
            <a:r>
              <a:rPr kumimoji="0" lang="ru-RU"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по  адресу: Ярославская область, </a:t>
            </a:r>
            <a:r>
              <a:rPr kumimoji="0" lang="ru-RU"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Тутаевский</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район, д. </a:t>
            </a:r>
            <a:r>
              <a:rPr kumimoji="0" lang="ru-RU"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Емишево</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ул. Центральная, д. 18, является собственностью Тутаевского муниципального района на основании распоряжения Департамента имущественных и земельных отношений Ярославской области от 27.08.2019 №1282-р </a:t>
            </a:r>
            <a:r>
              <a:rPr kumimoji="0" lang="ru-RU"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 передаче имущества Ярославской области в собственность Тутаевского муниципального района Ярославской области</a:t>
            </a:r>
            <a:r>
              <a:rPr kumimoji="0" lang="ru-RU"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акта приема-передачи недвижимого имущества, являющегося собственностью Ярославской области в собственность Тутаевского муниципального района Ярославской области от 21.10.2019, постановления Администрации Тутаевского муниципального района от 18.12.2019 №907-п </a:t>
            </a:r>
            <a:r>
              <a:rPr kumimoji="0" lang="ru-RU"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О принятии имущества Ярославской области в собственность Тутаевского муниципального района</a:t>
            </a:r>
            <a:r>
              <a:rPr kumimoji="0" lang="ru-RU"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право собственности зарегистрировано.  Вышеуказанное нежилое здание разрушено вследствие пожара, произошедшего в июле 2017 года. Земельный участок, общей площадью 860 кв. м, кадастровый номер </a:t>
            </a:r>
            <a:r>
              <a:rPr kumimoji="0" lang="ru-RU" sz="12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76:15:020209:48, являются собственностью Тутаевского муниципального района, право собственности зарегистрировано. </a:t>
            </a:r>
          </a:p>
          <a:p>
            <a:pPr marL="0" marR="0" lvl="0" indent="0" algn="just" defTabSz="914400" rtl="0" eaLnBrk="0" fontAlgn="base" latinLnBrk="0" hangingPunct="0">
              <a:lnSpc>
                <a:spcPct val="100000"/>
              </a:lnSpc>
              <a:spcBef>
                <a:spcPct val="0"/>
              </a:spcBef>
              <a:spcAft>
                <a:spcPct val="0"/>
              </a:spcAft>
              <a:buClrTx/>
              <a:buSzTx/>
              <a:tabLst/>
            </a:pP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5. Здание бывшего детского сада,  общей площадью 101,2 кв.м. расположенное по адресу: Ярославская обл., </a:t>
            </a:r>
            <a:r>
              <a:rPr kumimoji="0" lang="ru-RU"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Тутаевский</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р-н, п. Урдома, ул. Центральная, д. 19, является собственностью Тутаевского муниципального района, право собственности зарегистрировано. Существующих ограничений (обременений) не имеется. Здание бывшего детского сада не используется по назначению с 2016 года.  Земельный участок, площадью 1681 кв. м, кадастровый номер</a:t>
            </a:r>
            <a:r>
              <a:rPr kumimoji="0" lang="ru-RU" sz="12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76:15:013501:19, является собственностью Тутаевского муниципального района, право собственности зарегистрировано.</a:t>
            </a:r>
          </a:p>
          <a:p>
            <a:pPr marL="0" marR="0" lvl="0" indent="0" algn="just" defTabSz="914400" rtl="0" eaLnBrk="0" fontAlgn="base" latinLnBrk="0" hangingPunct="0">
              <a:lnSpc>
                <a:spcPct val="100000"/>
              </a:lnSpc>
              <a:spcBef>
                <a:spcPct val="0"/>
              </a:spcBef>
              <a:spcAft>
                <a:spcPct val="0"/>
              </a:spcAft>
              <a:buClrTx/>
              <a:buSzTx/>
              <a:tabLst/>
            </a:pP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pPr>
            <a:r>
              <a:rPr kumimoji="0" lang="ru-RU" sz="1200" b="0" i="0" u="none" strike="noStrike" cap="none" normalizeH="0" baseline="0" dirty="0" smtClean="0">
                <a:ln>
                  <a:noFill/>
                </a:ln>
                <a:solidFill>
                  <a:schemeClr val="tx1"/>
                </a:solidFill>
                <a:effectLst/>
                <a:latin typeface="Times New Roman CYR" charset="-52"/>
                <a:ea typeface="Calibri" pitchFamily="34" charset="0"/>
                <a:cs typeface="Times New Roman" pitchFamily="18" charset="0"/>
              </a:rPr>
              <a:t>6. </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Здание гаража,  общей площадью 98,5  кв.м. расположенное по адресу: Ярославская обл., г. Тутаев, ул. Ушакова, д. 54а, является собственностью Тутаевского муниципального района, право собственности зарегистрировано.</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Существующих ограничений (обременений) не имеется. Здание гаража не используется с 2013 года. Земельный участок, площадью 366 кв. м, кадастровый номер</a:t>
            </a:r>
            <a:r>
              <a:rPr kumimoji="0" lang="ru-RU" sz="12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76:21:020225:70, является собственностью Тутаевского муниципального района, право собственности зарегистрировано.</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3"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14744" y="285728"/>
            <a:ext cx="5286412"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sp>
        <p:nvSpPr>
          <p:cNvPr id="3073" name="Rectangle 1"/>
          <p:cNvSpPr>
            <a:spLocks noChangeArrowheads="1"/>
          </p:cNvSpPr>
          <p:nvPr/>
        </p:nvSpPr>
        <p:spPr bwMode="auto">
          <a:xfrm>
            <a:off x="214282" y="1785926"/>
            <a:ext cx="8929718"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2000"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 </a:t>
            </a:r>
          </a:p>
          <a:p>
            <a:pPr algn="just"/>
            <a:endParaRPr lang="ru-RU" sz="2000" b="1" dirty="0" smtClean="0">
              <a:latin typeface="Times New Roman" pitchFamily="18" charset="0"/>
              <a:cs typeface="Times New Roman" pitchFamily="18" charset="0"/>
            </a:endParaRPr>
          </a:p>
          <a:p>
            <a:pPr algn="just"/>
            <a:endParaRPr lang="ru-RU" sz="2000" b="1" dirty="0" smtClean="0">
              <a:latin typeface="Times New Roman" pitchFamily="18" charset="0"/>
              <a:cs typeface="Times New Roman" pitchFamily="18" charset="0"/>
            </a:endParaRPr>
          </a:p>
          <a:p>
            <a:pPr algn="just"/>
            <a:endParaRPr lang="ru-RU" sz="2000" b="1" dirty="0" smtClean="0">
              <a:latin typeface="Times New Roman" pitchFamily="18" charset="0"/>
              <a:cs typeface="Times New Roman" pitchFamily="18" charset="0"/>
            </a:endParaRPr>
          </a:p>
          <a:p>
            <a:pPr algn="just"/>
            <a:endParaRPr lang="ru-RU" sz="2000" b="1" dirty="0" smtClean="0">
              <a:latin typeface="Times New Roman" pitchFamily="18" charset="0"/>
              <a:cs typeface="Times New Roman" pitchFamily="18" charset="0"/>
            </a:endParaRPr>
          </a:p>
          <a:p>
            <a:pPr algn="just"/>
            <a:endParaRPr lang="ru-RU" sz="2000" b="1" dirty="0" smtClean="0">
              <a:latin typeface="Times New Roman" pitchFamily="18" charset="0"/>
              <a:cs typeface="Times New Roman" pitchFamily="18" charset="0"/>
            </a:endParaRPr>
          </a:p>
          <a:p>
            <a:pPr algn="just"/>
            <a:r>
              <a:rPr lang="ru-RU" sz="2000" b="1" dirty="0" smtClean="0">
                <a:latin typeface="Times New Roman" pitchFamily="18" charset="0"/>
                <a:cs typeface="Times New Roman" pitchFamily="18" charset="0"/>
              </a:rPr>
              <a:t>        </a:t>
            </a:r>
            <a:endParaRPr lang="ru-RU" sz="2000" dirty="0" smtClean="0">
              <a:latin typeface="Times New Roman" pitchFamily="18" charset="0"/>
              <a:cs typeface="Times New Roman" pitchFamily="18" charset="0"/>
            </a:endParaRPr>
          </a:p>
          <a:p>
            <a:pPr algn="just"/>
            <a:r>
              <a:rPr lang="ru-RU" sz="2000" dirty="0" smtClean="0">
                <a:latin typeface="Times New Roman" pitchFamily="18" charset="0"/>
                <a:cs typeface="Times New Roman" pitchFamily="18" charset="0"/>
              </a:rPr>
              <a:t>         </a:t>
            </a:r>
          </a:p>
          <a:p>
            <a:r>
              <a:rPr lang="ru-RU" sz="2000" dirty="0" smtClean="0"/>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cs typeface="Arial" pitchFamily="34" charset="0"/>
              </a:rPr>
              <a:t>  </a:t>
            </a:r>
          </a:p>
        </p:txBody>
      </p:sp>
      <p:sp>
        <p:nvSpPr>
          <p:cNvPr id="12" name="Прямоугольник 11"/>
          <p:cNvSpPr/>
          <p:nvPr/>
        </p:nvSpPr>
        <p:spPr>
          <a:xfrm>
            <a:off x="142844" y="1643050"/>
            <a:ext cx="8572560" cy="276999"/>
          </a:xfrm>
          <a:prstGeom prst="rect">
            <a:avLst/>
          </a:prstGeom>
        </p:spPr>
        <p:txBody>
          <a:bodyPr wrap="square">
            <a:spAutoFit/>
          </a:bodyPr>
          <a:lstStyle/>
          <a:p>
            <a:r>
              <a:rPr lang="ru-RU" sz="1200" dirty="0" smtClean="0">
                <a:latin typeface="Times New Roman" pitchFamily="18" charset="0"/>
                <a:cs typeface="Times New Roman" pitchFamily="18" charset="0"/>
              </a:rPr>
              <a:t>         </a:t>
            </a:r>
            <a:endParaRPr lang="ru-RU" sz="2400" dirty="0" smtClean="0">
              <a:latin typeface="Arial" pitchFamily="34" charset="0"/>
              <a:cs typeface="Arial" pitchFamily="34" charset="0"/>
            </a:endParaRPr>
          </a:p>
        </p:txBody>
      </p:sp>
      <p:sp>
        <p:nvSpPr>
          <p:cNvPr id="4097" name="Rectangle 1"/>
          <p:cNvSpPr>
            <a:spLocks noChangeArrowheads="1"/>
          </p:cNvSpPr>
          <p:nvPr/>
        </p:nvSpPr>
        <p:spPr bwMode="auto">
          <a:xfrm>
            <a:off x="0" y="1142984"/>
            <a:ext cx="9144000" cy="35086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7. Нежилое здание, общей площадью 152,8 кв.м. расположенное по адресу: Ярославская обл., </a:t>
            </a:r>
            <a:r>
              <a:rPr kumimoji="0" lang="ru-RU"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Тутаевский</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р-н, </a:t>
            </a:r>
            <a:r>
              <a:rPr kumimoji="0" lang="ru-RU"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Тутаевский</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р-н,</a:t>
            </a:r>
          </a:p>
          <a:p>
            <a:pPr marL="0" marR="0" lvl="0" indent="0" algn="just" defTabSz="914400" rtl="0" eaLnBrk="0" fontAlgn="base" latinLnBrk="0" hangingPunct="0">
              <a:lnSpc>
                <a:spcPct val="100000"/>
              </a:lnSpc>
              <a:spcBef>
                <a:spcPct val="0"/>
              </a:spcBef>
              <a:spcAft>
                <a:spcPct val="0"/>
              </a:spcAft>
              <a:buClrTx/>
              <a:buSzTx/>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д. Савинское, ул. Зеленая, д. 10, является собственностью Тутаевского муниципального района, право собственности зарегистрировано. Существующих ограничений (обременений) не имеется. Нежилое здание долгое время не используется.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Земельный участок, площадью 1574 кв. м, кадастровый номер 76:15:012801:389,является собственностью Тутаевского муниципального района, право собственности зарегистрировано.</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8. Здание бывшей  бани,  общей площадью 65,3 кв.м. расположенное по адресу: Ярославская обл., </a:t>
            </a:r>
            <a:r>
              <a:rPr kumimoji="0" lang="ru-RU"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Тутаевский</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р-н, п. Урдома, ул. Центральная, д. 18, является собственностью Тутаевского муниципального района, право собственности зарегистрировано. Существующих ограничений (обременений) не имеется. Здание бывшей бани долгое время не используется по назначению. Земельный участок, площадью 323 кв. м, кадастровый номер 76:15:013502:82, является собственностью Тутаевского муниципального района, право собственности зарегистрировано.</a:t>
            </a:r>
          </a:p>
          <a:p>
            <a:pPr marL="0" marR="0" lvl="0" indent="0" algn="just" defTabSz="914400" rtl="0" eaLnBrk="0" fontAlgn="base" latinLnBrk="0" hangingPunct="0">
              <a:lnSpc>
                <a:spcPct val="100000"/>
              </a:lnSpc>
              <a:spcBef>
                <a:spcPct val="0"/>
              </a:spcBef>
              <a:spcAft>
                <a:spcPct val="0"/>
              </a:spcAft>
              <a:buClrTx/>
              <a:buSzTx/>
              <a:tabLst/>
            </a:pP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9. Нежилое здание, общей площадью 52 кв.м. расположенное по адресу: Ярославская обл., </a:t>
            </a:r>
            <a:r>
              <a:rPr kumimoji="0" lang="ru-RU"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Тутаевский</a:t>
            </a: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р-н,  д. Дмитриевское, д. 18, является собственностью Тутаевского муниципального района, право собственности зарегистрировано.Существующих ограничений (обременений) не имеется.</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Нежилое здание долгое время не используется. Земельный участок, площадью 1320 кв. м, кадастровый номер 76:15:012006:71, является собственностью Тутаевского муниципального района. </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4000495" y="714356"/>
          <a:ext cx="5000660" cy="5852160"/>
        </p:xfrm>
        <a:graphic>
          <a:graphicData uri="http://schemas.openxmlformats.org/drawingml/2006/table">
            <a:tbl>
              <a:tblPr/>
              <a:tblGrid>
                <a:gridCol w="1785951"/>
                <a:gridCol w="3214709"/>
              </a:tblGrid>
              <a:tr h="1071570">
                <a:tc>
                  <a:txBody>
                    <a:bodyPr/>
                    <a:lstStyle/>
                    <a:p>
                      <a:pPr>
                        <a:spcAft>
                          <a:spcPts val="0"/>
                        </a:spcAft>
                      </a:pPr>
                      <a:r>
                        <a:rPr lang="ru-RU" sz="2400" b="1" dirty="0">
                          <a:solidFill>
                            <a:srgbClr val="FFFFFF"/>
                          </a:solidFill>
                          <a:latin typeface="Arial"/>
                          <a:ea typeface="Times New Roman"/>
                        </a:rPr>
                        <a:t>Адрес</a:t>
                      </a: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2400" b="1" kern="1200" dirty="0" err="1" smtClean="0">
                          <a:solidFill>
                            <a:schemeClr val="bg1"/>
                          </a:solidFill>
                          <a:latin typeface="+mn-lt"/>
                          <a:ea typeface="+mn-ea"/>
                          <a:cs typeface="+mn-cs"/>
                        </a:rPr>
                        <a:t>Тутаевский</a:t>
                      </a:r>
                      <a:r>
                        <a:rPr lang="ru-RU" sz="2400" b="1" kern="1200" baseline="0" dirty="0" smtClean="0">
                          <a:solidFill>
                            <a:schemeClr val="bg1"/>
                          </a:solidFill>
                          <a:latin typeface="+mn-lt"/>
                          <a:ea typeface="+mn-ea"/>
                          <a:cs typeface="+mn-cs"/>
                        </a:rPr>
                        <a:t> район</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д. </a:t>
                      </a:r>
                      <a:r>
                        <a:rPr lang="ru-RU" sz="2400" b="1" kern="1200" dirty="0" err="1" smtClean="0">
                          <a:solidFill>
                            <a:schemeClr val="bg1"/>
                          </a:solidFill>
                          <a:latin typeface="+mn-lt"/>
                          <a:ea typeface="+mn-ea"/>
                          <a:cs typeface="+mn-cs"/>
                        </a:rPr>
                        <a:t>Малахово</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ул. Юности, д. 11</a:t>
                      </a:r>
                      <a:endParaRPr lang="ru-RU" sz="2400" b="1" dirty="0" smtClean="0">
                        <a:solidFill>
                          <a:schemeClr val="bg1"/>
                        </a:solidFill>
                        <a:latin typeface="+mn-lt"/>
                        <a:ea typeface="Times New Roman"/>
                      </a:endParaRPr>
                    </a:p>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780113">
                <a:tc>
                  <a:txBody>
                    <a:bodyPr/>
                    <a:lstStyle/>
                    <a:p>
                      <a:pPr algn="l">
                        <a:spcAft>
                          <a:spcPts val="0"/>
                        </a:spcAft>
                      </a:pPr>
                      <a:r>
                        <a:rPr lang="ru-RU" sz="1800" b="1" dirty="0">
                          <a:latin typeface="Arial"/>
                          <a:ea typeface="Times New Roman"/>
                        </a:rPr>
                        <a:t>Площадь объекта</a:t>
                      </a:r>
                      <a:endParaRPr lang="ru-RU" sz="1800" dirty="0">
                        <a:latin typeface="Times New Roman"/>
                        <a:ea typeface="Times New Roman"/>
                      </a:endParaRPr>
                    </a:p>
                    <a:p>
                      <a:pPr algn="l">
                        <a:spcAft>
                          <a:spcPts val="0"/>
                        </a:spcAft>
                      </a:pPr>
                      <a:r>
                        <a:rPr lang="ru-RU" sz="1800" b="1" dirty="0">
                          <a:latin typeface="Arial"/>
                          <a:ea typeface="Times New Roman"/>
                        </a:rPr>
                        <a:t>(кв. </a:t>
                      </a:r>
                      <a:r>
                        <a:rPr lang="ru-RU" sz="1800" b="1" dirty="0" smtClean="0">
                          <a:latin typeface="Arial"/>
                          <a:ea typeface="Times New Roman"/>
                        </a:rPr>
                        <a:t>м.)</a:t>
                      </a: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2000" b="1" dirty="0" smtClean="0">
                          <a:latin typeface="+mn-lt"/>
                          <a:ea typeface="Times New Roman"/>
                        </a:rPr>
                        <a:t>254,1 </a:t>
                      </a: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814052">
                <a:tc>
                  <a:txBody>
                    <a:bodyPr/>
                    <a:lstStyle/>
                    <a:p>
                      <a:pPr algn="l">
                        <a:spcAft>
                          <a:spcPts val="0"/>
                        </a:spcAft>
                      </a:pPr>
                      <a:endParaRPr lang="ru-RU" sz="1800" b="1" dirty="0" smtClean="0">
                        <a:latin typeface="Arial"/>
                        <a:ea typeface="Times New Roman"/>
                      </a:endParaRPr>
                    </a:p>
                    <a:p>
                      <a:pPr algn="l">
                        <a:spcAft>
                          <a:spcPts val="0"/>
                        </a:spcAft>
                      </a:pPr>
                      <a:r>
                        <a:rPr lang="ru-RU" sz="1800" b="1" dirty="0" smtClean="0">
                          <a:latin typeface="Arial"/>
                          <a:ea typeface="Times New Roman"/>
                        </a:rPr>
                        <a:t>Кадастровый номер</a:t>
                      </a:r>
                    </a:p>
                    <a:p>
                      <a:pPr algn="l">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Площадь земельного</a:t>
                      </a:r>
                      <a:endParaRPr lang="ru-RU" sz="1800" dirty="0" smtClean="0">
                        <a:latin typeface="Times New Roman"/>
                        <a:ea typeface="Times New Roman"/>
                      </a:endParaRPr>
                    </a:p>
                    <a:p>
                      <a:pPr>
                        <a:spcAft>
                          <a:spcPts val="0"/>
                        </a:spcAft>
                      </a:pPr>
                      <a:r>
                        <a:rPr lang="ru-RU" sz="1800" b="1" dirty="0" smtClean="0">
                          <a:latin typeface="Arial"/>
                          <a:ea typeface="Times New Roman"/>
                        </a:rPr>
                        <a:t>участка</a:t>
                      </a:r>
                    </a:p>
                    <a:p>
                      <a:pPr>
                        <a:spcAft>
                          <a:spcPts val="0"/>
                        </a:spcAft>
                      </a:pPr>
                      <a:r>
                        <a:rPr lang="ru-RU" sz="1800" b="1" dirty="0" smtClean="0">
                          <a:latin typeface="Arial"/>
                          <a:ea typeface="Times New Roman"/>
                        </a:rPr>
                        <a:t>(кв. м)</a:t>
                      </a:r>
                    </a:p>
                    <a:p>
                      <a:pPr>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Кадастровый</a:t>
                      </a:r>
                      <a:r>
                        <a:rPr lang="ru-RU" sz="1800" b="1" baseline="0" dirty="0" smtClean="0">
                          <a:latin typeface="Arial"/>
                          <a:ea typeface="Times New Roman"/>
                        </a:rPr>
                        <a:t> номер </a:t>
                      </a:r>
                      <a:endParaRPr lang="ru-RU" sz="1800" b="1" dirty="0" smtClean="0">
                        <a:latin typeface="Arial"/>
                        <a:ea typeface="Times New Roman"/>
                      </a:endParaRPr>
                    </a:p>
                    <a:p>
                      <a:pPr algn="l">
                        <a:spcAft>
                          <a:spcPts val="0"/>
                        </a:spcAft>
                      </a:pPr>
                      <a:endParaRPr lang="ru-RU" sz="1800" dirty="0" smtClean="0">
                        <a:latin typeface="Times New Roman"/>
                        <a:ea typeface="Times New Roman"/>
                      </a:endParaRPr>
                    </a:p>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r>
                        <a:rPr lang="ru-RU" sz="2000" b="1" kern="1200" dirty="0" smtClean="0">
                          <a:solidFill>
                            <a:schemeClr val="tx1"/>
                          </a:solidFill>
                          <a:latin typeface="+mn-lt"/>
                          <a:ea typeface="+mn-ea"/>
                          <a:cs typeface="+mn-cs"/>
                        </a:rPr>
                        <a:t>76:15:011801:245</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183427</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76:15:011823:222</a:t>
                      </a:r>
                    </a:p>
                    <a:p>
                      <a:pPr algn="ctr">
                        <a:spcAft>
                          <a:spcPts val="0"/>
                        </a:spcAft>
                      </a:pPr>
                      <a:endParaRPr lang="ru-RU" sz="20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1908215"/>
          </a:xfrm>
          <a:prstGeom prst="rect">
            <a:avLst/>
          </a:prstGeom>
        </p:spPr>
        <p:txBody>
          <a:bodyPr wrap="square">
            <a:spAutoFit/>
          </a:bodyPr>
          <a:lstStyle/>
          <a:p>
            <a:pPr algn="ctr"/>
            <a:r>
              <a:rPr lang="ru-RU" sz="2100" b="1" dirty="0">
                <a:solidFill>
                  <a:prstClr val="black"/>
                </a:solidFill>
                <a:latin typeface="Times New Roman" panose="02020603050405020304" pitchFamily="18" charset="0"/>
                <a:cs typeface="Times New Roman" panose="02020603050405020304" pitchFamily="18" charset="0"/>
              </a:rPr>
              <a:t>Объект </a:t>
            </a:r>
            <a:r>
              <a:rPr lang="ru-RU" sz="2100" b="1" dirty="0" smtClean="0">
                <a:solidFill>
                  <a:prstClr val="black"/>
                </a:solidFill>
                <a:latin typeface="Times New Roman" panose="02020603050405020304" pitchFamily="18" charset="0"/>
                <a:cs typeface="Times New Roman" panose="02020603050405020304" pitchFamily="18" charset="0"/>
              </a:rPr>
              <a:t>2</a:t>
            </a:r>
            <a:r>
              <a:rPr lang="ru-RU" sz="1400" b="1" dirty="0" smtClean="0">
                <a:solidFill>
                  <a:prstClr val="black"/>
                </a:solidFill>
                <a:latin typeface="Times New Roman" panose="02020603050405020304" pitchFamily="18" charset="0"/>
                <a:cs typeface="Times New Roman" panose="02020603050405020304" pitchFamily="18" charset="0"/>
              </a:rPr>
              <a:t>. </a:t>
            </a:r>
          </a:p>
          <a:p>
            <a:pPr algn="ctr"/>
            <a:r>
              <a:rPr lang="ru-RU" sz="1400" b="1" dirty="0" smtClean="0">
                <a:latin typeface="Times New Roman" pitchFamily="18" charset="0"/>
                <a:cs typeface="Times New Roman" pitchFamily="18" charset="0"/>
              </a:rPr>
              <a:t>Имущественный комплекс, расположенный по адресу: Ярославская область, </a:t>
            </a:r>
            <a:r>
              <a:rPr lang="ru-RU" sz="1400" b="1" dirty="0" err="1" smtClean="0">
                <a:latin typeface="Times New Roman" pitchFamily="18" charset="0"/>
                <a:cs typeface="Times New Roman" pitchFamily="18" charset="0"/>
              </a:rPr>
              <a:t>Тутаевский</a:t>
            </a:r>
            <a:r>
              <a:rPr lang="ru-RU" sz="1400" b="1" dirty="0" smtClean="0">
                <a:latin typeface="Times New Roman" pitchFamily="18" charset="0"/>
                <a:cs typeface="Times New Roman" pitchFamily="18" charset="0"/>
              </a:rPr>
              <a:t> р-н, д. </a:t>
            </a:r>
            <a:r>
              <a:rPr lang="ru-RU" sz="1400" b="1" dirty="0" err="1" smtClean="0">
                <a:latin typeface="Times New Roman" pitchFamily="18" charset="0"/>
                <a:cs typeface="Times New Roman" pitchFamily="18" charset="0"/>
              </a:rPr>
              <a:t>Малахово</a:t>
            </a:r>
            <a:r>
              <a:rPr lang="ru-RU" sz="1400" b="1" dirty="0" smtClean="0">
                <a:latin typeface="Times New Roman" pitchFamily="18" charset="0"/>
                <a:cs typeface="Times New Roman" pitchFamily="18" charset="0"/>
              </a:rPr>
              <a:t>, состоящий из объектов недвижимого имущества, а именно:</a:t>
            </a:r>
            <a:endParaRPr lang="ru-RU" sz="1400" b="1" dirty="0" smtClean="0">
              <a:solidFill>
                <a:prstClr val="black"/>
              </a:solidFill>
              <a:latin typeface="Times New Roman" panose="02020603050405020304" pitchFamily="18" charset="0"/>
              <a:cs typeface="Times New Roman" panose="02020603050405020304" pitchFamily="18" charset="0"/>
            </a:endParaRPr>
          </a:p>
          <a:p>
            <a:pPr algn="ctr"/>
            <a:r>
              <a:rPr lang="ru-RU" sz="2000" b="1" dirty="0" smtClean="0">
                <a:latin typeface="Times New Roman" pitchFamily="18" charset="0"/>
                <a:cs typeface="Times New Roman" pitchFamily="18" charset="0"/>
              </a:rPr>
              <a:t>- Нежилое здание </a:t>
            </a:r>
          </a:p>
          <a:p>
            <a:pPr algn="ctr"/>
            <a:endParaRPr lang="ru-RU" sz="2100" b="1" dirty="0" smtClean="0">
              <a:solidFill>
                <a:prstClr val="black"/>
              </a:solidFill>
              <a:latin typeface="Times New Roman" panose="02020603050405020304" pitchFamily="18" charset="0"/>
              <a:cs typeface="Times New Roman" panose="02020603050405020304" pitchFamily="18" charset="0"/>
            </a:endParaRPr>
          </a:p>
        </p:txBody>
      </p:sp>
      <p:pic>
        <p:nvPicPr>
          <p:cNvPr id="3076" name="Picture 4" descr="D:\диск С\Documents\д. Малахово\Нежилое здание, д. Малахово, ул. Юности, д . 11\1uvtOTiLCOs.jpg"/>
          <p:cNvPicPr>
            <a:picLocks noChangeAspect="1" noChangeArrowheads="1"/>
          </p:cNvPicPr>
          <p:nvPr/>
        </p:nvPicPr>
        <p:blipFill>
          <a:blip r:embed="rId3" cstate="print"/>
          <a:srcRect/>
          <a:stretch>
            <a:fillRect/>
          </a:stretch>
        </p:blipFill>
        <p:spPr bwMode="auto">
          <a:xfrm>
            <a:off x="142844" y="2143116"/>
            <a:ext cx="3786214" cy="2286016"/>
          </a:xfrm>
          <a:prstGeom prst="rect">
            <a:avLst/>
          </a:prstGeom>
          <a:noFill/>
        </p:spPr>
      </p:pic>
      <p:pic>
        <p:nvPicPr>
          <p:cNvPr id="3077" name="Picture 5" descr="D:\диск С\Documents\д. Малахово\Нежилое здание, д. Малахово, ул. Юности, д . 11\PHhhzfqx4bU.jpg"/>
          <p:cNvPicPr>
            <a:picLocks noChangeAspect="1" noChangeArrowheads="1"/>
          </p:cNvPicPr>
          <p:nvPr/>
        </p:nvPicPr>
        <p:blipFill>
          <a:blip r:embed="rId4" cstate="print"/>
          <a:srcRect/>
          <a:stretch>
            <a:fillRect/>
          </a:stretch>
        </p:blipFill>
        <p:spPr bwMode="auto">
          <a:xfrm>
            <a:off x="142844" y="4500570"/>
            <a:ext cx="3786214" cy="214314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8"/>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sp>
        <p:nvSpPr>
          <p:cNvPr id="11" name="Rectangle 1"/>
          <p:cNvSpPr>
            <a:spLocks noChangeArrowheads="1"/>
          </p:cNvSpPr>
          <p:nvPr/>
        </p:nvSpPr>
        <p:spPr bwMode="auto">
          <a:xfrm>
            <a:off x="0" y="3140968"/>
            <a:ext cx="9144000"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4400" b="0" i="0" u="none" strike="noStrike" cap="none" normalizeH="0" baseline="0" dirty="0" smtClean="0">
                <a:ln>
                  <a:noFill/>
                </a:ln>
                <a:solidFill>
                  <a:schemeClr val="tx1"/>
                </a:solidFill>
                <a:effectLst/>
                <a:latin typeface="Times New Roman" pitchFamily="18" charset="0"/>
                <a:cs typeface="Times New Roman" pitchFamily="18" charset="0"/>
              </a:rPr>
              <a:t>СПАСИБО</a:t>
            </a:r>
            <a:r>
              <a:rPr kumimoji="0" lang="ru-RU" sz="4400" b="0" i="0" u="none" strike="noStrike" cap="none" normalizeH="0" dirty="0" smtClean="0">
                <a:ln>
                  <a:noFill/>
                </a:ln>
                <a:solidFill>
                  <a:schemeClr val="tx1"/>
                </a:solidFill>
                <a:effectLst/>
                <a:latin typeface="Times New Roman" pitchFamily="18" charset="0"/>
                <a:cs typeface="Times New Roman" pitchFamily="18" charset="0"/>
              </a:rPr>
              <a:t> </a:t>
            </a:r>
            <a:r>
              <a:rPr lang="ru-RU" sz="4400" dirty="0" smtClean="0">
                <a:latin typeface="Times New Roman" pitchFamily="18" charset="0"/>
                <a:cs typeface="Times New Roman" pitchFamily="18" charset="0"/>
              </a:rPr>
              <a:t>ЗА ВНИМАНИЕ!!!</a:t>
            </a:r>
            <a:endParaRPr kumimoji="0" lang="ru-RU" sz="4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4000495" y="714356"/>
          <a:ext cx="5000660" cy="5852160"/>
        </p:xfrm>
        <a:graphic>
          <a:graphicData uri="http://schemas.openxmlformats.org/drawingml/2006/table">
            <a:tbl>
              <a:tblPr/>
              <a:tblGrid>
                <a:gridCol w="1785951"/>
                <a:gridCol w="3214709"/>
              </a:tblGrid>
              <a:tr h="1071570">
                <a:tc>
                  <a:txBody>
                    <a:bodyPr/>
                    <a:lstStyle/>
                    <a:p>
                      <a:pPr>
                        <a:spcAft>
                          <a:spcPts val="0"/>
                        </a:spcAft>
                      </a:pPr>
                      <a:r>
                        <a:rPr lang="ru-RU" sz="2400" b="1" dirty="0">
                          <a:solidFill>
                            <a:srgbClr val="FFFFFF"/>
                          </a:solidFill>
                          <a:latin typeface="Arial"/>
                          <a:ea typeface="Times New Roman"/>
                        </a:rPr>
                        <a:t>Адрес</a:t>
                      </a: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2400" b="1" kern="1200" dirty="0" err="1" smtClean="0">
                          <a:solidFill>
                            <a:schemeClr val="bg1"/>
                          </a:solidFill>
                          <a:latin typeface="+mn-lt"/>
                          <a:ea typeface="+mn-ea"/>
                          <a:cs typeface="+mn-cs"/>
                        </a:rPr>
                        <a:t>Тутаевский</a:t>
                      </a:r>
                      <a:r>
                        <a:rPr lang="ru-RU" sz="2400" b="1" kern="1200" baseline="0" dirty="0" smtClean="0">
                          <a:solidFill>
                            <a:schemeClr val="bg1"/>
                          </a:solidFill>
                          <a:latin typeface="+mn-lt"/>
                          <a:ea typeface="+mn-ea"/>
                          <a:cs typeface="+mn-cs"/>
                        </a:rPr>
                        <a:t> район</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д. </a:t>
                      </a:r>
                      <a:r>
                        <a:rPr lang="ru-RU" sz="2400" b="1" kern="1200" dirty="0" err="1" smtClean="0">
                          <a:solidFill>
                            <a:schemeClr val="bg1"/>
                          </a:solidFill>
                          <a:latin typeface="+mn-lt"/>
                          <a:ea typeface="+mn-ea"/>
                          <a:cs typeface="+mn-cs"/>
                        </a:rPr>
                        <a:t>Малахово</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ул. Школьная, д. 2</a:t>
                      </a:r>
                      <a:endParaRPr lang="ru-RU" sz="2400" b="1" dirty="0" smtClean="0">
                        <a:solidFill>
                          <a:schemeClr val="bg1"/>
                        </a:solidFill>
                        <a:latin typeface="+mn-lt"/>
                        <a:ea typeface="Times New Roman"/>
                      </a:endParaRPr>
                    </a:p>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780113">
                <a:tc>
                  <a:txBody>
                    <a:bodyPr/>
                    <a:lstStyle/>
                    <a:p>
                      <a:pPr algn="l">
                        <a:spcAft>
                          <a:spcPts val="0"/>
                        </a:spcAft>
                      </a:pPr>
                      <a:r>
                        <a:rPr lang="ru-RU" sz="1800" b="1" dirty="0">
                          <a:latin typeface="Arial"/>
                          <a:ea typeface="Times New Roman"/>
                        </a:rPr>
                        <a:t>Площадь объекта</a:t>
                      </a:r>
                      <a:endParaRPr lang="ru-RU" sz="1800" dirty="0">
                        <a:latin typeface="Times New Roman"/>
                        <a:ea typeface="Times New Roman"/>
                      </a:endParaRPr>
                    </a:p>
                    <a:p>
                      <a:pPr algn="l">
                        <a:spcAft>
                          <a:spcPts val="0"/>
                        </a:spcAft>
                      </a:pPr>
                      <a:r>
                        <a:rPr lang="ru-RU" sz="1800" b="1" dirty="0">
                          <a:latin typeface="Arial"/>
                          <a:ea typeface="Times New Roman"/>
                        </a:rPr>
                        <a:t>(кв. </a:t>
                      </a:r>
                      <a:r>
                        <a:rPr lang="ru-RU" sz="1800" b="1" dirty="0" smtClean="0">
                          <a:latin typeface="Arial"/>
                          <a:ea typeface="Times New Roman"/>
                        </a:rPr>
                        <a:t>м.)</a:t>
                      </a: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2000" b="1" dirty="0" smtClean="0">
                          <a:latin typeface="+mn-lt"/>
                          <a:ea typeface="Times New Roman"/>
                        </a:rPr>
                        <a:t>61,8 </a:t>
                      </a: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814052">
                <a:tc>
                  <a:txBody>
                    <a:bodyPr/>
                    <a:lstStyle/>
                    <a:p>
                      <a:pPr algn="l">
                        <a:spcAft>
                          <a:spcPts val="0"/>
                        </a:spcAft>
                      </a:pPr>
                      <a:endParaRPr lang="ru-RU" sz="1800" b="1" dirty="0" smtClean="0">
                        <a:latin typeface="Arial"/>
                        <a:ea typeface="Times New Roman"/>
                      </a:endParaRPr>
                    </a:p>
                    <a:p>
                      <a:pPr algn="l">
                        <a:spcAft>
                          <a:spcPts val="0"/>
                        </a:spcAft>
                      </a:pPr>
                      <a:r>
                        <a:rPr lang="ru-RU" sz="1800" b="1" dirty="0" smtClean="0">
                          <a:latin typeface="Arial"/>
                          <a:ea typeface="Times New Roman"/>
                        </a:rPr>
                        <a:t>Кадастровый номер</a:t>
                      </a:r>
                    </a:p>
                    <a:p>
                      <a:pPr algn="l">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Площадь земельного</a:t>
                      </a:r>
                      <a:endParaRPr lang="ru-RU" sz="1800" dirty="0" smtClean="0">
                        <a:latin typeface="Times New Roman"/>
                        <a:ea typeface="Times New Roman"/>
                      </a:endParaRPr>
                    </a:p>
                    <a:p>
                      <a:pPr>
                        <a:spcAft>
                          <a:spcPts val="0"/>
                        </a:spcAft>
                      </a:pPr>
                      <a:r>
                        <a:rPr lang="ru-RU" sz="1800" b="1" dirty="0" smtClean="0">
                          <a:latin typeface="Arial"/>
                          <a:ea typeface="Times New Roman"/>
                        </a:rPr>
                        <a:t>участка</a:t>
                      </a:r>
                    </a:p>
                    <a:p>
                      <a:pPr>
                        <a:spcAft>
                          <a:spcPts val="0"/>
                        </a:spcAft>
                      </a:pPr>
                      <a:r>
                        <a:rPr lang="ru-RU" sz="1800" b="1" dirty="0" smtClean="0">
                          <a:latin typeface="Arial"/>
                          <a:ea typeface="Times New Roman"/>
                        </a:rPr>
                        <a:t>(кв. м)</a:t>
                      </a:r>
                    </a:p>
                    <a:p>
                      <a:pPr>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Кадастровый</a:t>
                      </a:r>
                      <a:r>
                        <a:rPr lang="ru-RU" sz="1800" b="1" baseline="0" dirty="0" smtClean="0">
                          <a:latin typeface="Arial"/>
                          <a:ea typeface="Times New Roman"/>
                        </a:rPr>
                        <a:t> номер </a:t>
                      </a:r>
                      <a:endParaRPr lang="ru-RU" sz="1800" b="1" dirty="0" smtClean="0">
                        <a:latin typeface="Arial"/>
                        <a:ea typeface="Times New Roman"/>
                      </a:endParaRPr>
                    </a:p>
                    <a:p>
                      <a:pPr algn="l">
                        <a:spcAft>
                          <a:spcPts val="0"/>
                        </a:spcAft>
                      </a:pPr>
                      <a:endParaRPr lang="ru-RU" sz="1800" dirty="0" smtClean="0">
                        <a:latin typeface="Times New Roman"/>
                        <a:ea typeface="Times New Roman"/>
                      </a:endParaRPr>
                    </a:p>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r>
                        <a:rPr lang="ru-RU" sz="2000" b="1" kern="1200" dirty="0" smtClean="0">
                          <a:solidFill>
                            <a:schemeClr val="tx1"/>
                          </a:solidFill>
                          <a:latin typeface="+mn-lt"/>
                          <a:ea typeface="+mn-ea"/>
                          <a:cs typeface="+mn-cs"/>
                        </a:rPr>
                        <a:t>76:15:011801:222</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2000" b="1" kern="1200" dirty="0" smtClean="0">
                          <a:solidFill>
                            <a:schemeClr val="tx1"/>
                          </a:solidFill>
                          <a:latin typeface="+mn-lt"/>
                          <a:ea typeface="+mn-ea"/>
                          <a:cs typeface="+mn-cs"/>
                        </a:rPr>
                        <a:t>183427</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76:15:011823:222</a:t>
                      </a:r>
                    </a:p>
                    <a:p>
                      <a:pPr algn="ctr">
                        <a:spcAft>
                          <a:spcPts val="0"/>
                        </a:spcAft>
                      </a:pPr>
                      <a:endParaRPr lang="ru-RU" sz="20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723275"/>
          </a:xfrm>
          <a:prstGeom prst="rect">
            <a:avLst/>
          </a:prstGeom>
        </p:spPr>
        <p:txBody>
          <a:bodyPr wrap="square">
            <a:spAutoFit/>
          </a:bodyPr>
          <a:lstStyle/>
          <a:p>
            <a:pPr algn="ctr"/>
            <a:r>
              <a:rPr lang="ru-RU" sz="2000" b="1" dirty="0" smtClean="0">
                <a:latin typeface="Times New Roman" pitchFamily="18" charset="0"/>
                <a:cs typeface="Times New Roman" pitchFamily="18" charset="0"/>
              </a:rPr>
              <a:t>- Нежилое здание</a:t>
            </a:r>
          </a:p>
          <a:p>
            <a:pPr algn="ctr"/>
            <a:endParaRPr lang="ru-RU" sz="2100" b="1" dirty="0" smtClean="0">
              <a:solidFill>
                <a:prstClr val="black"/>
              </a:solidFill>
              <a:latin typeface="Times New Roman" panose="02020603050405020304" pitchFamily="18" charset="0"/>
              <a:cs typeface="Times New Roman" panose="02020603050405020304" pitchFamily="18" charset="0"/>
            </a:endParaRPr>
          </a:p>
        </p:txBody>
      </p:sp>
      <p:pic>
        <p:nvPicPr>
          <p:cNvPr id="18434" name="Picture 2" descr="D:\диск С\Documents\д. Малахово\Нежилое здание, д. Малахово, ул. Школьная, д. 2\sQVZpXfLPlM.jpg"/>
          <p:cNvPicPr>
            <a:picLocks noChangeAspect="1" noChangeArrowheads="1"/>
          </p:cNvPicPr>
          <p:nvPr/>
        </p:nvPicPr>
        <p:blipFill>
          <a:blip r:embed="rId3" cstate="print"/>
          <a:srcRect/>
          <a:stretch>
            <a:fillRect/>
          </a:stretch>
        </p:blipFill>
        <p:spPr bwMode="auto">
          <a:xfrm>
            <a:off x="142844" y="1357298"/>
            <a:ext cx="3714776" cy="2714644"/>
          </a:xfrm>
          <a:prstGeom prst="rect">
            <a:avLst/>
          </a:prstGeom>
          <a:noFill/>
        </p:spPr>
      </p:pic>
      <p:pic>
        <p:nvPicPr>
          <p:cNvPr id="18435" name="Picture 3" descr="D:\диск С\Documents\д. Малахово\Нежилое здание, д. Малахово, ул. Школьная, д. 2\aZhQk1df6po.jpg"/>
          <p:cNvPicPr>
            <a:picLocks noChangeAspect="1" noChangeArrowheads="1"/>
          </p:cNvPicPr>
          <p:nvPr/>
        </p:nvPicPr>
        <p:blipFill>
          <a:blip r:embed="rId4" cstate="print"/>
          <a:srcRect/>
          <a:stretch>
            <a:fillRect/>
          </a:stretch>
        </p:blipFill>
        <p:spPr bwMode="auto">
          <a:xfrm>
            <a:off x="142844" y="4143380"/>
            <a:ext cx="3786214" cy="250033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3857620" y="642918"/>
          <a:ext cx="5000659" cy="4114800"/>
        </p:xfrm>
        <a:graphic>
          <a:graphicData uri="http://schemas.openxmlformats.org/drawingml/2006/table">
            <a:tbl>
              <a:tblPr/>
              <a:tblGrid>
                <a:gridCol w="1785951"/>
                <a:gridCol w="3214708"/>
              </a:tblGrid>
              <a:tr h="1193808">
                <a:tc>
                  <a:txBody>
                    <a:bodyPr/>
                    <a:lstStyle/>
                    <a:p>
                      <a:pPr>
                        <a:spcAft>
                          <a:spcPts val="0"/>
                        </a:spcAft>
                      </a:pPr>
                      <a:r>
                        <a:rPr lang="ru-RU" sz="2400" b="1" dirty="0">
                          <a:solidFill>
                            <a:srgbClr val="FFFFFF"/>
                          </a:solidFill>
                          <a:latin typeface="Arial"/>
                          <a:ea typeface="Times New Roman"/>
                        </a:rPr>
                        <a:t>Адрес</a:t>
                      </a: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2400" b="1" kern="1200" dirty="0" err="1" smtClean="0">
                          <a:solidFill>
                            <a:schemeClr val="bg1"/>
                          </a:solidFill>
                          <a:latin typeface="+mn-lt"/>
                          <a:ea typeface="+mn-ea"/>
                          <a:cs typeface="+mn-cs"/>
                        </a:rPr>
                        <a:t>Тутаевский</a:t>
                      </a:r>
                      <a:r>
                        <a:rPr lang="ru-RU" sz="2400" b="1" kern="1200" baseline="0" dirty="0" smtClean="0">
                          <a:solidFill>
                            <a:schemeClr val="bg1"/>
                          </a:solidFill>
                          <a:latin typeface="+mn-lt"/>
                          <a:ea typeface="+mn-ea"/>
                          <a:cs typeface="+mn-cs"/>
                        </a:rPr>
                        <a:t> район</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д. </a:t>
                      </a:r>
                      <a:r>
                        <a:rPr lang="ru-RU" sz="2400" b="1" kern="1200" dirty="0" err="1" smtClean="0">
                          <a:solidFill>
                            <a:schemeClr val="bg1"/>
                          </a:solidFill>
                          <a:latin typeface="+mn-lt"/>
                          <a:ea typeface="+mn-ea"/>
                          <a:cs typeface="+mn-cs"/>
                        </a:rPr>
                        <a:t>Малахово</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ул. Юности, д. 4</a:t>
                      </a:r>
                      <a:endParaRPr lang="ru-RU" sz="2400" b="1" dirty="0" smtClean="0">
                        <a:solidFill>
                          <a:schemeClr val="bg1"/>
                        </a:solidFill>
                        <a:latin typeface="+mn-lt"/>
                        <a:ea typeface="Times New Roman"/>
                      </a:endParaRPr>
                    </a:p>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671517">
                <a:tc>
                  <a:txBody>
                    <a:bodyPr/>
                    <a:lstStyle/>
                    <a:p>
                      <a:pPr algn="l">
                        <a:spcAft>
                          <a:spcPts val="0"/>
                        </a:spcAft>
                      </a:pPr>
                      <a:r>
                        <a:rPr lang="ru-RU" sz="1800" b="1" dirty="0">
                          <a:latin typeface="Arial"/>
                          <a:ea typeface="Times New Roman"/>
                        </a:rPr>
                        <a:t>Площадь объекта</a:t>
                      </a:r>
                      <a:endParaRPr lang="ru-RU" sz="1800" dirty="0">
                        <a:latin typeface="Times New Roman"/>
                        <a:ea typeface="Times New Roman"/>
                      </a:endParaRPr>
                    </a:p>
                    <a:p>
                      <a:pPr algn="l">
                        <a:spcAft>
                          <a:spcPts val="0"/>
                        </a:spcAft>
                      </a:pPr>
                      <a:r>
                        <a:rPr lang="ru-RU" sz="1800" b="1" dirty="0">
                          <a:latin typeface="Arial"/>
                          <a:ea typeface="Times New Roman"/>
                        </a:rPr>
                        <a:t>(кв. </a:t>
                      </a:r>
                      <a:r>
                        <a:rPr lang="ru-RU" sz="1800" b="1" dirty="0" smtClean="0">
                          <a:latin typeface="Arial"/>
                          <a:ea typeface="Times New Roman"/>
                        </a:rPr>
                        <a:t>м.)</a:t>
                      </a: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2000" b="1" dirty="0" smtClean="0">
                          <a:latin typeface="+mn-lt"/>
                          <a:ea typeface="Times New Roman"/>
                        </a:rPr>
                        <a:t>46</a:t>
                      </a: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1492260">
                <a:tc>
                  <a:txBody>
                    <a:bodyPr/>
                    <a:lstStyle/>
                    <a:p>
                      <a:pPr algn="l">
                        <a:spcAft>
                          <a:spcPts val="0"/>
                        </a:spcAft>
                      </a:pPr>
                      <a:r>
                        <a:rPr lang="ru-RU" sz="1800" b="1" dirty="0" smtClean="0">
                          <a:latin typeface="Arial"/>
                          <a:ea typeface="Times New Roman"/>
                        </a:rPr>
                        <a:t>Кадастровый номер</a:t>
                      </a:r>
                    </a:p>
                    <a:p>
                      <a:pPr algn="l">
                        <a:spcAft>
                          <a:spcPts val="0"/>
                        </a:spcAft>
                      </a:pPr>
                      <a:endParaRPr lang="ru-RU" sz="1800" b="1" dirty="0" smtClean="0">
                        <a:latin typeface="Arial"/>
                        <a:ea typeface="Times New Roman"/>
                      </a:endParaRPr>
                    </a:p>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76:15:011801:250</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1031051"/>
          </a:xfrm>
          <a:prstGeom prst="rect">
            <a:avLst/>
          </a:prstGeom>
        </p:spPr>
        <p:txBody>
          <a:bodyPr wrap="square">
            <a:spAutoFit/>
          </a:bodyPr>
          <a:lstStyle/>
          <a:p>
            <a:pPr algn="ctr"/>
            <a:endParaRPr lang="ru-RU" sz="2000" b="1" dirty="0" smtClean="0">
              <a:latin typeface="Times New Roman" pitchFamily="18" charset="0"/>
              <a:cs typeface="Times New Roman" pitchFamily="18" charset="0"/>
            </a:endParaRPr>
          </a:p>
          <a:p>
            <a:pPr algn="ctr"/>
            <a:r>
              <a:rPr lang="ru-RU" sz="2000" b="1" dirty="0" smtClean="0">
                <a:latin typeface="Times New Roman" pitchFamily="18" charset="0"/>
                <a:cs typeface="Times New Roman" pitchFamily="18" charset="0"/>
              </a:rPr>
              <a:t> - Нежилое помещение </a:t>
            </a:r>
            <a:r>
              <a:rPr lang="en-US" sz="2000" b="1" dirty="0" smtClean="0">
                <a:latin typeface="Times New Roman" pitchFamily="18" charset="0"/>
                <a:cs typeface="Times New Roman" pitchFamily="18" charset="0"/>
              </a:rPr>
              <a:t>I</a:t>
            </a:r>
            <a:endParaRPr lang="ru-RU" sz="2000" b="1" dirty="0" smtClean="0">
              <a:latin typeface="Times New Roman" pitchFamily="18" charset="0"/>
              <a:cs typeface="Times New Roman" pitchFamily="18" charset="0"/>
            </a:endParaRPr>
          </a:p>
          <a:p>
            <a:pPr algn="ctr"/>
            <a:endParaRPr lang="ru-RU" sz="2100" b="1" dirty="0" smtClean="0">
              <a:solidFill>
                <a:prstClr val="black"/>
              </a:solidFill>
              <a:latin typeface="Times New Roman" panose="02020603050405020304" pitchFamily="18" charset="0"/>
              <a:cs typeface="Times New Roman" panose="02020603050405020304" pitchFamily="18" charset="0"/>
            </a:endParaRPr>
          </a:p>
        </p:txBody>
      </p:sp>
      <p:pic>
        <p:nvPicPr>
          <p:cNvPr id="19458" name="Picture 2" descr="D:\диск С\Documents\д. Малахово\Нежилое помещение и квартира №2, д. Малахово, ул. Юности, д. 4\7im98CrgA9E.jpg"/>
          <p:cNvPicPr>
            <a:picLocks noChangeAspect="1" noChangeArrowheads="1"/>
          </p:cNvPicPr>
          <p:nvPr/>
        </p:nvPicPr>
        <p:blipFill>
          <a:blip r:embed="rId3" cstate="print"/>
          <a:srcRect/>
          <a:stretch>
            <a:fillRect/>
          </a:stretch>
        </p:blipFill>
        <p:spPr bwMode="auto">
          <a:xfrm>
            <a:off x="214282" y="1357298"/>
            <a:ext cx="3571900" cy="2857520"/>
          </a:xfrm>
          <a:prstGeom prst="rect">
            <a:avLst/>
          </a:prstGeom>
          <a:noFill/>
        </p:spPr>
      </p:pic>
      <p:pic>
        <p:nvPicPr>
          <p:cNvPr id="19459" name="Picture 3" descr="D:\диск С\Documents\д. Малахово\Нежилое помещение и квартира №2, д. Малахово, ул. Юности, д. 4\BkV9wRTxcrU.jpg"/>
          <p:cNvPicPr>
            <a:picLocks noChangeAspect="1" noChangeArrowheads="1"/>
          </p:cNvPicPr>
          <p:nvPr/>
        </p:nvPicPr>
        <p:blipFill>
          <a:blip r:embed="rId4" cstate="print"/>
          <a:srcRect/>
          <a:stretch>
            <a:fillRect/>
          </a:stretch>
        </p:blipFill>
        <p:spPr bwMode="auto">
          <a:xfrm>
            <a:off x="214282" y="4357694"/>
            <a:ext cx="3571900" cy="2500306"/>
          </a:xfrm>
          <a:prstGeom prst="rect">
            <a:avLst/>
          </a:prstGeom>
          <a:noFill/>
        </p:spPr>
      </p:pic>
      <p:pic>
        <p:nvPicPr>
          <p:cNvPr id="19460" name="Picture 4" descr="D:\диск С\Documents\д. Малахово\Нежилое помещение и квартира №2, д. Малахово, ул. Юности, д. 4\7i5LgUXmmbI.jpg"/>
          <p:cNvPicPr>
            <a:picLocks noChangeAspect="1" noChangeArrowheads="1"/>
          </p:cNvPicPr>
          <p:nvPr/>
        </p:nvPicPr>
        <p:blipFill>
          <a:blip r:embed="rId5" cstate="print"/>
          <a:srcRect/>
          <a:stretch>
            <a:fillRect/>
          </a:stretch>
        </p:blipFill>
        <p:spPr bwMode="auto">
          <a:xfrm>
            <a:off x="3857620" y="4572008"/>
            <a:ext cx="5000660" cy="2285992"/>
          </a:xfrm>
          <a:prstGeom prst="rect">
            <a:avLst/>
          </a:prstGeom>
          <a:noFill/>
        </p:spPr>
      </p:pic>
      <p:cxnSp>
        <p:nvCxnSpPr>
          <p:cNvPr id="13" name="Прямая со стрелкой 12"/>
          <p:cNvCxnSpPr/>
          <p:nvPr/>
        </p:nvCxnSpPr>
        <p:spPr>
          <a:xfrm rot="16200000" flipH="1">
            <a:off x="-71470" y="1928802"/>
            <a:ext cx="1500198" cy="64294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3857620" y="642918"/>
          <a:ext cx="5000659" cy="4114800"/>
        </p:xfrm>
        <a:graphic>
          <a:graphicData uri="http://schemas.openxmlformats.org/drawingml/2006/table">
            <a:tbl>
              <a:tblPr/>
              <a:tblGrid>
                <a:gridCol w="1785951"/>
                <a:gridCol w="3214708"/>
              </a:tblGrid>
              <a:tr h="1193808">
                <a:tc>
                  <a:txBody>
                    <a:bodyPr/>
                    <a:lstStyle/>
                    <a:p>
                      <a:pPr>
                        <a:spcAft>
                          <a:spcPts val="0"/>
                        </a:spcAft>
                      </a:pPr>
                      <a:r>
                        <a:rPr lang="ru-RU" sz="2400" b="1" dirty="0">
                          <a:solidFill>
                            <a:srgbClr val="FFFFFF"/>
                          </a:solidFill>
                          <a:latin typeface="Arial"/>
                          <a:ea typeface="Times New Roman"/>
                        </a:rPr>
                        <a:t>Адрес</a:t>
                      </a: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2400" b="1" kern="1200" dirty="0" err="1" smtClean="0">
                          <a:solidFill>
                            <a:schemeClr val="bg1"/>
                          </a:solidFill>
                          <a:latin typeface="+mn-lt"/>
                          <a:ea typeface="+mn-ea"/>
                          <a:cs typeface="+mn-cs"/>
                        </a:rPr>
                        <a:t>Тутаевский</a:t>
                      </a:r>
                      <a:r>
                        <a:rPr lang="ru-RU" sz="2400" b="1" kern="1200" baseline="0" dirty="0" smtClean="0">
                          <a:solidFill>
                            <a:schemeClr val="bg1"/>
                          </a:solidFill>
                          <a:latin typeface="+mn-lt"/>
                          <a:ea typeface="+mn-ea"/>
                          <a:cs typeface="+mn-cs"/>
                        </a:rPr>
                        <a:t> район</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д. </a:t>
                      </a:r>
                      <a:r>
                        <a:rPr lang="ru-RU" sz="2400" b="1" kern="1200" dirty="0" err="1" smtClean="0">
                          <a:solidFill>
                            <a:schemeClr val="bg1"/>
                          </a:solidFill>
                          <a:latin typeface="+mn-lt"/>
                          <a:ea typeface="+mn-ea"/>
                          <a:cs typeface="+mn-cs"/>
                        </a:rPr>
                        <a:t>Малахово</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ул. Юности, д. 4</a:t>
                      </a:r>
                      <a:endParaRPr lang="ru-RU" sz="2400" b="1" dirty="0" smtClean="0">
                        <a:solidFill>
                          <a:schemeClr val="bg1"/>
                        </a:solidFill>
                        <a:latin typeface="+mn-lt"/>
                        <a:ea typeface="Times New Roman"/>
                      </a:endParaRPr>
                    </a:p>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671517">
                <a:tc>
                  <a:txBody>
                    <a:bodyPr/>
                    <a:lstStyle/>
                    <a:p>
                      <a:pPr algn="l">
                        <a:spcAft>
                          <a:spcPts val="0"/>
                        </a:spcAft>
                      </a:pPr>
                      <a:r>
                        <a:rPr lang="ru-RU" sz="1800" b="1" dirty="0">
                          <a:latin typeface="Arial"/>
                          <a:ea typeface="Times New Roman"/>
                        </a:rPr>
                        <a:t>Площадь объекта</a:t>
                      </a:r>
                      <a:endParaRPr lang="ru-RU" sz="1800" dirty="0">
                        <a:latin typeface="Times New Roman"/>
                        <a:ea typeface="Times New Roman"/>
                      </a:endParaRPr>
                    </a:p>
                    <a:p>
                      <a:pPr algn="l">
                        <a:spcAft>
                          <a:spcPts val="0"/>
                        </a:spcAft>
                      </a:pPr>
                      <a:r>
                        <a:rPr lang="ru-RU" sz="1800" b="1" dirty="0">
                          <a:latin typeface="Arial"/>
                          <a:ea typeface="Times New Roman"/>
                        </a:rPr>
                        <a:t>(кв. </a:t>
                      </a:r>
                      <a:r>
                        <a:rPr lang="ru-RU" sz="1800" b="1" dirty="0" smtClean="0">
                          <a:latin typeface="Arial"/>
                          <a:ea typeface="Times New Roman"/>
                        </a:rPr>
                        <a:t>м.)</a:t>
                      </a: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2000" b="1" dirty="0" smtClean="0">
                          <a:latin typeface="+mn-lt"/>
                          <a:ea typeface="Times New Roman"/>
                        </a:rPr>
                        <a:t>34,9</a:t>
                      </a: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1492260">
                <a:tc>
                  <a:txBody>
                    <a:bodyPr/>
                    <a:lstStyle/>
                    <a:p>
                      <a:pPr algn="l">
                        <a:spcAft>
                          <a:spcPts val="0"/>
                        </a:spcAft>
                      </a:pPr>
                      <a:r>
                        <a:rPr lang="ru-RU" sz="1800" b="1" dirty="0" smtClean="0">
                          <a:latin typeface="Arial"/>
                          <a:ea typeface="Times New Roman"/>
                        </a:rPr>
                        <a:t>Кадастровый номер</a:t>
                      </a:r>
                    </a:p>
                    <a:p>
                      <a:pPr algn="l">
                        <a:spcAft>
                          <a:spcPts val="0"/>
                        </a:spcAft>
                      </a:pPr>
                      <a:endParaRPr lang="ru-RU" sz="1800" b="1" dirty="0" smtClean="0">
                        <a:latin typeface="Arial"/>
                        <a:ea typeface="Times New Roman"/>
                      </a:endParaRPr>
                    </a:p>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76:15:011801:251</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1031051"/>
          </a:xfrm>
          <a:prstGeom prst="rect">
            <a:avLst/>
          </a:prstGeom>
        </p:spPr>
        <p:txBody>
          <a:bodyPr wrap="square">
            <a:spAutoFit/>
          </a:bodyPr>
          <a:lstStyle/>
          <a:p>
            <a:pPr algn="ctr"/>
            <a:endParaRPr lang="ru-RU" sz="2000" b="1" dirty="0" smtClean="0">
              <a:latin typeface="Times New Roman" pitchFamily="18" charset="0"/>
              <a:cs typeface="Times New Roman" pitchFamily="18" charset="0"/>
            </a:endParaRPr>
          </a:p>
          <a:p>
            <a:pPr algn="ctr"/>
            <a:r>
              <a:rPr lang="ru-RU" sz="2000" b="1" dirty="0" smtClean="0">
                <a:latin typeface="Times New Roman" pitchFamily="18" charset="0"/>
                <a:cs typeface="Times New Roman" pitchFamily="18" charset="0"/>
              </a:rPr>
              <a:t>- Нежилое помещение №2</a:t>
            </a:r>
          </a:p>
          <a:p>
            <a:pPr algn="ctr"/>
            <a:endParaRPr lang="ru-RU" sz="2100" b="1" dirty="0" smtClean="0">
              <a:solidFill>
                <a:prstClr val="black"/>
              </a:solidFill>
              <a:latin typeface="Times New Roman" panose="02020603050405020304" pitchFamily="18" charset="0"/>
              <a:cs typeface="Times New Roman" panose="02020603050405020304" pitchFamily="18" charset="0"/>
            </a:endParaRPr>
          </a:p>
        </p:txBody>
      </p:sp>
      <p:cxnSp>
        <p:nvCxnSpPr>
          <p:cNvPr id="13" name="Прямая со стрелкой 12"/>
          <p:cNvCxnSpPr/>
          <p:nvPr/>
        </p:nvCxnSpPr>
        <p:spPr>
          <a:xfrm rot="16200000" flipH="1">
            <a:off x="-71470" y="1928802"/>
            <a:ext cx="1500198" cy="64294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482" name="Picture 2" descr="D:\диск С\Documents\д. Малахово\Нежилое помещение и квартира №2, д. Малахово, ул. Юности, д. 4\TwJAUloNkE0.jpg"/>
          <p:cNvPicPr>
            <a:picLocks noChangeAspect="1" noChangeArrowheads="1"/>
          </p:cNvPicPr>
          <p:nvPr/>
        </p:nvPicPr>
        <p:blipFill>
          <a:blip r:embed="rId3" cstate="print"/>
          <a:srcRect/>
          <a:stretch>
            <a:fillRect/>
          </a:stretch>
        </p:blipFill>
        <p:spPr bwMode="auto">
          <a:xfrm>
            <a:off x="142844" y="1357298"/>
            <a:ext cx="3571900" cy="2714644"/>
          </a:xfrm>
          <a:prstGeom prst="rect">
            <a:avLst/>
          </a:prstGeom>
          <a:noFill/>
        </p:spPr>
      </p:pic>
      <p:cxnSp>
        <p:nvCxnSpPr>
          <p:cNvPr id="14" name="Прямая со стрелкой 13"/>
          <p:cNvCxnSpPr/>
          <p:nvPr/>
        </p:nvCxnSpPr>
        <p:spPr>
          <a:xfrm rot="5400000">
            <a:off x="2357422" y="1428736"/>
            <a:ext cx="1000132" cy="10001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483" name="Picture 3" descr="D:\диск С\Documents\д. Малахово\Нежилое помещение и квартира №2, д. Малахово, ул. Юности, д. 4\vkZPWZfpWY4.jpg"/>
          <p:cNvPicPr>
            <a:picLocks noChangeAspect="1" noChangeArrowheads="1"/>
          </p:cNvPicPr>
          <p:nvPr/>
        </p:nvPicPr>
        <p:blipFill>
          <a:blip r:embed="rId4" cstate="print"/>
          <a:srcRect/>
          <a:stretch>
            <a:fillRect/>
          </a:stretch>
        </p:blipFill>
        <p:spPr bwMode="auto">
          <a:xfrm>
            <a:off x="142844" y="4214818"/>
            <a:ext cx="3571900" cy="2428892"/>
          </a:xfrm>
          <a:prstGeom prst="rect">
            <a:avLst/>
          </a:prstGeom>
          <a:noFill/>
        </p:spPr>
      </p:pic>
      <p:pic>
        <p:nvPicPr>
          <p:cNvPr id="20484" name="Picture 4" descr="D:\диск С\Documents\д. Малахово\Нежилое помещение и квартира №2, д. Малахово, ул. Юности, д. 4\XYdxURno34E.jpg"/>
          <p:cNvPicPr>
            <a:picLocks noChangeAspect="1" noChangeArrowheads="1"/>
          </p:cNvPicPr>
          <p:nvPr/>
        </p:nvPicPr>
        <p:blipFill>
          <a:blip r:embed="rId5" cstate="print"/>
          <a:srcRect/>
          <a:stretch>
            <a:fillRect/>
          </a:stretch>
        </p:blipFill>
        <p:spPr bwMode="auto">
          <a:xfrm>
            <a:off x="3857620" y="4214818"/>
            <a:ext cx="5000660" cy="2428892"/>
          </a:xfrm>
          <a:prstGeom prst="rect">
            <a:avLst/>
          </a:prstGeom>
          <a:noFill/>
        </p:spPr>
      </p:pic>
      <p:cxnSp>
        <p:nvCxnSpPr>
          <p:cNvPr id="18" name="Прямая со стрелкой 17"/>
          <p:cNvCxnSpPr/>
          <p:nvPr/>
        </p:nvCxnSpPr>
        <p:spPr>
          <a:xfrm rot="10800000" flipV="1">
            <a:off x="7215206" y="4643446"/>
            <a:ext cx="1285884" cy="8572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4000495" y="714356"/>
          <a:ext cx="5000660" cy="5852160"/>
        </p:xfrm>
        <a:graphic>
          <a:graphicData uri="http://schemas.openxmlformats.org/drawingml/2006/table">
            <a:tbl>
              <a:tblPr/>
              <a:tblGrid>
                <a:gridCol w="1785951"/>
                <a:gridCol w="3214709"/>
              </a:tblGrid>
              <a:tr h="1071570">
                <a:tc>
                  <a:txBody>
                    <a:bodyPr/>
                    <a:lstStyle/>
                    <a:p>
                      <a:pPr>
                        <a:spcAft>
                          <a:spcPts val="0"/>
                        </a:spcAft>
                      </a:pPr>
                      <a:r>
                        <a:rPr lang="ru-RU" sz="2400" b="1" dirty="0">
                          <a:solidFill>
                            <a:srgbClr val="FFFFFF"/>
                          </a:solidFill>
                          <a:latin typeface="Arial"/>
                          <a:ea typeface="Times New Roman"/>
                        </a:rPr>
                        <a:t>Адрес</a:t>
                      </a: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2400" b="1" kern="1200" dirty="0" err="1" smtClean="0">
                          <a:solidFill>
                            <a:schemeClr val="bg1"/>
                          </a:solidFill>
                          <a:latin typeface="+mn-lt"/>
                          <a:ea typeface="+mn-ea"/>
                          <a:cs typeface="+mn-cs"/>
                        </a:rPr>
                        <a:t>Тутаевский</a:t>
                      </a:r>
                      <a:r>
                        <a:rPr lang="ru-RU" sz="2400" b="1" kern="1200" baseline="0" dirty="0" smtClean="0">
                          <a:solidFill>
                            <a:schemeClr val="bg1"/>
                          </a:solidFill>
                          <a:latin typeface="+mn-lt"/>
                          <a:ea typeface="+mn-ea"/>
                          <a:cs typeface="+mn-cs"/>
                        </a:rPr>
                        <a:t> район</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д. </a:t>
                      </a:r>
                      <a:r>
                        <a:rPr lang="ru-RU" sz="2400" b="1" kern="1200" dirty="0" err="1" smtClean="0">
                          <a:solidFill>
                            <a:schemeClr val="bg1"/>
                          </a:solidFill>
                          <a:latin typeface="+mn-lt"/>
                          <a:ea typeface="+mn-ea"/>
                          <a:cs typeface="+mn-cs"/>
                        </a:rPr>
                        <a:t>Малахово</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ул. Юности, д. 5</a:t>
                      </a:r>
                      <a:endParaRPr lang="ru-RU" sz="2400" b="1" dirty="0" smtClean="0">
                        <a:solidFill>
                          <a:schemeClr val="bg1"/>
                        </a:solidFill>
                        <a:latin typeface="+mn-lt"/>
                        <a:ea typeface="Times New Roman"/>
                      </a:endParaRPr>
                    </a:p>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780113">
                <a:tc>
                  <a:txBody>
                    <a:bodyPr/>
                    <a:lstStyle/>
                    <a:p>
                      <a:pPr algn="l">
                        <a:spcAft>
                          <a:spcPts val="0"/>
                        </a:spcAft>
                      </a:pPr>
                      <a:r>
                        <a:rPr lang="ru-RU" sz="1800" b="1" dirty="0">
                          <a:latin typeface="Arial"/>
                          <a:ea typeface="Times New Roman"/>
                        </a:rPr>
                        <a:t>Площадь объекта</a:t>
                      </a:r>
                      <a:endParaRPr lang="ru-RU" sz="1800" dirty="0">
                        <a:latin typeface="Times New Roman"/>
                        <a:ea typeface="Times New Roman"/>
                      </a:endParaRPr>
                    </a:p>
                    <a:p>
                      <a:pPr algn="l">
                        <a:spcAft>
                          <a:spcPts val="0"/>
                        </a:spcAft>
                      </a:pPr>
                      <a:r>
                        <a:rPr lang="ru-RU" sz="1800" b="1" dirty="0">
                          <a:latin typeface="Arial"/>
                          <a:ea typeface="Times New Roman"/>
                        </a:rPr>
                        <a:t>(кв. </a:t>
                      </a:r>
                      <a:r>
                        <a:rPr lang="ru-RU" sz="1800" b="1" dirty="0" smtClean="0">
                          <a:latin typeface="Arial"/>
                          <a:ea typeface="Times New Roman"/>
                        </a:rPr>
                        <a:t>м.)</a:t>
                      </a: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2000" b="1" dirty="0" smtClean="0">
                          <a:latin typeface="+mn-lt"/>
                          <a:ea typeface="Times New Roman"/>
                        </a:rPr>
                        <a:t>49,3</a:t>
                      </a: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814052">
                <a:tc>
                  <a:txBody>
                    <a:bodyPr/>
                    <a:lstStyle/>
                    <a:p>
                      <a:pPr algn="l">
                        <a:spcAft>
                          <a:spcPts val="0"/>
                        </a:spcAft>
                      </a:pPr>
                      <a:endParaRPr lang="ru-RU" sz="1800" b="1" dirty="0" smtClean="0">
                        <a:latin typeface="Arial"/>
                        <a:ea typeface="Times New Roman"/>
                      </a:endParaRPr>
                    </a:p>
                    <a:p>
                      <a:pPr algn="l">
                        <a:spcAft>
                          <a:spcPts val="0"/>
                        </a:spcAft>
                      </a:pPr>
                      <a:r>
                        <a:rPr lang="ru-RU" sz="1800" b="1" dirty="0" smtClean="0">
                          <a:latin typeface="Arial"/>
                          <a:ea typeface="Times New Roman"/>
                        </a:rPr>
                        <a:t>Кадастровый номер</a:t>
                      </a:r>
                    </a:p>
                    <a:p>
                      <a:pPr algn="l">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Площадь земельного</a:t>
                      </a:r>
                      <a:endParaRPr lang="ru-RU" sz="1800" dirty="0" smtClean="0">
                        <a:latin typeface="Times New Roman"/>
                        <a:ea typeface="Times New Roman"/>
                      </a:endParaRPr>
                    </a:p>
                    <a:p>
                      <a:pPr>
                        <a:spcAft>
                          <a:spcPts val="0"/>
                        </a:spcAft>
                      </a:pPr>
                      <a:r>
                        <a:rPr lang="ru-RU" sz="1800" b="1" dirty="0" smtClean="0">
                          <a:latin typeface="Arial"/>
                          <a:ea typeface="Times New Roman"/>
                        </a:rPr>
                        <a:t>участка</a:t>
                      </a:r>
                    </a:p>
                    <a:p>
                      <a:pPr>
                        <a:spcAft>
                          <a:spcPts val="0"/>
                        </a:spcAft>
                      </a:pPr>
                      <a:r>
                        <a:rPr lang="ru-RU" sz="1800" b="1" dirty="0" smtClean="0">
                          <a:latin typeface="Arial"/>
                          <a:ea typeface="Times New Roman"/>
                        </a:rPr>
                        <a:t>(кв. м)</a:t>
                      </a:r>
                    </a:p>
                    <a:p>
                      <a:pPr>
                        <a:spcAft>
                          <a:spcPts val="0"/>
                        </a:spcAft>
                      </a:pPr>
                      <a:endParaRPr lang="ru-RU" sz="1800" b="1" dirty="0" smtClean="0">
                        <a:latin typeface="Arial"/>
                        <a:ea typeface="Times New Roman"/>
                      </a:endParaRPr>
                    </a:p>
                    <a:p>
                      <a:pPr>
                        <a:spcAft>
                          <a:spcPts val="0"/>
                        </a:spcAft>
                      </a:pPr>
                      <a:r>
                        <a:rPr lang="ru-RU" sz="1800" b="1" dirty="0" smtClean="0">
                          <a:latin typeface="Arial"/>
                          <a:ea typeface="Times New Roman"/>
                        </a:rPr>
                        <a:t>Кадастровый</a:t>
                      </a:r>
                      <a:r>
                        <a:rPr lang="ru-RU" sz="1800" b="1" baseline="0" dirty="0" smtClean="0">
                          <a:latin typeface="Arial"/>
                          <a:ea typeface="Times New Roman"/>
                        </a:rPr>
                        <a:t> номер </a:t>
                      </a:r>
                      <a:endParaRPr lang="ru-RU" sz="1800" b="1" dirty="0" smtClean="0">
                        <a:latin typeface="Arial"/>
                        <a:ea typeface="Times New Roman"/>
                      </a:endParaRPr>
                    </a:p>
                    <a:p>
                      <a:pPr algn="l">
                        <a:spcAft>
                          <a:spcPts val="0"/>
                        </a:spcAft>
                      </a:pPr>
                      <a:endParaRPr lang="ru-RU" sz="1800" dirty="0" smtClean="0">
                        <a:latin typeface="Times New Roman"/>
                        <a:ea typeface="Times New Roman"/>
                      </a:endParaRPr>
                    </a:p>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r>
                        <a:rPr lang="ru-RU" sz="2000" b="1" kern="1200" dirty="0" smtClean="0">
                          <a:solidFill>
                            <a:schemeClr val="tx1"/>
                          </a:solidFill>
                          <a:latin typeface="+mn-lt"/>
                          <a:ea typeface="+mn-ea"/>
                          <a:cs typeface="+mn-cs"/>
                        </a:rPr>
                        <a:t>76:15:011801:226</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ru-RU" sz="2000" b="1" kern="1200" dirty="0" smtClean="0">
                          <a:solidFill>
                            <a:schemeClr val="tx1"/>
                          </a:solidFill>
                          <a:latin typeface="+mn-lt"/>
                          <a:ea typeface="+mn-ea"/>
                          <a:cs typeface="+mn-cs"/>
                        </a:rPr>
                        <a:t>183427</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76:15:011823:222</a:t>
                      </a:r>
                    </a:p>
                    <a:p>
                      <a:pPr algn="ctr">
                        <a:spcAft>
                          <a:spcPts val="0"/>
                        </a:spcAft>
                      </a:pPr>
                      <a:endParaRPr lang="ru-RU" sz="2000" b="1" dirty="0">
                        <a:latin typeface="Arial"/>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723275"/>
          </a:xfrm>
          <a:prstGeom prst="rect">
            <a:avLst/>
          </a:prstGeom>
        </p:spPr>
        <p:txBody>
          <a:bodyPr wrap="square">
            <a:spAutoFit/>
          </a:bodyPr>
          <a:lstStyle/>
          <a:p>
            <a:pPr algn="ctr"/>
            <a:r>
              <a:rPr lang="ru-RU" sz="2000" b="1" dirty="0" smtClean="0">
                <a:latin typeface="Times New Roman" pitchFamily="18" charset="0"/>
                <a:cs typeface="Times New Roman" pitchFamily="18" charset="0"/>
              </a:rPr>
              <a:t>- Нежилое здание</a:t>
            </a:r>
          </a:p>
          <a:p>
            <a:pPr algn="ctr"/>
            <a:endParaRPr lang="ru-RU" sz="2100" b="1" dirty="0" smtClean="0">
              <a:solidFill>
                <a:prstClr val="black"/>
              </a:solidFill>
              <a:latin typeface="Times New Roman" panose="02020603050405020304" pitchFamily="18" charset="0"/>
              <a:cs typeface="Times New Roman" panose="02020603050405020304" pitchFamily="18" charset="0"/>
            </a:endParaRPr>
          </a:p>
        </p:txBody>
      </p:sp>
      <p:pic>
        <p:nvPicPr>
          <p:cNvPr id="21506" name="Picture 2" descr="D:\диск С\Documents\д. Малахово\Нежилое здание, д. Малахово, ул. Юности, д. 5\hP_Ezzs4o6o.jpg"/>
          <p:cNvPicPr>
            <a:picLocks noChangeAspect="1" noChangeArrowheads="1"/>
          </p:cNvPicPr>
          <p:nvPr/>
        </p:nvPicPr>
        <p:blipFill>
          <a:blip r:embed="rId3" cstate="print"/>
          <a:srcRect/>
          <a:stretch>
            <a:fillRect/>
          </a:stretch>
        </p:blipFill>
        <p:spPr bwMode="auto">
          <a:xfrm>
            <a:off x="214282" y="1428736"/>
            <a:ext cx="3714776" cy="2571768"/>
          </a:xfrm>
          <a:prstGeom prst="rect">
            <a:avLst/>
          </a:prstGeom>
          <a:noFill/>
        </p:spPr>
      </p:pic>
      <p:pic>
        <p:nvPicPr>
          <p:cNvPr id="21507" name="Picture 3" descr="D:\диск С\Documents\д. Малахово\Нежилое здание, д. Малахово, ул. Юности, д. 5\njDAhm29S1E.jpg"/>
          <p:cNvPicPr>
            <a:picLocks noChangeAspect="1" noChangeArrowheads="1"/>
          </p:cNvPicPr>
          <p:nvPr/>
        </p:nvPicPr>
        <p:blipFill>
          <a:blip r:embed="rId4" cstate="print"/>
          <a:srcRect/>
          <a:stretch>
            <a:fillRect/>
          </a:stretch>
        </p:blipFill>
        <p:spPr bwMode="auto">
          <a:xfrm>
            <a:off x="214282" y="4071942"/>
            <a:ext cx="3714776" cy="2661781"/>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3857620" y="642918"/>
          <a:ext cx="5000659" cy="4114800"/>
        </p:xfrm>
        <a:graphic>
          <a:graphicData uri="http://schemas.openxmlformats.org/drawingml/2006/table">
            <a:tbl>
              <a:tblPr/>
              <a:tblGrid>
                <a:gridCol w="1785951"/>
                <a:gridCol w="3214708"/>
              </a:tblGrid>
              <a:tr h="1193808">
                <a:tc>
                  <a:txBody>
                    <a:bodyPr/>
                    <a:lstStyle/>
                    <a:p>
                      <a:pPr>
                        <a:spcAft>
                          <a:spcPts val="0"/>
                        </a:spcAft>
                      </a:pPr>
                      <a:r>
                        <a:rPr lang="ru-RU" sz="2400" b="1" dirty="0">
                          <a:solidFill>
                            <a:srgbClr val="FFFFFF"/>
                          </a:solidFill>
                          <a:latin typeface="Arial"/>
                          <a:ea typeface="Times New Roman"/>
                        </a:rPr>
                        <a:t>Адрес</a:t>
                      </a: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2400" b="1" kern="1200" dirty="0" err="1" smtClean="0">
                          <a:solidFill>
                            <a:schemeClr val="bg1"/>
                          </a:solidFill>
                          <a:latin typeface="+mn-lt"/>
                          <a:ea typeface="+mn-ea"/>
                          <a:cs typeface="+mn-cs"/>
                        </a:rPr>
                        <a:t>Тутаевский</a:t>
                      </a:r>
                      <a:r>
                        <a:rPr lang="ru-RU" sz="2400" b="1" kern="1200" baseline="0" dirty="0" smtClean="0">
                          <a:solidFill>
                            <a:schemeClr val="bg1"/>
                          </a:solidFill>
                          <a:latin typeface="+mn-lt"/>
                          <a:ea typeface="+mn-ea"/>
                          <a:cs typeface="+mn-cs"/>
                        </a:rPr>
                        <a:t> район</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д. </a:t>
                      </a:r>
                      <a:r>
                        <a:rPr lang="ru-RU" sz="2400" b="1" kern="1200" dirty="0" err="1" smtClean="0">
                          <a:solidFill>
                            <a:schemeClr val="bg1"/>
                          </a:solidFill>
                          <a:latin typeface="+mn-lt"/>
                          <a:ea typeface="+mn-ea"/>
                          <a:cs typeface="+mn-cs"/>
                        </a:rPr>
                        <a:t>Малахово</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ул. Юности, д. 6</a:t>
                      </a:r>
                      <a:endParaRPr lang="ru-RU" sz="2400" b="1" dirty="0" smtClean="0">
                        <a:solidFill>
                          <a:schemeClr val="bg1"/>
                        </a:solidFill>
                        <a:latin typeface="+mn-lt"/>
                        <a:ea typeface="Times New Roman"/>
                      </a:endParaRPr>
                    </a:p>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671517">
                <a:tc>
                  <a:txBody>
                    <a:bodyPr/>
                    <a:lstStyle/>
                    <a:p>
                      <a:pPr algn="l">
                        <a:spcAft>
                          <a:spcPts val="0"/>
                        </a:spcAft>
                      </a:pPr>
                      <a:r>
                        <a:rPr lang="ru-RU" sz="1800" b="1" dirty="0">
                          <a:latin typeface="Arial"/>
                          <a:ea typeface="Times New Roman"/>
                        </a:rPr>
                        <a:t>Площадь объекта</a:t>
                      </a:r>
                      <a:endParaRPr lang="ru-RU" sz="1800" dirty="0">
                        <a:latin typeface="Times New Roman"/>
                        <a:ea typeface="Times New Roman"/>
                      </a:endParaRPr>
                    </a:p>
                    <a:p>
                      <a:pPr algn="l">
                        <a:spcAft>
                          <a:spcPts val="0"/>
                        </a:spcAft>
                      </a:pPr>
                      <a:r>
                        <a:rPr lang="ru-RU" sz="1800" b="1" dirty="0">
                          <a:latin typeface="Arial"/>
                          <a:ea typeface="Times New Roman"/>
                        </a:rPr>
                        <a:t>(кв. </a:t>
                      </a:r>
                      <a:r>
                        <a:rPr lang="ru-RU" sz="1800" b="1" dirty="0" smtClean="0">
                          <a:latin typeface="Arial"/>
                          <a:ea typeface="Times New Roman"/>
                        </a:rPr>
                        <a:t>м.)</a:t>
                      </a: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2000" b="1" dirty="0" smtClean="0">
                          <a:latin typeface="+mn-lt"/>
                          <a:ea typeface="Times New Roman"/>
                        </a:rPr>
                        <a:t>174,1</a:t>
                      </a: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1492260">
                <a:tc>
                  <a:txBody>
                    <a:bodyPr/>
                    <a:lstStyle/>
                    <a:p>
                      <a:pPr algn="l">
                        <a:spcAft>
                          <a:spcPts val="0"/>
                        </a:spcAft>
                      </a:pPr>
                      <a:r>
                        <a:rPr lang="ru-RU" sz="1800" b="1" dirty="0" smtClean="0">
                          <a:latin typeface="Arial"/>
                          <a:ea typeface="Times New Roman"/>
                        </a:rPr>
                        <a:t>Кадастровый номер</a:t>
                      </a:r>
                    </a:p>
                    <a:p>
                      <a:pPr algn="l">
                        <a:spcAft>
                          <a:spcPts val="0"/>
                        </a:spcAft>
                      </a:pPr>
                      <a:endParaRPr lang="ru-RU" sz="1800" b="1" dirty="0" smtClean="0">
                        <a:latin typeface="Arial"/>
                        <a:ea typeface="Times New Roman"/>
                      </a:endParaRPr>
                    </a:p>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76:15:011801:254</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1031051"/>
          </a:xfrm>
          <a:prstGeom prst="rect">
            <a:avLst/>
          </a:prstGeom>
        </p:spPr>
        <p:txBody>
          <a:bodyPr wrap="square">
            <a:spAutoFit/>
          </a:bodyPr>
          <a:lstStyle/>
          <a:p>
            <a:pPr algn="ctr"/>
            <a:endParaRPr lang="ru-RU" sz="2000" b="1" dirty="0" smtClean="0">
              <a:latin typeface="Times New Roman" pitchFamily="18" charset="0"/>
              <a:cs typeface="Times New Roman" pitchFamily="18" charset="0"/>
            </a:endParaRPr>
          </a:p>
          <a:p>
            <a:pPr algn="ctr"/>
            <a:r>
              <a:rPr lang="ru-RU" sz="2000" b="1" dirty="0" smtClean="0">
                <a:latin typeface="Times New Roman" pitchFamily="18" charset="0"/>
                <a:cs typeface="Times New Roman" pitchFamily="18" charset="0"/>
              </a:rPr>
              <a:t>- Нежилое помещение №1</a:t>
            </a:r>
          </a:p>
          <a:p>
            <a:pPr algn="ctr"/>
            <a:endParaRPr lang="ru-RU" sz="2100" b="1" dirty="0" smtClean="0">
              <a:solidFill>
                <a:prstClr val="black"/>
              </a:solidFill>
              <a:latin typeface="Times New Roman" panose="02020603050405020304" pitchFamily="18" charset="0"/>
              <a:cs typeface="Times New Roman" panose="02020603050405020304" pitchFamily="18" charset="0"/>
            </a:endParaRPr>
          </a:p>
        </p:txBody>
      </p:sp>
      <p:pic>
        <p:nvPicPr>
          <p:cNvPr id="22530" name="Picture 2" descr="D:\диск С\Documents\д. Малахово\Нежилое здание, д. Малахово, ул. Юности, д. 6\qsRK7Vg4U28.jpg"/>
          <p:cNvPicPr>
            <a:picLocks noChangeAspect="1" noChangeArrowheads="1"/>
          </p:cNvPicPr>
          <p:nvPr/>
        </p:nvPicPr>
        <p:blipFill>
          <a:blip r:embed="rId3" cstate="print"/>
          <a:srcRect/>
          <a:stretch>
            <a:fillRect/>
          </a:stretch>
        </p:blipFill>
        <p:spPr bwMode="auto">
          <a:xfrm>
            <a:off x="142844" y="1357298"/>
            <a:ext cx="3643338" cy="2857520"/>
          </a:xfrm>
          <a:prstGeom prst="rect">
            <a:avLst/>
          </a:prstGeom>
          <a:noFill/>
        </p:spPr>
      </p:pic>
      <p:pic>
        <p:nvPicPr>
          <p:cNvPr id="22531" name="Picture 3" descr="D:\диск С\Documents\д. Малахово\Нежилое здание, д. Малахово, ул. Юности, д. 6\ENBdO3AMHGA.jpg"/>
          <p:cNvPicPr>
            <a:picLocks noChangeAspect="1" noChangeArrowheads="1"/>
          </p:cNvPicPr>
          <p:nvPr/>
        </p:nvPicPr>
        <p:blipFill>
          <a:blip r:embed="rId4" cstate="print"/>
          <a:srcRect/>
          <a:stretch>
            <a:fillRect/>
          </a:stretch>
        </p:blipFill>
        <p:spPr bwMode="auto">
          <a:xfrm>
            <a:off x="142844" y="4286256"/>
            <a:ext cx="3571900" cy="2428868"/>
          </a:xfrm>
          <a:prstGeom prst="rect">
            <a:avLst/>
          </a:prstGeom>
          <a:noFill/>
        </p:spPr>
      </p:pic>
      <p:pic>
        <p:nvPicPr>
          <p:cNvPr id="22532" name="Picture 4" descr="D:\диск С\Documents\д. Малахово\Нежилое здание, д. Малахово, ул. Юности, д. 6\X-UdDHbW71A.jpg"/>
          <p:cNvPicPr>
            <a:picLocks noChangeAspect="1" noChangeArrowheads="1"/>
          </p:cNvPicPr>
          <p:nvPr/>
        </p:nvPicPr>
        <p:blipFill>
          <a:blip r:embed="rId5" cstate="print"/>
          <a:srcRect/>
          <a:stretch>
            <a:fillRect/>
          </a:stretch>
        </p:blipFill>
        <p:spPr bwMode="auto">
          <a:xfrm>
            <a:off x="3857620" y="4286256"/>
            <a:ext cx="5000660" cy="2357454"/>
          </a:xfrm>
          <a:prstGeom prst="rect">
            <a:avLst/>
          </a:prstGeom>
          <a:noFill/>
        </p:spPr>
      </p:pic>
      <p:cxnSp>
        <p:nvCxnSpPr>
          <p:cNvPr id="15" name="Прямая со стрелкой 14"/>
          <p:cNvCxnSpPr/>
          <p:nvPr/>
        </p:nvCxnSpPr>
        <p:spPr>
          <a:xfrm rot="10800000" flipV="1">
            <a:off x="1928794" y="1928802"/>
            <a:ext cx="1571636" cy="10001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utaev.ru/images/logos/logo.png"/>
          <p:cNvPicPr>
            <a:picLocks noChangeAspect="1" noChangeArrowheads="1"/>
          </p:cNvPicPr>
          <p:nvPr/>
        </p:nvPicPr>
        <p:blipFill>
          <a:blip r:embed="rId2" cstate="print"/>
          <a:srcRect/>
          <a:stretch>
            <a:fillRect/>
          </a:stretch>
        </p:blipFill>
        <p:spPr bwMode="auto">
          <a:xfrm>
            <a:off x="214282" y="214290"/>
            <a:ext cx="535767" cy="714356"/>
          </a:xfrm>
          <a:prstGeom prst="rect">
            <a:avLst/>
          </a:prstGeom>
          <a:noFill/>
        </p:spPr>
      </p:pic>
      <p:cxnSp>
        <p:nvCxnSpPr>
          <p:cNvPr id="6" name="Прямая соединительная линия 5"/>
          <p:cNvCxnSpPr/>
          <p:nvPr/>
        </p:nvCxnSpPr>
        <p:spPr>
          <a:xfrm>
            <a:off x="1071538" y="642918"/>
            <a:ext cx="7786742" cy="1588"/>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43306" y="285729"/>
            <a:ext cx="5357850" cy="338554"/>
          </a:xfrm>
          <a:prstGeom prst="rect">
            <a:avLst/>
          </a:prstGeom>
          <a:noFill/>
        </p:spPr>
        <p:txBody>
          <a:bodyPr wrap="square" rtlCol="0">
            <a:spAutoFit/>
          </a:bodyPr>
          <a:lstStyle/>
          <a:p>
            <a:r>
              <a:rPr lang="ru-RU" sz="1600" b="1" dirty="0" smtClean="0">
                <a:solidFill>
                  <a:srgbClr val="0070C0"/>
                </a:solidFill>
                <a:latin typeface="Times New Roman" pitchFamily="18" charset="0"/>
                <a:cs typeface="Times New Roman" pitchFamily="18" charset="0"/>
              </a:rPr>
              <a:t>Администрация Тутаевского муниципального района</a:t>
            </a:r>
            <a:endParaRPr lang="ru-RU" sz="1600" b="1" dirty="0">
              <a:solidFill>
                <a:srgbClr val="0070C0"/>
              </a:solidFill>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3857620" y="642918"/>
          <a:ext cx="5000659" cy="4114800"/>
        </p:xfrm>
        <a:graphic>
          <a:graphicData uri="http://schemas.openxmlformats.org/drawingml/2006/table">
            <a:tbl>
              <a:tblPr/>
              <a:tblGrid>
                <a:gridCol w="1785951"/>
                <a:gridCol w="3214708"/>
              </a:tblGrid>
              <a:tr h="1193808">
                <a:tc>
                  <a:txBody>
                    <a:bodyPr/>
                    <a:lstStyle/>
                    <a:p>
                      <a:pPr>
                        <a:spcAft>
                          <a:spcPts val="0"/>
                        </a:spcAft>
                      </a:pPr>
                      <a:r>
                        <a:rPr lang="ru-RU" sz="2400" b="1" dirty="0">
                          <a:solidFill>
                            <a:srgbClr val="FFFFFF"/>
                          </a:solidFill>
                          <a:latin typeface="Arial"/>
                          <a:ea typeface="Times New Roman"/>
                        </a:rPr>
                        <a:t>Адрес</a:t>
                      </a:r>
                      <a:endParaRPr lang="ru-RU" sz="24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ctr"/>
                      <a:r>
                        <a:rPr lang="ru-RU" sz="2400" b="1" kern="1200" dirty="0" err="1" smtClean="0">
                          <a:solidFill>
                            <a:schemeClr val="bg1"/>
                          </a:solidFill>
                          <a:latin typeface="+mn-lt"/>
                          <a:ea typeface="+mn-ea"/>
                          <a:cs typeface="+mn-cs"/>
                        </a:rPr>
                        <a:t>Тутаевский</a:t>
                      </a:r>
                      <a:r>
                        <a:rPr lang="ru-RU" sz="2400" b="1" kern="1200" baseline="0" dirty="0" smtClean="0">
                          <a:solidFill>
                            <a:schemeClr val="bg1"/>
                          </a:solidFill>
                          <a:latin typeface="+mn-lt"/>
                          <a:ea typeface="+mn-ea"/>
                          <a:cs typeface="+mn-cs"/>
                        </a:rPr>
                        <a:t> район</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д. </a:t>
                      </a:r>
                      <a:r>
                        <a:rPr lang="ru-RU" sz="2400" b="1" kern="1200" dirty="0" err="1" smtClean="0">
                          <a:solidFill>
                            <a:schemeClr val="bg1"/>
                          </a:solidFill>
                          <a:latin typeface="+mn-lt"/>
                          <a:ea typeface="+mn-ea"/>
                          <a:cs typeface="+mn-cs"/>
                        </a:rPr>
                        <a:t>Малахово</a:t>
                      </a:r>
                      <a:r>
                        <a:rPr lang="ru-RU" sz="2400" b="1" kern="1200" dirty="0" smtClean="0">
                          <a:solidFill>
                            <a:schemeClr val="bg1"/>
                          </a:solidFill>
                          <a:latin typeface="+mn-lt"/>
                          <a:ea typeface="+mn-ea"/>
                          <a:cs typeface="+mn-cs"/>
                        </a:rPr>
                        <a:t>,  </a:t>
                      </a:r>
                    </a:p>
                    <a:p>
                      <a:pPr algn="ctr"/>
                      <a:r>
                        <a:rPr lang="ru-RU" sz="2400" b="1" kern="1200" dirty="0" smtClean="0">
                          <a:solidFill>
                            <a:schemeClr val="bg1"/>
                          </a:solidFill>
                          <a:latin typeface="+mn-lt"/>
                          <a:ea typeface="+mn-ea"/>
                          <a:cs typeface="+mn-cs"/>
                        </a:rPr>
                        <a:t>ул. Юности, д. 6</a:t>
                      </a:r>
                      <a:endParaRPr lang="ru-RU" sz="2400" b="1" dirty="0" smtClean="0">
                        <a:solidFill>
                          <a:schemeClr val="bg1"/>
                        </a:solidFill>
                        <a:latin typeface="+mn-lt"/>
                        <a:ea typeface="Times New Roman"/>
                      </a:endParaRPr>
                    </a:p>
                    <a:p>
                      <a:pPr algn="ctr"/>
                      <a:endParaRPr lang="ru-RU" sz="2400" b="1" dirty="0">
                        <a:solidFill>
                          <a:schemeClr val="bg1"/>
                        </a:solidFill>
                        <a:latin typeface="Times New Roman"/>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671517">
                <a:tc>
                  <a:txBody>
                    <a:bodyPr/>
                    <a:lstStyle/>
                    <a:p>
                      <a:pPr algn="l">
                        <a:spcAft>
                          <a:spcPts val="0"/>
                        </a:spcAft>
                      </a:pPr>
                      <a:r>
                        <a:rPr lang="ru-RU" sz="1800" b="1" dirty="0">
                          <a:latin typeface="Arial"/>
                          <a:ea typeface="Times New Roman"/>
                        </a:rPr>
                        <a:t>Площадь объекта</a:t>
                      </a:r>
                      <a:endParaRPr lang="ru-RU" sz="1800" dirty="0">
                        <a:latin typeface="Times New Roman"/>
                        <a:ea typeface="Times New Roman"/>
                      </a:endParaRPr>
                    </a:p>
                    <a:p>
                      <a:pPr algn="l">
                        <a:spcAft>
                          <a:spcPts val="0"/>
                        </a:spcAft>
                      </a:pPr>
                      <a:r>
                        <a:rPr lang="ru-RU" sz="1800" b="1" dirty="0">
                          <a:latin typeface="Arial"/>
                          <a:ea typeface="Times New Roman"/>
                        </a:rPr>
                        <a:t>(кв. </a:t>
                      </a:r>
                      <a:r>
                        <a:rPr lang="ru-RU" sz="1800" b="1" dirty="0" smtClean="0">
                          <a:latin typeface="Arial"/>
                          <a:ea typeface="Times New Roman"/>
                        </a:rPr>
                        <a:t>м.)</a:t>
                      </a: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a:spcAft>
                          <a:spcPts val="0"/>
                        </a:spcAft>
                      </a:pPr>
                      <a:r>
                        <a:rPr lang="ru-RU" sz="2000" b="1" dirty="0" smtClean="0">
                          <a:latin typeface="+mn-lt"/>
                          <a:ea typeface="Times New Roman"/>
                        </a:rPr>
                        <a:t>175,7</a:t>
                      </a:r>
                      <a:endParaRPr lang="ru-RU" sz="2000" b="1" dirty="0">
                        <a:latin typeface="+mn-lt"/>
                        <a:ea typeface="Times New Roman"/>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1492260">
                <a:tc>
                  <a:txBody>
                    <a:bodyPr/>
                    <a:lstStyle/>
                    <a:p>
                      <a:pPr algn="l">
                        <a:spcAft>
                          <a:spcPts val="0"/>
                        </a:spcAft>
                      </a:pPr>
                      <a:r>
                        <a:rPr lang="ru-RU" sz="1800" b="1" dirty="0" smtClean="0">
                          <a:latin typeface="Arial"/>
                          <a:ea typeface="Times New Roman"/>
                        </a:rPr>
                        <a:t>Кадастровый номер</a:t>
                      </a:r>
                    </a:p>
                    <a:p>
                      <a:pPr algn="l">
                        <a:spcAft>
                          <a:spcPts val="0"/>
                        </a:spcAft>
                      </a:pPr>
                      <a:endParaRPr lang="ru-RU" sz="1800" b="1" dirty="0" smtClean="0">
                        <a:latin typeface="Arial"/>
                        <a:ea typeface="Times New Roman"/>
                      </a:endParaRPr>
                    </a:p>
                    <a:p>
                      <a:pPr algn="l">
                        <a:spcAft>
                          <a:spcPts val="0"/>
                        </a:spcAft>
                      </a:pPr>
                      <a:endParaRPr lang="ru-RU" sz="1800" dirty="0">
                        <a:latin typeface="Times New Roman"/>
                        <a:ea typeface="Times New Roman"/>
                      </a:endParaRPr>
                    </a:p>
                  </a:txBody>
                  <a:tcPr marL="68580" marR="6858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a:spcAft>
                          <a:spcPts val="0"/>
                        </a:spcAft>
                      </a:pPr>
                      <a:endParaRPr lang="ru-RU" sz="2000" b="1" kern="1200" dirty="0" smtClean="0">
                        <a:solidFill>
                          <a:schemeClr val="tx1"/>
                        </a:solidFill>
                        <a:latin typeface="+mn-lt"/>
                        <a:ea typeface="+mn-ea"/>
                        <a:cs typeface="+mn-cs"/>
                      </a:endParaRPr>
                    </a:p>
                    <a:p>
                      <a:pPr algn="ctr">
                        <a:spcAft>
                          <a:spcPts val="0"/>
                        </a:spcAft>
                      </a:pPr>
                      <a:r>
                        <a:rPr lang="ru-RU" sz="2000" b="1" kern="1200" dirty="0" smtClean="0">
                          <a:solidFill>
                            <a:schemeClr val="tx1"/>
                          </a:solidFill>
                          <a:latin typeface="+mn-lt"/>
                          <a:ea typeface="+mn-ea"/>
                          <a:cs typeface="+mn-cs"/>
                        </a:rPr>
                        <a:t>76:15:011801:255</a:t>
                      </a: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p>
                      <a:pPr algn="ctr">
                        <a:spcAft>
                          <a:spcPts val="0"/>
                        </a:spcAft>
                      </a:pPr>
                      <a:endParaRPr lang="ru-RU" sz="2000" b="1" kern="1200" dirty="0" smtClean="0">
                        <a:solidFill>
                          <a:schemeClr val="tx1"/>
                        </a:solidFill>
                        <a:latin typeface="+mn-lt"/>
                        <a:ea typeface="+mn-ea"/>
                        <a:cs typeface="+mn-cs"/>
                      </a:endParaRPr>
                    </a:p>
                  </a:txBody>
                  <a:tcPr marL="68580" marR="6858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10" name="Прямоугольник 9"/>
          <p:cNvSpPr/>
          <p:nvPr/>
        </p:nvSpPr>
        <p:spPr>
          <a:xfrm>
            <a:off x="0" y="642919"/>
            <a:ext cx="4028996" cy="1031051"/>
          </a:xfrm>
          <a:prstGeom prst="rect">
            <a:avLst/>
          </a:prstGeom>
        </p:spPr>
        <p:txBody>
          <a:bodyPr wrap="square">
            <a:spAutoFit/>
          </a:bodyPr>
          <a:lstStyle/>
          <a:p>
            <a:pPr algn="ctr"/>
            <a:endParaRPr lang="ru-RU" sz="2000" b="1" dirty="0" smtClean="0">
              <a:latin typeface="Times New Roman" pitchFamily="18" charset="0"/>
              <a:cs typeface="Times New Roman" pitchFamily="18" charset="0"/>
            </a:endParaRPr>
          </a:p>
          <a:p>
            <a:pPr algn="ctr"/>
            <a:r>
              <a:rPr lang="ru-RU" sz="2000" b="1" dirty="0" smtClean="0">
                <a:latin typeface="Times New Roman" pitchFamily="18" charset="0"/>
                <a:cs typeface="Times New Roman" pitchFamily="18" charset="0"/>
              </a:rPr>
              <a:t>- Нежилое помещение №2</a:t>
            </a:r>
          </a:p>
          <a:p>
            <a:pPr algn="ctr"/>
            <a:endParaRPr lang="ru-RU" sz="2100" b="1" dirty="0" smtClean="0">
              <a:solidFill>
                <a:prstClr val="black"/>
              </a:solidFill>
              <a:latin typeface="Times New Roman" panose="02020603050405020304" pitchFamily="18" charset="0"/>
              <a:cs typeface="Times New Roman" panose="02020603050405020304" pitchFamily="18" charset="0"/>
            </a:endParaRPr>
          </a:p>
        </p:txBody>
      </p:sp>
      <p:pic>
        <p:nvPicPr>
          <p:cNvPr id="23554" name="Picture 2" descr="D:\диск С\Documents\д. Малахово\Нежилое здание, д. Малахово, ул. Юности, д. 6\DlNW4dB0Qv0 (1).jpg"/>
          <p:cNvPicPr>
            <a:picLocks noChangeAspect="1" noChangeArrowheads="1"/>
          </p:cNvPicPr>
          <p:nvPr/>
        </p:nvPicPr>
        <p:blipFill>
          <a:blip r:embed="rId3" cstate="print"/>
          <a:srcRect/>
          <a:stretch>
            <a:fillRect/>
          </a:stretch>
        </p:blipFill>
        <p:spPr bwMode="auto">
          <a:xfrm>
            <a:off x="0" y="1357298"/>
            <a:ext cx="3786182" cy="2786082"/>
          </a:xfrm>
          <a:prstGeom prst="rect">
            <a:avLst/>
          </a:prstGeom>
          <a:noFill/>
        </p:spPr>
      </p:pic>
      <p:pic>
        <p:nvPicPr>
          <p:cNvPr id="23555" name="Picture 3" descr="D:\диск С\Documents\д. Малахово\Нежилое здание, д. Малахово, ул. Юности, д. 6\uTMI1AHpSbQ.jpg"/>
          <p:cNvPicPr>
            <a:picLocks noChangeAspect="1" noChangeArrowheads="1"/>
          </p:cNvPicPr>
          <p:nvPr/>
        </p:nvPicPr>
        <p:blipFill>
          <a:blip r:embed="rId4" cstate="print"/>
          <a:srcRect/>
          <a:stretch>
            <a:fillRect/>
          </a:stretch>
        </p:blipFill>
        <p:spPr bwMode="auto">
          <a:xfrm>
            <a:off x="0" y="4286256"/>
            <a:ext cx="3786196" cy="2571744"/>
          </a:xfrm>
          <a:prstGeom prst="rect">
            <a:avLst/>
          </a:prstGeom>
          <a:noFill/>
        </p:spPr>
      </p:pic>
      <p:pic>
        <p:nvPicPr>
          <p:cNvPr id="23556" name="Picture 4" descr="D:\диск С\Documents\д. Малахово\Нежилое здание, д. Малахово, ул. Юности, д. 6\8akbKbHhxK0.jpg"/>
          <p:cNvPicPr>
            <a:picLocks noChangeAspect="1" noChangeArrowheads="1"/>
          </p:cNvPicPr>
          <p:nvPr/>
        </p:nvPicPr>
        <p:blipFill>
          <a:blip r:embed="rId5" cstate="print"/>
          <a:srcRect/>
          <a:stretch>
            <a:fillRect/>
          </a:stretch>
        </p:blipFill>
        <p:spPr bwMode="auto">
          <a:xfrm>
            <a:off x="3857620" y="4000504"/>
            <a:ext cx="5000660" cy="2714644"/>
          </a:xfrm>
          <a:prstGeom prst="rect">
            <a:avLst/>
          </a:prstGeom>
          <a:noFill/>
        </p:spPr>
      </p:pic>
      <p:cxnSp>
        <p:nvCxnSpPr>
          <p:cNvPr id="14" name="Прямая со стрелкой 13"/>
          <p:cNvCxnSpPr/>
          <p:nvPr/>
        </p:nvCxnSpPr>
        <p:spPr>
          <a:xfrm>
            <a:off x="500034" y="1714488"/>
            <a:ext cx="1928826" cy="128588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3429</TotalTime>
  <Words>2550</Words>
  <Application>Microsoft Office PowerPoint</Application>
  <PresentationFormat>Экран (4:3)</PresentationFormat>
  <Paragraphs>647</Paragraphs>
  <Slides>30</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Тема Office</vt:lpstr>
      <vt:lpstr>   Администрация Тутаевского муниципального района  </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Администрация Тутаевского муниципального района</dc:title>
  <dc:creator>yurist1</dc:creator>
  <cp:lastModifiedBy>dedyulina</cp:lastModifiedBy>
  <cp:revision>382</cp:revision>
  <cp:lastPrinted>2017-04-04T14:46:32Z</cp:lastPrinted>
  <dcterms:created xsi:type="dcterms:W3CDTF">2017-03-30T08:15:05Z</dcterms:created>
  <dcterms:modified xsi:type="dcterms:W3CDTF">2021-12-09T12:04:38Z</dcterms:modified>
</cp:coreProperties>
</file>