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1"/>
  </p:notesMasterIdLst>
  <p:sldIdLst>
    <p:sldId id="256" r:id="rId3"/>
    <p:sldId id="259" r:id="rId4"/>
    <p:sldId id="261" r:id="rId5"/>
    <p:sldId id="292" r:id="rId6"/>
    <p:sldId id="293" r:id="rId7"/>
    <p:sldId id="294" r:id="rId8"/>
    <p:sldId id="295" r:id="rId9"/>
    <p:sldId id="297" r:id="rId10"/>
    <p:sldId id="296" r:id="rId11"/>
    <p:sldId id="298" r:id="rId12"/>
    <p:sldId id="304" r:id="rId13"/>
    <p:sldId id="303" r:id="rId14"/>
    <p:sldId id="302" r:id="rId15"/>
    <p:sldId id="305" r:id="rId16"/>
    <p:sldId id="299" r:id="rId17"/>
    <p:sldId id="300" r:id="rId18"/>
    <p:sldId id="301" r:id="rId19"/>
    <p:sldId id="291" r:id="rId2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76" d="100"/>
          <a:sy n="76" d="100"/>
        </p:scale>
        <p:origin x="-2634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3108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4"/>
          </c:dPt>
          <c:dPt>
            <c:idx val="1"/>
            <c:explosion val="4"/>
          </c:dPt>
          <c:dLbls>
            <c:dLbl>
              <c:idx val="1"/>
              <c:layout/>
              <c:showPercent val="1"/>
              <c:separator>
</c:separator>
            </c:dLbl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Доход от продажи зданий, помещений</c:v>
                </c:pt>
                <c:pt idx="1">
                  <c:v>Доход от продажи земельных участков под объектами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2880EE82-6F86-4E76-8A7E-59887C377595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D8E205E4-E73D-41DC-9056-F8B05AF710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458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55" y="214290"/>
            <a:ext cx="4786345" cy="3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076" name="AutoShape 4"/>
          <p:cNvCxnSpPr>
            <a:cxnSpLocks noChangeShapeType="1"/>
          </p:cNvCxnSpPr>
          <p:nvPr/>
        </p:nvCxnSpPr>
        <p:spPr bwMode="auto">
          <a:xfrm>
            <a:off x="642910" y="500042"/>
            <a:ext cx="8429684" cy="1588"/>
          </a:xfrm>
          <a:prstGeom prst="straightConnector1">
            <a:avLst/>
          </a:prstGeom>
          <a:noFill/>
          <a:ln w="15875">
            <a:solidFill>
              <a:srgbClr val="4F81BD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2F1F-A9F7-43A0-86EA-F6C20CB0F44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714876" y="285728"/>
            <a:ext cx="4286280" cy="214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7" name="Picture 2" descr="http://tutaev.ru/images/logo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71414"/>
            <a:ext cx="500034" cy="666713"/>
          </a:xfrm>
          <a:prstGeom prst="rect">
            <a:avLst/>
          </a:prstGeom>
          <a:noFill/>
        </p:spPr>
      </p:pic>
      <p:cxnSp>
        <p:nvCxnSpPr>
          <p:cNvPr id="2050" name="AutoShape 2"/>
          <p:cNvCxnSpPr>
            <a:cxnSpLocks noChangeShapeType="1"/>
          </p:cNvCxnSpPr>
          <p:nvPr/>
        </p:nvCxnSpPr>
        <p:spPr bwMode="auto">
          <a:xfrm>
            <a:off x="642910" y="500042"/>
            <a:ext cx="8429684" cy="1588"/>
          </a:xfrm>
          <a:prstGeom prst="straightConnector1">
            <a:avLst/>
          </a:prstGeom>
          <a:noFill/>
          <a:ln w="15875">
            <a:solidFill>
              <a:srgbClr val="4F81BD"/>
            </a:solidFill>
            <a:round/>
            <a:headEnd/>
            <a:tailE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1400" b="1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A2F1F-A9F7-43A0-86EA-F6C20CB0F444}" type="datetimeFigureOut">
              <a:rPr lang="ru-RU" smtClean="0"/>
              <a:pPr/>
              <a:t>06.12.2017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1A3E9-BF61-4C9F-9709-1B42BD707B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850547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latin typeface="+mn-lt"/>
              </a:rPr>
              <a:t/>
            </a:r>
            <a:br>
              <a:rPr lang="ru-RU" sz="3300" b="1" dirty="0" smtClean="0">
                <a:latin typeface="+mn-lt"/>
              </a:rPr>
            </a:br>
            <a:r>
              <a:rPr lang="ru-RU" sz="3300" b="1" dirty="0">
                <a:latin typeface="+mn-lt"/>
              </a:rPr>
              <a:t/>
            </a:r>
            <a:br>
              <a:rPr lang="ru-RU" sz="3300" b="1" dirty="0">
                <a:latin typeface="+mn-lt"/>
              </a:rPr>
            </a:br>
            <a:r>
              <a:rPr lang="ru-RU" sz="3300" b="1" dirty="0" smtClean="0">
                <a:latin typeface="+mn-lt"/>
              </a:rPr>
              <a:t/>
            </a:r>
            <a:br>
              <a:rPr lang="ru-RU" sz="3300" b="1" dirty="0" smtClean="0">
                <a:latin typeface="+mn-lt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Администрация Тутаевского муниципального района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300" b="1" dirty="0">
              <a:latin typeface="+mn-lt"/>
            </a:endParaRPr>
          </a:p>
        </p:txBody>
      </p:sp>
      <p:pic>
        <p:nvPicPr>
          <p:cNvPr id="1026" name="Picture 2" descr="http://tutaev.ru/images/logos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14290"/>
            <a:ext cx="1071564" cy="14287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3500438"/>
            <a:ext cx="87868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прогнозного плана (программы) приватизации имущества, находящегося в собственности </a:t>
            </a:r>
            <a:r>
              <a:rPr lang="ru-RU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Тутаевского</a:t>
            </a:r>
            <a:r>
              <a:rPr lang="ru-RU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муниципального района на 2018 год </a:t>
            </a:r>
            <a:endParaRPr lang="ru-RU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6143644"/>
            <a:ext cx="171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Тутаев 2017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764704"/>
            <a:ext cx="3600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Нежилое здание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6"/>
          <a:ext cx="4857785" cy="5950431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82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Родионовский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с/о,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Дмитриевское,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18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9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(кв.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52,0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545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</a:t>
                      </a: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1 320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7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Краткое описание объекта недвижимости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стены здания тесовые частично обложены кирпичом, здание в неудовлетворительном состоянии, коммуникации отсутствуют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28525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4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объекта 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25 000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23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земельного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160 000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3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4348" y="785794"/>
            <a:ext cx="2571768" cy="3429024"/>
          </a:xfrm>
          <a:prstGeom prst="rect">
            <a:avLst/>
          </a:prstGeom>
        </p:spPr>
      </p:pic>
      <p:pic>
        <p:nvPicPr>
          <p:cNvPr id="7" name="Рисунок 6" descr="DSC031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14348" y="3500421"/>
            <a:ext cx="2571768" cy="3429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00042"/>
            <a:ext cx="36004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Нежилое помещение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(помещения № 1,2,3,4,8)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6" y="714357"/>
          <a:ext cx="4857784" cy="5857915"/>
        </p:xfrm>
        <a:graphic>
          <a:graphicData uri="http://schemas.openxmlformats.org/drawingml/2006/table">
            <a:tbl>
              <a:tblPr/>
              <a:tblGrid>
                <a:gridCol w="1928827"/>
                <a:gridCol w="2928957"/>
              </a:tblGrid>
              <a:tr h="813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9 км автодороги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Тутаев-Шопша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862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(кв.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79,5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737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Краткое описание объекта недвижимости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нежилые помещения в 1-ом нежилом здании,   в удовлетворительном состоянии,  имеется электроснабжение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(продажа будет осуществляться в соответствии с Федеральным Законом от 22.07.2008 года №159-ФЗ )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22505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аренда (заключен договор аренды с ООО «Агат»)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9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объекта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500</a:t>
                      </a:r>
                      <a:r>
                        <a:rPr lang="ru-RU" sz="1600" b="1" baseline="0" dirty="0" smtClean="0">
                          <a:latin typeface="+mn-lt"/>
                          <a:ea typeface="Times New Roman"/>
                        </a:rPr>
                        <a:t>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DSC03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3429024" cy="2571768"/>
          </a:xfrm>
          <a:prstGeom prst="rect">
            <a:avLst/>
          </a:prstGeom>
        </p:spPr>
      </p:pic>
      <p:pic>
        <p:nvPicPr>
          <p:cNvPr id="7" name="Рисунок 6" descr="DSC03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14347" y="3643315"/>
            <a:ext cx="2571767" cy="3429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00042"/>
            <a:ext cx="36004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Нежилые помещения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6" y="1142984"/>
          <a:ext cx="4786346" cy="5094340"/>
        </p:xfrm>
        <a:graphic>
          <a:graphicData uri="http://schemas.openxmlformats.org/drawingml/2006/table">
            <a:tbl>
              <a:tblPr/>
              <a:tblGrid>
                <a:gridCol w="1900462"/>
                <a:gridCol w="2885884"/>
              </a:tblGrid>
              <a:tr h="514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пос. Константиновский,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ул. Свободы, д.  7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735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(кв.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272,4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798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Краткое описание объекта недвижимости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встроенный магазин  в 5-ти этажном жилом доме, в удовлетворительном состоянии,  имеются все коммуникации</a:t>
                      </a:r>
                      <a:endParaRPr lang="ru-RU" sz="16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60070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используются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6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объекта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2 000 000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DSC03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3357586" cy="2518189"/>
          </a:xfrm>
          <a:prstGeom prst="rect">
            <a:avLst/>
          </a:prstGeom>
        </p:spPr>
      </p:pic>
      <p:pic>
        <p:nvPicPr>
          <p:cNvPr id="7" name="Рисунок 6" descr="DSC039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313" y="3929066"/>
            <a:ext cx="3429025" cy="2571768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rot="16200000" flipV="1">
            <a:off x="1821637" y="3250405"/>
            <a:ext cx="1357322" cy="1000132"/>
          </a:xfrm>
          <a:prstGeom prst="straightConnector1">
            <a:avLst/>
          </a:prstGeom>
          <a:ln w="7302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57148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Здание гаража</a:t>
            </a:r>
            <a:endParaRPr lang="ru-RU" sz="21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6"/>
          <a:ext cx="4857785" cy="5564384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82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г. Тутаев, ул. Ушакова,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д. 54а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9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(кв.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98,5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68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</a:t>
                      </a: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smtClean="0">
                          <a:latin typeface="+mn-lt"/>
                          <a:ea typeface="Times New Roman"/>
                        </a:rPr>
                        <a:t>366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Краткое описание объекта недвижимости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гараж из 4 блоков, в неудовлетворительном состоянии, неблагоустроенный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28525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объекта 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100 000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23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земельного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97 000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27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23277" y="562550"/>
            <a:ext cx="2625345" cy="3500461"/>
          </a:xfrm>
          <a:prstGeom prst="rect">
            <a:avLst/>
          </a:prstGeom>
        </p:spPr>
      </p:pic>
      <p:pic>
        <p:nvPicPr>
          <p:cNvPr id="7" name="Рисунок 6" descr="DSC027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720302" y="3351607"/>
            <a:ext cx="2607489" cy="3476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428604"/>
            <a:ext cx="36004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Здание бывшей бани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6"/>
          <a:ext cx="4857785" cy="5682751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714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Рождественное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д. 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9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(кв.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43,1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97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</a:t>
                      </a: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107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Краткое описание объекта недвижимости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здание кирпичное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1-но этажное,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неудовлетворительном состоянии, коммуникации отсутствуют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23874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объекта 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12 000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23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земельного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10 000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cOwH346tL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214422"/>
            <a:ext cx="3333773" cy="2500330"/>
          </a:xfrm>
          <a:prstGeom prst="rect">
            <a:avLst/>
          </a:prstGeom>
        </p:spPr>
      </p:pic>
      <p:pic>
        <p:nvPicPr>
          <p:cNvPr id="7" name="Рисунок 6" descr="hV1a28nU0J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929066"/>
            <a:ext cx="3357553" cy="2518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28604"/>
            <a:ext cx="36004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Нежилые помещения 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№№  24-39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6" y="1357298"/>
          <a:ext cx="4714908" cy="4405287"/>
        </p:xfrm>
        <a:graphic>
          <a:graphicData uri="http://schemas.openxmlformats.org/drawingml/2006/table">
            <a:tbl>
              <a:tblPr/>
              <a:tblGrid>
                <a:gridCol w="1872097"/>
                <a:gridCol w="2842811"/>
              </a:tblGrid>
              <a:tr h="7470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Николо-Эдомский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с/о,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Осташево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д. 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76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(кв.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224,3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1527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Краткое описание объекта недвижимости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нежилые помещения в неудовлетворительном состоянии, стены здания тесовые частично обложены кирпичом, коммуникации отсутствуют</a:t>
                      </a:r>
                      <a:endParaRPr lang="ru-RU" sz="18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38633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используются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объекта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71 000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DSC03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3880" y="1012014"/>
            <a:ext cx="2500331" cy="3333775"/>
          </a:xfrm>
          <a:prstGeom prst="rect">
            <a:avLst/>
          </a:prstGeom>
        </p:spPr>
      </p:pic>
      <p:pic>
        <p:nvPicPr>
          <p:cNvPr id="7" name="Рисунок 6" descr="DSC037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76856" y="3652245"/>
            <a:ext cx="2518190" cy="33575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8604"/>
            <a:ext cx="40719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Здание бывшей бани со встроенной прачечной и котельной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6"/>
          <a:ext cx="4857785" cy="5676183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82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Чебаковский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с/о, </a:t>
                      </a: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Судилово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д. 6г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9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(кв.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280,0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25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(кв</a:t>
                      </a:r>
                      <a:r>
                        <a:rPr lang="ru-RU" sz="1300" b="1" dirty="0">
                          <a:latin typeface="Arial"/>
                          <a:ea typeface="Times New Roman"/>
                        </a:rPr>
                        <a:t>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496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Краткое описание объекта недвижимости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здание кирпичное, 2-х этажное, один из них – цокольный, в удовлетворительном состоянии, коммуникации: есть электроснабжение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23874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объекта 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90 000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23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земельного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80 000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Изображение 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14487"/>
            <a:ext cx="3071834" cy="2303877"/>
          </a:xfrm>
          <a:prstGeom prst="rect">
            <a:avLst/>
          </a:prstGeom>
        </p:spPr>
      </p:pic>
      <p:pic>
        <p:nvPicPr>
          <p:cNvPr id="7" name="Рисунок 6" descr="Изображение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661" y="4143381"/>
            <a:ext cx="3095645" cy="2321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7158" y="500042"/>
            <a:ext cx="3600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Магазин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57621" y="571480"/>
          <a:ext cx="5000660" cy="6073370"/>
        </p:xfrm>
        <a:graphic>
          <a:graphicData uri="http://schemas.openxmlformats.org/drawingml/2006/table">
            <a:tbl>
              <a:tblPr/>
              <a:tblGrid>
                <a:gridCol w="1985557"/>
                <a:gridCol w="3015103"/>
              </a:tblGrid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Тутаев, ул. Дементьева,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д. 3а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(кв.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114,7 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86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</a:t>
                      </a: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193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Краткое описание объекта недвижимости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1-но этажное кирпичное здание магазина  в хорошем состоянии, имеются все коммуникации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41655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безвозмездное пользование (заключен договор безвозмездного пользования с Отделение Ярославской областной организации Общероссийской общественной организации «Всероссийского общества инвалидов»)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объекта 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3 763 000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43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земельного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318 000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GklqS2G6Sg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3428992" cy="2571744"/>
          </a:xfrm>
          <a:prstGeom prst="rect">
            <a:avLst/>
          </a:prstGeom>
        </p:spPr>
      </p:pic>
      <p:pic>
        <p:nvPicPr>
          <p:cNvPr id="7" name="Рисунок 6" descr="WUUn4Ny0E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786190"/>
            <a:ext cx="3476617" cy="2607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14096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 ВНИМАНИЕ!!!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640960" cy="50405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  Структура прогнозного плана приватизации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77651705"/>
              </p:ext>
            </p:extLst>
          </p:nvPr>
        </p:nvGraphicFramePr>
        <p:xfrm>
          <a:off x="5436096" y="1412776"/>
          <a:ext cx="3480048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план приватизации включено 25 объектов недвижимости.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- 15 зданий</a:t>
                      </a:r>
                      <a:r>
                        <a:rPr lang="ru-RU" baseline="0" dirty="0" smtClean="0"/>
                        <a:t> и помещений,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- 10 земельных участков под объектами.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9393743"/>
              </p:ext>
            </p:extLst>
          </p:nvPr>
        </p:nvGraphicFramePr>
        <p:xfrm>
          <a:off x="5508104" y="3789040"/>
          <a:ext cx="3480048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04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2018 планируется получить</a:t>
                      </a:r>
                      <a:r>
                        <a:rPr lang="ru-RU" baseline="0" dirty="0" smtClean="0"/>
                        <a:t> доход от приватизации  имущества -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- 15 зданий</a:t>
                      </a:r>
                      <a:r>
                        <a:rPr lang="ru-RU" baseline="0" dirty="0" smtClean="0"/>
                        <a:t> и помещений, 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- 10 земельных участков под объектами.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463042748"/>
              </p:ext>
            </p:extLst>
          </p:nvPr>
        </p:nvGraphicFramePr>
        <p:xfrm>
          <a:off x="611560" y="1484784"/>
          <a:ext cx="47525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2732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642918"/>
            <a:ext cx="3600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Нежилое здание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000495" y="594896"/>
          <a:ext cx="4857785" cy="5969596"/>
        </p:xfrm>
        <a:graphic>
          <a:graphicData uri="http://schemas.openxmlformats.org/drawingml/2006/table">
            <a:tbl>
              <a:tblPr/>
              <a:tblGrid>
                <a:gridCol w="1873718"/>
                <a:gridCol w="2984067"/>
              </a:tblGrid>
              <a:tr h="1083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Родионовский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с/о,          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Машаково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ул. Цветочная, д. 14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85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(кв. м)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57,9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70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</a:t>
                      </a: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253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Краткое описание объекта недвижимости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здание деревянное, 1-но этажное, в неудовлетворительном состоянии, коммуникации отсутствуют</a:t>
                      </a:r>
                      <a:endParaRPr lang="ru-RU" sz="14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22071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объекта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52 000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13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земельного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35 000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DSC03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063" y="1142984"/>
            <a:ext cx="3619525" cy="2714644"/>
          </a:xfrm>
          <a:prstGeom prst="rect">
            <a:avLst/>
          </a:prstGeom>
        </p:spPr>
      </p:pic>
      <p:pic>
        <p:nvPicPr>
          <p:cNvPr id="9" name="Рисунок 8" descr="DSC03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63" y="3929066"/>
            <a:ext cx="3619525" cy="2714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85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44" y="571480"/>
            <a:ext cx="40352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Нежилое помещение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6"/>
          <a:ext cx="4857785" cy="4619319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82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г. Тутаев,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ул. Моторостроителей,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57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9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(кв.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19,3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16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Краткое описание объекта недвижимости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нежилое помещение в жилом доме на 1-ом этаже,  вход в помещение через подъезд, в удовлетворительном состоянии, имеются все коммуникации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28525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объекта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381</a:t>
                      </a:r>
                      <a:r>
                        <a:rPr lang="ru-RU" sz="1600" b="1" baseline="0" dirty="0" smtClean="0">
                          <a:latin typeface="+mn-lt"/>
                          <a:ea typeface="Times New Roman"/>
                        </a:rPr>
                        <a:t>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DSC03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3" y="1428736"/>
            <a:ext cx="3429024" cy="2571768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rot="5400000">
            <a:off x="2786050" y="1500174"/>
            <a:ext cx="1000132" cy="100013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DSC03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095" y="4071942"/>
            <a:ext cx="3429024" cy="2571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00042"/>
            <a:ext cx="400049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Здание бывшего детского сада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6" y="571480"/>
          <a:ext cx="4857785" cy="5985866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975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Помогаловский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с/о,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п. Урдома,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ул. Центральная,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д. 19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94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(кв. м)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101,2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060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</a:t>
                      </a: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1 681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Краткое описание объекта недвижимости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здание деревянное, 1-но этажное, в хорошем состоянии, коммуникации: имеется электроснабжение, печное отопление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14350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не используется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7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объекта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362 000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23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земельного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"/>
                          <a:ea typeface="Times New Roman"/>
                        </a:rPr>
                        <a:t>183 000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Рисунок 7" descr="DSC02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357298"/>
            <a:ext cx="3476617" cy="2607462"/>
          </a:xfrm>
          <a:prstGeom prst="rect">
            <a:avLst/>
          </a:prstGeom>
        </p:spPr>
      </p:pic>
      <p:pic>
        <p:nvPicPr>
          <p:cNvPr id="9" name="Рисунок 8" descr="DSC02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071942"/>
            <a:ext cx="3500462" cy="2625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642918"/>
            <a:ext cx="3600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Нежилое здание</a:t>
            </a:r>
            <a:endParaRPr lang="ru-RU" sz="2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571480"/>
          <a:ext cx="4857784" cy="6023325"/>
        </p:xfrm>
        <a:graphic>
          <a:graphicData uri="http://schemas.openxmlformats.org/drawingml/2006/table">
            <a:tbl>
              <a:tblPr/>
              <a:tblGrid>
                <a:gridCol w="2000264"/>
                <a:gridCol w="2857520"/>
              </a:tblGrid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Помогаловский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с/о,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с. Савинское, ул. Зеленая, д. 10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45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объекта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(</a:t>
                      </a: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152,8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00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</a:t>
                      </a: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1 574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8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Краткое описание объекта недвижимости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здание 1-но этажное, деревянное, отделанное кирпичом, в удовлетворительном состоянии,  коммуникации:  есть электроснабжение, печное отопление, колодец, выгребная яма</a:t>
                      </a:r>
                      <a:endParaRPr lang="ru-RU" sz="16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74593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используется</a:t>
                      </a:r>
                      <a:endParaRPr lang="ru-RU" sz="1100" b="1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объекта 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308</a:t>
                      </a:r>
                      <a:r>
                        <a:rPr lang="ru-RU" sz="1600" b="1" baseline="0" dirty="0" smtClean="0">
                          <a:latin typeface="+mn-lt"/>
                          <a:ea typeface="Times New Roman"/>
                        </a:rPr>
                        <a:t>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404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земельного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171 000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2017-04-05 20-57-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3786190"/>
            <a:ext cx="3619525" cy="2714644"/>
          </a:xfrm>
          <a:prstGeom prst="rect">
            <a:avLst/>
          </a:prstGeom>
        </p:spPr>
      </p:pic>
      <p:pic>
        <p:nvPicPr>
          <p:cNvPr id="7" name="Рисунок 6" descr="2017-04-05 20-58-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3619493" cy="2714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500042"/>
            <a:ext cx="3786214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Здание бывшего детского сада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71934" y="571480"/>
          <a:ext cx="4857785" cy="5874424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823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Метенинский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с/о, 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д.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Першино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ул. Молодежная, д.1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462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(кв.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170,4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</a:t>
                      </a: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1 441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Краткое описание объекта недвижимости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здание бревенчатое, 1-но этажное, на окраине деревни, в удовлетворительном состоянии,  коммуникации:  есть электроснабжение, печное отопление, колодец, выгребная яма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04888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не  используется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6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объекта 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288 000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23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земельного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135 000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2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964785"/>
            <a:ext cx="3500462" cy="2625347"/>
          </a:xfrm>
          <a:prstGeom prst="rect">
            <a:avLst/>
          </a:prstGeom>
        </p:spPr>
      </p:pic>
      <p:pic>
        <p:nvPicPr>
          <p:cNvPr id="7" name="Рисунок 6" descr="DSC02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68000"/>
            <a:ext cx="3500462" cy="26253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571480"/>
            <a:ext cx="36004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Нежилые помещения №16, 18,19,20,30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000495" y="714357"/>
          <a:ext cx="4857785" cy="5643602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813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</a:rPr>
                        <a:t>Адрес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г. Тутаев, ул. Пролетарская,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д. 30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685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Площадь объекта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(кв. м)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79,3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524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Краткое описание объекта недвижимости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нежилые помещения в 5-ти этажном административном здании на 5-ом этаже, в хорошем состоянии, имеются все коммуникации</a:t>
                      </a:r>
                      <a:endParaRPr lang="ru-RU" sz="1600" b="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22280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</a:rPr>
                        <a:t>Назначение</a:t>
                      </a:r>
                      <a:endParaRPr lang="ru-RU" sz="16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не  используется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7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</a:rPr>
                        <a:t>Предварительная рыночная стоимость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объекта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(руб.)</a:t>
                      </a:r>
                      <a:endParaRPr lang="ru-RU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700 000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20170215_1013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286256"/>
            <a:ext cx="3786182" cy="2129727"/>
          </a:xfrm>
          <a:prstGeom prst="rect">
            <a:avLst/>
          </a:prstGeom>
        </p:spPr>
      </p:pic>
      <p:pic>
        <p:nvPicPr>
          <p:cNvPr id="7" name="Рисунок 6" descr="QDdHRnYS1k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3619526" cy="27146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500042"/>
            <a:ext cx="3600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sz="2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Здание бывшей  бани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29058" y="1000108"/>
          <a:ext cx="4857785" cy="5609499"/>
        </p:xfrm>
        <a:graphic>
          <a:graphicData uri="http://schemas.openxmlformats.org/drawingml/2006/table">
            <a:tbl>
              <a:tblPr/>
              <a:tblGrid>
                <a:gridCol w="1928827"/>
                <a:gridCol w="2928958"/>
              </a:tblGrid>
              <a:tr h="975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Адрес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Тутаевский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р-н, </a:t>
                      </a:r>
                      <a:r>
                        <a:rPr lang="ru-RU" sz="18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Помогаловский</a:t>
                      </a: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с/о,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п. Урдома, 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ул. Центральная,</a:t>
                      </a: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д. 18</a:t>
                      </a:r>
                      <a:endParaRPr lang="ru-RU" sz="18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5962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объекта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(кв.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65,3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Площадь земельного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</a:t>
                      </a: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кв. м)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323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Краткое описание объекта недвижимости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здание кирпичное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1-но этажное,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неудовлетворительном состоянии, коммуникации отсутствуют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13386">
                <a:tc>
                  <a:txBody>
                    <a:bodyPr/>
                    <a:lstStyle/>
                    <a:p>
                      <a:pPr marL="270510" indent="-270510">
                        <a:spcAft>
                          <a:spcPts val="0"/>
                        </a:spcAft>
                      </a:pPr>
                      <a:r>
                        <a:rPr lang="ru-RU" sz="1300" b="1">
                          <a:latin typeface="Arial"/>
                          <a:ea typeface="Times New Roman"/>
                        </a:rPr>
                        <a:t>Назначение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не  используется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объекта 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40 000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8231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Arial"/>
                          <a:ea typeface="Times New Roman"/>
                        </a:rPr>
                        <a:t>Предварительная рыночная стоимость земельного </a:t>
                      </a:r>
                      <a:r>
                        <a:rPr lang="ru-RU" sz="1300" b="1" dirty="0" smtClean="0">
                          <a:latin typeface="Arial"/>
                          <a:ea typeface="Times New Roman"/>
                        </a:rPr>
                        <a:t>участка (руб.)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</a:rPr>
                        <a:t>30 000</a:t>
                      </a:r>
                      <a:endParaRPr lang="ru-RU" sz="1600" b="1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DSC02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4348" y="857232"/>
            <a:ext cx="2571768" cy="3429024"/>
          </a:xfrm>
          <a:prstGeom prst="rect">
            <a:avLst/>
          </a:prstGeom>
        </p:spPr>
      </p:pic>
      <p:pic>
        <p:nvPicPr>
          <p:cNvPr id="7" name="Рисунок 6" descr="DSC02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17322" y="3640340"/>
            <a:ext cx="2589610" cy="34528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64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2788</TotalTime>
  <Words>1244</Words>
  <Application>Microsoft Office PowerPoint</Application>
  <PresentationFormat>Экран (4:3)</PresentationFormat>
  <Paragraphs>293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Тема3</vt:lpstr>
      <vt:lpstr>Тема Office</vt:lpstr>
      <vt:lpstr>   Администрация Тутаевского муниципального района  </vt:lpstr>
      <vt:lpstr>   Структура прогнозного плана приватизации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Тутаевского муниципального района</dc:title>
  <dc:creator>yurist1</dc:creator>
  <cp:lastModifiedBy>dedyulina</cp:lastModifiedBy>
  <cp:revision>298</cp:revision>
  <cp:lastPrinted>2017-04-04T14:46:32Z</cp:lastPrinted>
  <dcterms:created xsi:type="dcterms:W3CDTF">2017-03-30T08:15:05Z</dcterms:created>
  <dcterms:modified xsi:type="dcterms:W3CDTF">2017-12-06T12:28:43Z</dcterms:modified>
</cp:coreProperties>
</file>