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2" r:id="rId2"/>
  </p:sldMasterIdLst>
  <p:notesMasterIdLst>
    <p:notesMasterId r:id="rId19"/>
  </p:notesMasterIdLst>
  <p:sldIdLst>
    <p:sldId id="256" r:id="rId3"/>
    <p:sldId id="259" r:id="rId4"/>
    <p:sldId id="307" r:id="rId5"/>
    <p:sldId id="308" r:id="rId6"/>
    <p:sldId id="309" r:id="rId7"/>
    <p:sldId id="311" r:id="rId8"/>
    <p:sldId id="261" r:id="rId9"/>
    <p:sldId id="292" r:id="rId10"/>
    <p:sldId id="312" r:id="rId11"/>
    <p:sldId id="293" r:id="rId12"/>
    <p:sldId id="313" r:id="rId13"/>
    <p:sldId id="314" r:id="rId14"/>
    <p:sldId id="316" r:id="rId15"/>
    <p:sldId id="294" r:id="rId16"/>
    <p:sldId id="295" r:id="rId17"/>
    <p:sldId id="291" r:id="rId18"/>
  </p:sldIdLst>
  <p:sldSz cx="9144000" cy="6858000" type="screen4x3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838" autoAdjust="0"/>
    <p:restoredTop sz="94671" autoAdjust="0"/>
  </p:normalViewPr>
  <p:slideViewPr>
    <p:cSldViewPr>
      <p:cViewPr>
        <p:scale>
          <a:sx n="76" d="100"/>
          <a:sy n="76" d="100"/>
        </p:scale>
        <p:origin x="-2652" y="-8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-2016" y="-90"/>
      </p:cViewPr>
      <p:guideLst>
        <p:guide orient="horz" pos="3108"/>
        <p:guide pos="2122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0"/>
            <c:explosion val="4"/>
          </c:dPt>
          <c:dPt>
            <c:idx val="1"/>
            <c:explosion val="4"/>
          </c:dPt>
          <c:dLbls>
            <c:dLbl>
              <c:idx val="1"/>
              <c:layout/>
              <c:showPercent val="1"/>
              <c:separator>
</c:separator>
            </c:dLbl>
            <c:showPercent val="1"/>
            <c:showLeaderLines val="1"/>
          </c:dLbls>
          <c:cat>
            <c:strRef>
              <c:f>Лист1!$A$2:$A$3</c:f>
              <c:strCache>
                <c:ptCount val="2"/>
                <c:pt idx="0">
                  <c:v>Доход от продажи зданий, помещений</c:v>
                </c:pt>
                <c:pt idx="1">
                  <c:v>Доход от продажи земельных участков под объектами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</c:v>
                </c:pt>
                <c:pt idx="1">
                  <c:v>5</c:v>
                </c:pt>
              </c:numCache>
            </c:numRef>
          </c:val>
        </c:ser>
        <c:dLbls>
          <c:showPercent val="1"/>
        </c:dLbls>
      </c:pie3DChart>
    </c:plotArea>
    <c:legend>
      <c:legendPos val="r"/>
      <c:layout/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18830" cy="493315"/>
          </a:xfrm>
          <a:prstGeom prst="rect">
            <a:avLst/>
          </a:prstGeom>
        </p:spPr>
        <p:txBody>
          <a:bodyPr vert="horz" lIns="90754" tIns="45377" rIns="90754" bIns="45377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5" y="1"/>
            <a:ext cx="2918830" cy="493315"/>
          </a:xfrm>
          <a:prstGeom prst="rect">
            <a:avLst/>
          </a:prstGeom>
        </p:spPr>
        <p:txBody>
          <a:bodyPr vert="horz" lIns="90754" tIns="45377" rIns="90754" bIns="45377" rtlCol="0"/>
          <a:lstStyle>
            <a:lvl1pPr algn="r">
              <a:defRPr sz="1200"/>
            </a:lvl1pPr>
          </a:lstStyle>
          <a:p>
            <a:fld id="{2880EE82-6F86-4E76-8A7E-59887C377595}" type="datetimeFigureOut">
              <a:rPr lang="ru-RU" smtClean="0"/>
              <a:pPr/>
              <a:t>20.12.2018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39775"/>
            <a:ext cx="4929187" cy="36988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54" tIns="45377" rIns="90754" bIns="45377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0754" tIns="45377" rIns="90754" bIns="45377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71286"/>
            <a:ext cx="2918830" cy="493315"/>
          </a:xfrm>
          <a:prstGeom prst="rect">
            <a:avLst/>
          </a:prstGeom>
        </p:spPr>
        <p:txBody>
          <a:bodyPr vert="horz" lIns="90754" tIns="45377" rIns="90754" bIns="45377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5" y="9371286"/>
            <a:ext cx="2918830" cy="493315"/>
          </a:xfrm>
          <a:prstGeom prst="rect">
            <a:avLst/>
          </a:prstGeom>
        </p:spPr>
        <p:txBody>
          <a:bodyPr vert="horz" lIns="90754" tIns="45377" rIns="90754" bIns="45377" rtlCol="0" anchor="b"/>
          <a:lstStyle>
            <a:lvl1pPr algn="r">
              <a:defRPr sz="1200"/>
            </a:lvl1pPr>
          </a:lstStyle>
          <a:p>
            <a:fld id="{D8E205E4-E73D-41DC-9056-F8B05AF710A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34583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55" y="214290"/>
            <a:ext cx="4786345" cy="305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3076" name="AutoShape 4"/>
          <p:cNvCxnSpPr>
            <a:cxnSpLocks noChangeShapeType="1"/>
          </p:cNvCxnSpPr>
          <p:nvPr/>
        </p:nvCxnSpPr>
        <p:spPr bwMode="auto">
          <a:xfrm>
            <a:off x="642910" y="500042"/>
            <a:ext cx="8429684" cy="1588"/>
          </a:xfrm>
          <a:prstGeom prst="straightConnector1">
            <a:avLst/>
          </a:prstGeom>
          <a:noFill/>
          <a:ln w="15875">
            <a:solidFill>
              <a:srgbClr val="4F81BD"/>
            </a:solidFill>
            <a:round/>
            <a:headEnd/>
            <a:tailEnd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A2F1F-A9F7-43A0-86EA-F6C20CB0F444}" type="datetimeFigureOut">
              <a:rPr lang="ru-RU" smtClean="0"/>
              <a:pPr/>
              <a:t>20.12.2018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1A3E9-BF61-4C9F-9709-1B42BD707BA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A2F1F-A9F7-43A0-86EA-F6C20CB0F444}" type="datetimeFigureOut">
              <a:rPr lang="ru-RU" smtClean="0"/>
              <a:pPr/>
              <a:t>20.12.2018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1A3E9-BF61-4C9F-9709-1B42BD707BA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A2F1F-A9F7-43A0-86EA-F6C20CB0F444}" type="datetimeFigureOut">
              <a:rPr lang="ru-RU" smtClean="0"/>
              <a:pPr/>
              <a:t>20.12.2018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1A3E9-BF61-4C9F-9709-1B42BD707BA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A2F1F-A9F7-43A0-86EA-F6C20CB0F444}" type="datetimeFigureOut">
              <a:rPr lang="ru-RU" smtClean="0"/>
              <a:pPr/>
              <a:t>20.12.2018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1A3E9-BF61-4C9F-9709-1B42BD707BA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A2F1F-A9F7-43A0-86EA-F6C20CB0F444}" type="datetimeFigureOut">
              <a:rPr lang="ru-RU" smtClean="0"/>
              <a:pPr/>
              <a:t>20.12.2018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1A3E9-BF61-4C9F-9709-1B42BD707BA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A2F1F-A9F7-43A0-86EA-F6C20CB0F444}" type="datetimeFigureOut">
              <a:rPr lang="ru-RU" smtClean="0"/>
              <a:pPr/>
              <a:t>20.12.2018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1A3E9-BF61-4C9F-9709-1B42BD707BA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A2F1F-A9F7-43A0-86EA-F6C20CB0F444}" type="datetimeFigureOut">
              <a:rPr lang="ru-RU" smtClean="0"/>
              <a:pPr/>
              <a:t>20.12.2018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1A3E9-BF61-4C9F-9709-1B42BD707BA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A2F1F-A9F7-43A0-86EA-F6C20CB0F444}" type="datetimeFigureOut">
              <a:rPr lang="ru-RU" smtClean="0"/>
              <a:pPr/>
              <a:t>20.12.2018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1A3E9-BF61-4C9F-9709-1B42BD707BA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A2F1F-A9F7-43A0-86EA-F6C20CB0F444}" type="datetimeFigureOut">
              <a:rPr lang="ru-RU" smtClean="0"/>
              <a:pPr/>
              <a:t>20.12.2018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1A3E9-BF61-4C9F-9709-1B42BD707BA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A2F1F-A9F7-43A0-86EA-F6C20CB0F444}" type="datetimeFigureOut">
              <a:rPr lang="ru-RU" smtClean="0"/>
              <a:pPr/>
              <a:t>20.12.2018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1A3E9-BF61-4C9F-9709-1B42BD707BA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A2F1F-A9F7-43A0-86EA-F6C20CB0F444}" type="datetimeFigureOut">
              <a:rPr lang="ru-RU" smtClean="0"/>
              <a:pPr/>
              <a:t>20.12.2018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1A3E9-BF61-4C9F-9709-1B42BD707BA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714876" y="285728"/>
            <a:ext cx="4286280" cy="2143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pic>
        <p:nvPicPr>
          <p:cNvPr id="7" name="Picture 2" descr="http://tutaev.ru/images/logos/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8" y="71414"/>
            <a:ext cx="500034" cy="666713"/>
          </a:xfrm>
          <a:prstGeom prst="rect">
            <a:avLst/>
          </a:prstGeom>
          <a:noFill/>
        </p:spPr>
      </p:pic>
      <p:cxnSp>
        <p:nvCxnSpPr>
          <p:cNvPr id="2050" name="AutoShape 2"/>
          <p:cNvCxnSpPr>
            <a:cxnSpLocks noChangeShapeType="1"/>
          </p:cNvCxnSpPr>
          <p:nvPr/>
        </p:nvCxnSpPr>
        <p:spPr bwMode="auto">
          <a:xfrm>
            <a:off x="642910" y="500042"/>
            <a:ext cx="8429684" cy="1588"/>
          </a:xfrm>
          <a:prstGeom prst="straightConnector1">
            <a:avLst/>
          </a:prstGeom>
          <a:noFill/>
          <a:ln w="15875">
            <a:solidFill>
              <a:srgbClr val="4F81BD"/>
            </a:solidFill>
            <a:round/>
            <a:headEnd/>
            <a:tailEnd/>
          </a:ln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lang="ru-RU" sz="1400" b="1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CA2F1F-A9F7-43A0-86EA-F6C20CB0F444}" type="datetimeFigureOut">
              <a:rPr lang="ru-RU" smtClean="0"/>
              <a:pPr/>
              <a:t>20.12.2018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D1A3E9-BF61-4C9F-9709-1B42BD707BA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14357"/>
            <a:ext cx="7772400" cy="1850547"/>
          </a:xfrm>
        </p:spPr>
        <p:txBody>
          <a:bodyPr>
            <a:normAutofit fontScale="90000"/>
          </a:bodyPr>
          <a:lstStyle/>
          <a:p>
            <a:r>
              <a:rPr lang="ru-RU" sz="3300" b="1" dirty="0" smtClean="0">
                <a:latin typeface="+mn-lt"/>
              </a:rPr>
              <a:t/>
            </a:r>
            <a:br>
              <a:rPr lang="ru-RU" sz="3300" b="1" dirty="0" smtClean="0">
                <a:latin typeface="+mn-lt"/>
              </a:rPr>
            </a:br>
            <a:r>
              <a:rPr lang="ru-RU" sz="3300" b="1" dirty="0">
                <a:latin typeface="+mn-lt"/>
              </a:rPr>
              <a:t/>
            </a:r>
            <a:br>
              <a:rPr lang="ru-RU" sz="3300" b="1" dirty="0">
                <a:latin typeface="+mn-lt"/>
              </a:rPr>
            </a:br>
            <a:r>
              <a:rPr lang="ru-RU" sz="3300" b="1" dirty="0" smtClean="0">
                <a:latin typeface="+mn-lt"/>
              </a:rPr>
              <a:t/>
            </a:r>
            <a:br>
              <a:rPr lang="ru-RU" sz="3300" b="1" dirty="0" smtClean="0">
                <a:latin typeface="+mn-lt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Администрация Тутаевского муниципального района</a:t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300" b="1" dirty="0">
              <a:latin typeface="+mn-lt"/>
            </a:endParaRPr>
          </a:p>
        </p:txBody>
      </p:sp>
      <p:pic>
        <p:nvPicPr>
          <p:cNvPr id="1026" name="Picture 2" descr="http://tutaev.ru/images/logos/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0" y="214290"/>
            <a:ext cx="1071564" cy="1428753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14282" y="3500438"/>
            <a:ext cx="878687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ПРОЕКТ 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прогнозного плана (программы) приватизации имущества, находящегося в собственности </a:t>
            </a:r>
            <a:r>
              <a:rPr lang="ru-RU" sz="28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Тутаевского</a:t>
            </a:r>
            <a:r>
              <a:rPr lang="ru-RU" sz="28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2800" b="1" dirty="0">
                <a:latin typeface="Times New Roman" pitchFamily="18" charset="0"/>
                <a:ea typeface="+mj-ea"/>
                <a:cs typeface="Times New Roman" pitchFamily="18" charset="0"/>
              </a:rPr>
              <a:t>муниципального района на </a:t>
            </a:r>
            <a:r>
              <a:rPr lang="ru-RU" sz="28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2019 </a:t>
            </a:r>
            <a:r>
              <a:rPr lang="ru-RU" sz="2800" b="1" dirty="0">
                <a:latin typeface="Times New Roman" pitchFamily="18" charset="0"/>
                <a:ea typeface="+mj-ea"/>
                <a:cs typeface="Times New Roman" pitchFamily="18" charset="0"/>
              </a:rPr>
              <a:t>год </a:t>
            </a:r>
            <a:endParaRPr lang="ru-RU" sz="2800" b="1" dirty="0" smtClean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857620" y="6143644"/>
            <a:ext cx="17144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Тутаев 2018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500042"/>
            <a:ext cx="4000496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 </a:t>
            </a:r>
            <a:r>
              <a:rPr lang="ru-RU" sz="2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Здание бывшего детского сада</a:t>
            </a:r>
            <a:endParaRPr lang="ru-RU" sz="2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000496" y="571480"/>
          <a:ext cx="4857785" cy="5826466"/>
        </p:xfrm>
        <a:graphic>
          <a:graphicData uri="http://schemas.openxmlformats.org/drawingml/2006/table">
            <a:tbl>
              <a:tblPr/>
              <a:tblGrid>
                <a:gridCol w="1928827"/>
                <a:gridCol w="2928958"/>
              </a:tblGrid>
              <a:tr h="15716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FFFF"/>
                          </a:solidFill>
                          <a:latin typeface="Arial"/>
                          <a:ea typeface="Times New Roman"/>
                        </a:rPr>
                        <a:t>Адрес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Тутаевский</a:t>
                      </a:r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р-н, </a:t>
                      </a:r>
                      <a:r>
                        <a:rPr lang="ru-RU" sz="1800" b="1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Помогаловский</a:t>
                      </a:r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с/о,</a:t>
                      </a:r>
                    </a:p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п. Урдома,</a:t>
                      </a:r>
                    </a:p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ул. Центральная,</a:t>
                      </a:r>
                    </a:p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д. 19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15001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Arial"/>
                          <a:ea typeface="Times New Roman"/>
                        </a:rPr>
                        <a:t>Площадь объекта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Arial"/>
                          <a:ea typeface="Times New Roman"/>
                        </a:rPr>
                        <a:t>(кв. м</a:t>
                      </a:r>
                      <a:r>
                        <a:rPr lang="ru-RU" sz="1800" b="1" dirty="0" smtClean="0">
                          <a:latin typeface="Arial"/>
                          <a:ea typeface="Times New Roman"/>
                        </a:rPr>
                        <a:t>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800" b="1" dirty="0" smtClean="0">
                        <a:latin typeface="Arial"/>
                        <a:ea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latin typeface="Arial"/>
                          <a:ea typeface="Times New Roman"/>
                        </a:rPr>
                        <a:t>Кадастровый номер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Arial"/>
                          <a:ea typeface="Times New Roman"/>
                        </a:rPr>
                        <a:t>101,2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800" b="1" dirty="0" smtClean="0">
                        <a:latin typeface="Arial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Arial"/>
                          <a:ea typeface="Times New Roman"/>
                        </a:rPr>
                        <a:t>76:15:013501:103</a:t>
                      </a:r>
                      <a:endParaRPr lang="ru-RU" sz="1800" b="1" dirty="0"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5060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Arial"/>
                          <a:ea typeface="Times New Roman"/>
                        </a:rPr>
                        <a:t>Площадь земельного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Arial"/>
                          <a:ea typeface="Times New Roman"/>
                        </a:rPr>
                        <a:t>участка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Arial"/>
                          <a:ea typeface="Times New Roman"/>
                        </a:rPr>
                        <a:t>(</a:t>
                      </a:r>
                      <a:r>
                        <a:rPr lang="ru-RU" sz="1800" b="1" dirty="0">
                          <a:latin typeface="Arial"/>
                          <a:ea typeface="Times New Roman"/>
                        </a:rPr>
                        <a:t>кв. м</a:t>
                      </a:r>
                      <a:r>
                        <a:rPr lang="ru-RU" sz="1800" b="1" dirty="0" smtClean="0">
                          <a:latin typeface="Arial"/>
                          <a:ea typeface="Times New Roman"/>
                        </a:rPr>
                        <a:t>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800" b="1" dirty="0" smtClean="0">
                        <a:latin typeface="Arial"/>
                        <a:ea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latin typeface="Arial"/>
                          <a:ea typeface="Times New Roman"/>
                        </a:rPr>
                        <a:t>Кадастровый номер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Arial"/>
                          <a:ea typeface="Times New Roman"/>
                        </a:rPr>
                        <a:t>1 681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800" b="1" dirty="0" smtClean="0">
                        <a:latin typeface="Arial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800" b="1" dirty="0" smtClean="0">
                        <a:latin typeface="Arial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Arial"/>
                          <a:ea typeface="Times New Roman"/>
                        </a:rPr>
                        <a:t>76:15:013501:19</a:t>
                      </a:r>
                      <a:endParaRPr lang="ru-RU" sz="1800" b="1" dirty="0"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4350">
                <a:tc>
                  <a:txBody>
                    <a:bodyPr/>
                    <a:lstStyle/>
                    <a:p>
                      <a:pPr marL="270510" indent="-270510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Arial"/>
                          <a:ea typeface="Times New Roman"/>
                        </a:rPr>
                        <a:t>Назначение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Arial"/>
                          <a:ea typeface="Times New Roman"/>
                        </a:rPr>
                        <a:t>не используется</a:t>
                      </a:r>
                      <a:endParaRPr lang="ru-RU" sz="2000" b="1" dirty="0"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8" name="Рисунок 7" descr="DSC0258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1357298"/>
            <a:ext cx="3476617" cy="2607462"/>
          </a:xfrm>
          <a:prstGeom prst="rect">
            <a:avLst/>
          </a:prstGeom>
        </p:spPr>
      </p:pic>
      <p:pic>
        <p:nvPicPr>
          <p:cNvPr id="9" name="Рисунок 8" descr="DSC0259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4071942"/>
            <a:ext cx="3500462" cy="2625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86446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79512" y="571480"/>
            <a:ext cx="36004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 </a:t>
            </a:r>
            <a:r>
              <a:rPr lang="ru-RU" sz="2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                       Здание бывшей школы </a:t>
            </a:r>
            <a:endParaRPr lang="ru-RU" sz="2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000495" y="714356"/>
          <a:ext cx="4857785" cy="5715040"/>
        </p:xfrm>
        <a:graphic>
          <a:graphicData uri="http://schemas.openxmlformats.org/drawingml/2006/table">
            <a:tbl>
              <a:tblPr/>
              <a:tblGrid>
                <a:gridCol w="1928827"/>
                <a:gridCol w="2928958"/>
              </a:tblGrid>
              <a:tr h="13358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FFFFFF"/>
                          </a:solidFill>
                          <a:latin typeface="+mn-lt"/>
                          <a:ea typeface="Times New Roman"/>
                        </a:rPr>
                        <a:t>Адрес</a:t>
                      </a:r>
                      <a:endParaRPr lang="ru-RU" sz="24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Тутаевский</a:t>
                      </a:r>
                      <a:r>
                        <a:rPr lang="ru-RU" sz="2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р-н,                      д. </a:t>
                      </a:r>
                      <a:r>
                        <a:rPr lang="ru-RU" sz="2400" b="1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Емишево</a:t>
                      </a:r>
                      <a:r>
                        <a:rPr lang="ru-RU" sz="2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, ул. Парковая, </a:t>
                      </a:r>
                    </a:p>
                    <a:p>
                      <a:pPr algn="ctr"/>
                      <a:r>
                        <a:rPr lang="ru-RU" sz="2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д. 1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32561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+mn-lt"/>
                          <a:ea typeface="Times New Roman"/>
                        </a:rPr>
                        <a:t>Площадь объекта</a:t>
                      </a:r>
                      <a:endParaRPr lang="ru-RU" sz="1800" dirty="0">
                        <a:latin typeface="+mn-lt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+mn-lt"/>
                          <a:ea typeface="Times New Roman"/>
                        </a:rPr>
                        <a:t>(кв. м</a:t>
                      </a:r>
                      <a:r>
                        <a:rPr lang="ru-RU" sz="1800" b="1" dirty="0" smtClean="0">
                          <a:latin typeface="+mn-lt"/>
                          <a:ea typeface="Times New Roman"/>
                        </a:rPr>
                        <a:t>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800" b="1" dirty="0" smtClean="0">
                        <a:latin typeface="+mn-lt"/>
                        <a:ea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 smtClean="0">
                        <a:latin typeface="Arial"/>
                        <a:ea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latin typeface="Arial"/>
                          <a:ea typeface="Times New Roman"/>
                        </a:rPr>
                        <a:t>Кадастровый</a:t>
                      </a:r>
                      <a:r>
                        <a:rPr lang="ru-RU" sz="1800" b="1" baseline="0" dirty="0" smtClean="0">
                          <a:latin typeface="Arial"/>
                          <a:ea typeface="Times New Roman"/>
                        </a:rPr>
                        <a:t> номер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baseline="0" dirty="0" smtClean="0">
                        <a:latin typeface="Arial"/>
                        <a:ea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baseline="0" dirty="0" smtClean="0">
                        <a:latin typeface="Arial"/>
                        <a:ea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baseline="0" dirty="0" smtClean="0">
                        <a:latin typeface="Arial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8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+mn-lt"/>
                          <a:ea typeface="Times New Roman"/>
                        </a:rPr>
                        <a:t>406,3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800" b="1" dirty="0" smtClean="0">
                        <a:latin typeface="+mn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800" b="1" dirty="0" smtClean="0">
                        <a:latin typeface="+mn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800" b="1" dirty="0" smtClean="0">
                        <a:latin typeface="+mn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800" b="1" dirty="0" smtClean="0">
                        <a:latin typeface="+mn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+mn-lt"/>
                          <a:ea typeface="Times New Roman"/>
                        </a:rPr>
                        <a:t>76:15:020209:261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800" b="1" dirty="0" smtClean="0">
                        <a:latin typeface="+mn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800" b="1" dirty="0" smtClean="0">
                        <a:latin typeface="+mn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800" b="1" dirty="0" smtClean="0">
                        <a:latin typeface="+mn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+mn-lt"/>
                          <a:ea typeface="Times New Roman"/>
                        </a:rPr>
                        <a:t>В настоящее время ведутся кадастровые работы по формированию земельного</a:t>
                      </a:r>
                      <a:r>
                        <a:rPr lang="ru-RU" sz="1800" b="1" baseline="0" dirty="0" smtClean="0">
                          <a:latin typeface="+mn-lt"/>
                          <a:ea typeface="Times New Roman"/>
                        </a:rPr>
                        <a:t> участка</a:t>
                      </a:r>
                      <a:endParaRPr lang="ru-RU" sz="1800" b="1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685840">
                <a:tc>
                  <a:txBody>
                    <a:bodyPr/>
                    <a:lstStyle/>
                    <a:p>
                      <a:pPr marL="270510" indent="-270510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+mn-lt"/>
                          <a:ea typeface="Times New Roman"/>
                        </a:rPr>
                        <a:t>Назначение</a:t>
                      </a:r>
                      <a:endParaRPr lang="ru-RU" sz="18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+mn-lt"/>
                          <a:ea typeface="Times New Roman"/>
                        </a:rPr>
                        <a:t>не  используется</a:t>
                      </a:r>
                      <a:endParaRPr lang="ru-RU" sz="1800" b="1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26" name="Picture 2" descr="D:\диск С\Desktop\ФОТО Презентация\д. Емишево, Парковая, 1\wLBpyUw4tX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357298"/>
            <a:ext cx="3500462" cy="2287535"/>
          </a:xfrm>
          <a:prstGeom prst="rect">
            <a:avLst/>
          </a:prstGeom>
          <a:noFill/>
        </p:spPr>
      </p:pic>
      <p:pic>
        <p:nvPicPr>
          <p:cNvPr id="1027" name="Picture 3" descr="D:\диск С\Desktop\ФОТО Презентация\д. Емишево, Парковая, 1\sCCkrImEWv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643314"/>
            <a:ext cx="3429024" cy="302420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86446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79512" y="764704"/>
            <a:ext cx="360040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 </a:t>
            </a:r>
            <a:r>
              <a:rPr lang="ru-RU" sz="2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  Нежилое здание</a:t>
            </a:r>
            <a:endParaRPr lang="ru-RU" sz="21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000495" y="714356"/>
          <a:ext cx="4857785" cy="5466285"/>
        </p:xfrm>
        <a:graphic>
          <a:graphicData uri="http://schemas.openxmlformats.org/drawingml/2006/table">
            <a:tbl>
              <a:tblPr/>
              <a:tblGrid>
                <a:gridCol w="1928827"/>
                <a:gridCol w="2928958"/>
              </a:tblGrid>
              <a:tr h="8230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FFFF"/>
                          </a:solidFill>
                          <a:latin typeface="Arial"/>
                          <a:ea typeface="Times New Roman"/>
                        </a:rPr>
                        <a:t>Адрес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Тутаевский</a:t>
                      </a:r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р-н, </a:t>
                      </a:r>
                      <a:r>
                        <a:rPr lang="ru-RU" sz="1800" b="1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Родионовский</a:t>
                      </a:r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с/о, </a:t>
                      </a:r>
                    </a:p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д. Дмитриевское, </a:t>
                      </a:r>
                    </a:p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д. 18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6941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Arial"/>
                          <a:ea typeface="Times New Roman"/>
                        </a:rPr>
                        <a:t>Площадь объекта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Arial"/>
                          <a:ea typeface="Times New Roman"/>
                        </a:rPr>
                        <a:t>(кв. м</a:t>
                      </a:r>
                      <a:r>
                        <a:rPr lang="ru-RU" sz="1800" b="1" dirty="0" smtClean="0">
                          <a:latin typeface="Arial"/>
                          <a:ea typeface="Times New Roman"/>
                        </a:rPr>
                        <a:t>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800" b="1" dirty="0" smtClean="0">
                        <a:latin typeface="Arial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Arial"/>
                          <a:ea typeface="Times New Roman"/>
                        </a:rPr>
                        <a:t>Кадастровый номер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Arial"/>
                          <a:ea typeface="Times New Roman"/>
                        </a:rPr>
                        <a:t>52,0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800" b="1" dirty="0" smtClean="0">
                        <a:latin typeface="Arial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800" b="1" dirty="0" smtClean="0">
                        <a:latin typeface="Arial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Arial"/>
                          <a:ea typeface="Times New Roman"/>
                        </a:rPr>
                        <a:t>76:15:012006:68</a:t>
                      </a:r>
                      <a:endParaRPr lang="ru-RU" sz="1800" b="1" dirty="0"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5545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Arial"/>
                          <a:ea typeface="Times New Roman"/>
                        </a:rPr>
                        <a:t>Площадь земельного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Arial"/>
                          <a:ea typeface="Times New Roman"/>
                        </a:rPr>
                        <a:t>участка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Arial"/>
                          <a:ea typeface="Times New Roman"/>
                        </a:rPr>
                        <a:t>(</a:t>
                      </a:r>
                      <a:r>
                        <a:rPr lang="ru-RU" sz="1800" b="1" dirty="0">
                          <a:latin typeface="Arial"/>
                          <a:ea typeface="Times New Roman"/>
                        </a:rPr>
                        <a:t>кв. м</a:t>
                      </a:r>
                      <a:r>
                        <a:rPr lang="ru-RU" sz="1800" b="1" dirty="0" smtClean="0">
                          <a:latin typeface="Arial"/>
                          <a:ea typeface="Times New Roman"/>
                        </a:rPr>
                        <a:t>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800" b="1" dirty="0" smtClean="0">
                        <a:latin typeface="Arial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Arial"/>
                          <a:ea typeface="Times New Roman"/>
                        </a:rPr>
                        <a:t>Кадастровый номер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Arial"/>
                          <a:ea typeface="Times New Roman"/>
                        </a:rPr>
                        <a:t>1 320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800" b="1" dirty="0" smtClean="0">
                        <a:latin typeface="Arial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800" b="1" dirty="0" smtClean="0">
                        <a:latin typeface="Arial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800" b="1" dirty="0" smtClean="0">
                        <a:latin typeface="Arial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Arial"/>
                          <a:ea typeface="Times New Roman"/>
                        </a:rPr>
                        <a:t>76:15:012006:71</a:t>
                      </a:r>
                      <a:endParaRPr lang="ru-RU" sz="1800" b="1" dirty="0"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8525">
                <a:tc>
                  <a:txBody>
                    <a:bodyPr/>
                    <a:lstStyle/>
                    <a:p>
                      <a:pPr marL="270510" indent="-270510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Arial"/>
                          <a:ea typeface="Times New Roman"/>
                        </a:rPr>
                        <a:t>Назначение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не используется</a:t>
                      </a:r>
                      <a:endParaRPr lang="ru-RU" sz="1800" b="1" dirty="0"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Рисунок 4" descr="DSC031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714348" y="785794"/>
            <a:ext cx="2571768" cy="3429024"/>
          </a:xfrm>
          <a:prstGeom prst="rect">
            <a:avLst/>
          </a:prstGeom>
        </p:spPr>
      </p:pic>
      <p:pic>
        <p:nvPicPr>
          <p:cNvPr id="7" name="Рисунок 6" descr="DSC031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714348" y="3500421"/>
            <a:ext cx="2571768" cy="3429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86446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57158" y="571480"/>
            <a:ext cx="3600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 </a:t>
            </a:r>
            <a:r>
              <a:rPr lang="ru-RU" sz="2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11.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Здание гаража</a:t>
            </a:r>
            <a:endParaRPr lang="ru-RU" sz="21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143372" y="785794"/>
          <a:ext cx="4857785" cy="4917645"/>
        </p:xfrm>
        <a:graphic>
          <a:graphicData uri="http://schemas.openxmlformats.org/drawingml/2006/table">
            <a:tbl>
              <a:tblPr/>
              <a:tblGrid>
                <a:gridCol w="2428893"/>
                <a:gridCol w="2428892"/>
              </a:tblGrid>
              <a:tr h="8230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FFFFFF"/>
                          </a:solidFill>
                          <a:latin typeface="Arial"/>
                          <a:ea typeface="Times New Roman"/>
                        </a:rPr>
                        <a:t>Адрес</a:t>
                      </a:r>
                      <a:endParaRPr lang="ru-RU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г. Тутаев,                   ул. Ушакова,</a:t>
                      </a:r>
                    </a:p>
                    <a:p>
                      <a:pPr algn="ctr"/>
                      <a:r>
                        <a:rPr lang="ru-RU" sz="2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д. 54а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6941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Arial"/>
                          <a:ea typeface="Times New Roman"/>
                        </a:rPr>
                        <a:t>Площадь объекта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Arial"/>
                          <a:ea typeface="Times New Roman"/>
                        </a:rPr>
                        <a:t>(кв. м</a:t>
                      </a:r>
                      <a:r>
                        <a:rPr lang="ru-RU" sz="1800" b="1" dirty="0" smtClean="0">
                          <a:latin typeface="Arial"/>
                          <a:ea typeface="Times New Roman"/>
                        </a:rPr>
                        <a:t>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800" b="1" dirty="0" smtClean="0">
                        <a:latin typeface="Arial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Arial"/>
                          <a:ea typeface="Times New Roman"/>
                        </a:rPr>
                        <a:t>Кадастровый номер 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+mn-lt"/>
                          <a:ea typeface="Times New Roman"/>
                        </a:rPr>
                        <a:t>98,5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800" b="1" dirty="0" smtClean="0">
                        <a:latin typeface="+mn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800" b="1" dirty="0" smtClean="0">
                        <a:latin typeface="+mn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+mn-lt"/>
                          <a:ea typeface="Times New Roman"/>
                        </a:rPr>
                        <a:t>76:21:010101:4387</a:t>
                      </a:r>
                      <a:endParaRPr lang="ru-RU" sz="1800" b="1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7688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Arial"/>
                          <a:ea typeface="Times New Roman"/>
                        </a:rPr>
                        <a:t>Площадь земельного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Arial"/>
                          <a:ea typeface="Times New Roman"/>
                        </a:rPr>
                        <a:t>участка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Arial"/>
                          <a:ea typeface="Times New Roman"/>
                        </a:rPr>
                        <a:t>(</a:t>
                      </a:r>
                      <a:r>
                        <a:rPr lang="ru-RU" sz="1800" b="1" dirty="0">
                          <a:latin typeface="Arial"/>
                          <a:ea typeface="Times New Roman"/>
                        </a:rPr>
                        <a:t>кв. м</a:t>
                      </a:r>
                      <a:r>
                        <a:rPr lang="ru-RU" sz="1800" b="1" dirty="0" smtClean="0">
                          <a:latin typeface="Arial"/>
                          <a:ea typeface="Times New Roman"/>
                        </a:rPr>
                        <a:t>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800" b="1" dirty="0" smtClean="0">
                        <a:latin typeface="Arial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Arial"/>
                          <a:ea typeface="Times New Roman"/>
                        </a:rPr>
                        <a:t>Кадастровый номер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+mn-lt"/>
                          <a:ea typeface="Times New Roman"/>
                        </a:rPr>
                        <a:t>366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800" b="1" dirty="0" smtClean="0">
                        <a:latin typeface="+mn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800" b="1" dirty="0" smtClean="0">
                        <a:latin typeface="+mn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800" b="1" dirty="0" smtClean="0">
                        <a:latin typeface="+mn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+mn-lt"/>
                          <a:ea typeface="Times New Roman"/>
                        </a:rPr>
                        <a:t>76:21:020225:70</a:t>
                      </a:r>
                      <a:endParaRPr lang="ru-RU" sz="1800" b="1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8525">
                <a:tc>
                  <a:txBody>
                    <a:bodyPr/>
                    <a:lstStyle/>
                    <a:p>
                      <a:pPr marL="270510" indent="-270510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Arial"/>
                          <a:ea typeface="Times New Roman"/>
                        </a:rPr>
                        <a:t>Назначение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не используется</a:t>
                      </a:r>
                      <a:endParaRPr lang="ru-RU" sz="1800" b="1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Рисунок 4" descr="DSC0277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723277" y="562550"/>
            <a:ext cx="2625345" cy="3500461"/>
          </a:xfrm>
          <a:prstGeom prst="rect">
            <a:avLst/>
          </a:prstGeom>
        </p:spPr>
      </p:pic>
      <p:pic>
        <p:nvPicPr>
          <p:cNvPr id="7" name="Рисунок 6" descr="DSC0277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720302" y="3351607"/>
            <a:ext cx="2607489" cy="3476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86446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14282" y="642918"/>
            <a:ext cx="360040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 </a:t>
            </a:r>
            <a:r>
              <a:rPr lang="ru-RU" sz="2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12.  </a:t>
            </a:r>
            <a:r>
              <a:rPr lang="ru-RU" sz="2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Нежилое здание</a:t>
            </a:r>
            <a:endParaRPr lang="ru-RU" sz="21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000495" y="571480"/>
          <a:ext cx="4857784" cy="5678113"/>
        </p:xfrm>
        <a:graphic>
          <a:graphicData uri="http://schemas.openxmlformats.org/drawingml/2006/table">
            <a:tbl>
              <a:tblPr/>
              <a:tblGrid>
                <a:gridCol w="2000264"/>
                <a:gridCol w="2857520"/>
              </a:tblGrid>
              <a:tr h="6429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FFFFFF"/>
                          </a:solidFill>
                          <a:latin typeface="Arial"/>
                          <a:ea typeface="Times New Roman"/>
                        </a:rPr>
                        <a:t>Адрес</a:t>
                      </a:r>
                      <a:endParaRPr lang="ru-RU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Тутаевский</a:t>
                      </a:r>
                      <a:r>
                        <a:rPr lang="ru-RU" sz="2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р-н, </a:t>
                      </a:r>
                      <a:r>
                        <a:rPr lang="ru-RU" sz="2400" b="1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Помогаловский</a:t>
                      </a:r>
                      <a:r>
                        <a:rPr lang="ru-RU" sz="2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с/о, </a:t>
                      </a:r>
                    </a:p>
                    <a:p>
                      <a:pPr algn="ctr"/>
                      <a:r>
                        <a:rPr lang="ru-RU" sz="2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с. Савинское, ул. Зеленая, д. 10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5455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Arial"/>
                          <a:ea typeface="Times New Roman"/>
                        </a:rPr>
                        <a:t>Площадь </a:t>
                      </a:r>
                      <a:r>
                        <a:rPr lang="ru-RU" sz="1800" b="1" dirty="0" smtClean="0">
                          <a:latin typeface="Arial"/>
                          <a:ea typeface="Times New Roman"/>
                        </a:rPr>
                        <a:t>объекта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Arial"/>
                          <a:ea typeface="Times New Roman"/>
                        </a:rPr>
                        <a:t>(</a:t>
                      </a:r>
                      <a:r>
                        <a:rPr lang="ru-RU" sz="1800" b="1" dirty="0">
                          <a:latin typeface="Arial"/>
                          <a:ea typeface="Times New Roman"/>
                        </a:rPr>
                        <a:t>кв. м</a:t>
                      </a:r>
                      <a:r>
                        <a:rPr lang="ru-RU" sz="1800" b="1" dirty="0" smtClean="0">
                          <a:latin typeface="Arial"/>
                          <a:ea typeface="Times New Roman"/>
                        </a:rPr>
                        <a:t>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800" b="1" dirty="0" smtClean="0">
                        <a:latin typeface="Arial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Arial"/>
                          <a:ea typeface="Times New Roman"/>
                        </a:rPr>
                        <a:t>Кадастровый номер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+mn-lt"/>
                          <a:ea typeface="Times New Roman"/>
                        </a:rPr>
                        <a:t>152,8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800" b="1" dirty="0" smtClean="0">
                        <a:latin typeface="+mn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800" b="1" dirty="0" smtClean="0">
                        <a:latin typeface="+mn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+mn-lt"/>
                          <a:ea typeface="Times New Roman"/>
                        </a:rPr>
                        <a:t>76:15:012801:387</a:t>
                      </a:r>
                      <a:endParaRPr lang="ru-RU" sz="1800" b="1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5003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Arial"/>
                          <a:ea typeface="Times New Roman"/>
                        </a:rPr>
                        <a:t>Площадь земельного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Arial"/>
                          <a:ea typeface="Times New Roman"/>
                        </a:rPr>
                        <a:t>участка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Arial"/>
                          <a:ea typeface="Times New Roman"/>
                        </a:rPr>
                        <a:t>(</a:t>
                      </a:r>
                      <a:r>
                        <a:rPr lang="ru-RU" sz="1800" b="1" dirty="0">
                          <a:latin typeface="Arial"/>
                          <a:ea typeface="Times New Roman"/>
                        </a:rPr>
                        <a:t>кв. м</a:t>
                      </a:r>
                      <a:r>
                        <a:rPr lang="ru-RU" sz="1800" b="1" dirty="0" smtClean="0">
                          <a:latin typeface="Arial"/>
                          <a:ea typeface="Times New Roman"/>
                        </a:rPr>
                        <a:t>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 smtClean="0">
                        <a:latin typeface="Arial"/>
                        <a:ea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latin typeface="Arial"/>
                          <a:ea typeface="Times New Roman"/>
                        </a:rPr>
                        <a:t>Кадастровый номер</a:t>
                      </a:r>
                      <a:endParaRPr lang="ru-RU" sz="1800" dirty="0" smtClean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+mn-lt"/>
                          <a:ea typeface="Times New Roman"/>
                        </a:rPr>
                        <a:t>1 574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800" b="1" dirty="0" smtClean="0">
                        <a:latin typeface="+mn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800" b="1" dirty="0" smtClean="0">
                        <a:latin typeface="+mn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+mn-lt"/>
                          <a:ea typeface="Times New Roman"/>
                        </a:rPr>
                        <a:t>76:15:012801:389</a:t>
                      </a:r>
                      <a:endParaRPr lang="ru-RU" sz="1800" b="1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4593">
                <a:tc>
                  <a:txBody>
                    <a:bodyPr/>
                    <a:lstStyle/>
                    <a:p>
                      <a:pPr marL="270510" indent="-270510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Arial"/>
                          <a:ea typeface="Times New Roman"/>
                        </a:rPr>
                        <a:t>Назначение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не используется</a:t>
                      </a:r>
                      <a:endParaRPr lang="ru-RU" sz="1800" b="1" dirty="0"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Рисунок 4" descr="2017-04-05 20-57-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1" y="3786190"/>
            <a:ext cx="3619525" cy="2714644"/>
          </a:xfrm>
          <a:prstGeom prst="rect">
            <a:avLst/>
          </a:prstGeom>
        </p:spPr>
      </p:pic>
      <p:pic>
        <p:nvPicPr>
          <p:cNvPr id="7" name="Рисунок 6" descr="2017-04-05 20-58-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1000108"/>
            <a:ext cx="3619493" cy="2714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86446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85720" y="500042"/>
            <a:ext cx="3786214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1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 </a:t>
            </a:r>
            <a:r>
              <a:rPr lang="ru-RU" sz="2100" b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13. </a:t>
            </a:r>
            <a:endParaRPr lang="ru-RU" sz="21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Здание бывшего детского сада</a:t>
            </a:r>
            <a:endParaRPr lang="ru-RU" sz="2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071934" y="571480"/>
          <a:ext cx="4857785" cy="6248488"/>
        </p:xfrm>
        <a:graphic>
          <a:graphicData uri="http://schemas.openxmlformats.org/drawingml/2006/table">
            <a:tbl>
              <a:tblPr/>
              <a:tblGrid>
                <a:gridCol w="1928827"/>
                <a:gridCol w="2928958"/>
              </a:tblGrid>
              <a:tr h="15001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FFFF"/>
                          </a:solidFill>
                          <a:latin typeface="Arial"/>
                          <a:ea typeface="Times New Roman"/>
                        </a:rPr>
                        <a:t>Адрес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Тутаевский</a:t>
                      </a:r>
                      <a:r>
                        <a:rPr lang="ru-RU" sz="2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р-н, </a:t>
                      </a:r>
                      <a:r>
                        <a:rPr lang="ru-RU" sz="2400" b="1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Метенинский</a:t>
                      </a:r>
                      <a:r>
                        <a:rPr lang="ru-RU" sz="2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с/о,  </a:t>
                      </a:r>
                    </a:p>
                    <a:p>
                      <a:pPr algn="ctr"/>
                      <a:r>
                        <a:rPr lang="ru-RU" sz="2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  д. </a:t>
                      </a:r>
                      <a:r>
                        <a:rPr lang="ru-RU" sz="2400" b="1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Першино</a:t>
                      </a:r>
                      <a:r>
                        <a:rPr lang="ru-RU" sz="2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</a:p>
                    <a:p>
                      <a:pPr algn="ctr"/>
                      <a:r>
                        <a:rPr lang="ru-RU" sz="2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ул. Молодежная, д.1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16430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Arial"/>
                          <a:ea typeface="Times New Roman"/>
                        </a:rPr>
                        <a:t>Площадь объекта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Arial"/>
                          <a:ea typeface="Times New Roman"/>
                        </a:rPr>
                        <a:t>(кв. м</a:t>
                      </a:r>
                      <a:r>
                        <a:rPr lang="ru-RU" sz="1800" b="1" dirty="0" smtClean="0">
                          <a:latin typeface="Arial"/>
                          <a:ea typeface="Times New Roman"/>
                        </a:rPr>
                        <a:t>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800" b="1" dirty="0" smtClean="0">
                        <a:latin typeface="Arial"/>
                        <a:ea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latin typeface="Arial"/>
                          <a:ea typeface="Times New Roman"/>
                        </a:rPr>
                        <a:t>Кадастровый номер</a:t>
                      </a:r>
                      <a:endParaRPr lang="ru-RU" sz="1800" dirty="0" smtClean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+mn-lt"/>
                          <a:ea typeface="Times New Roman"/>
                        </a:rPr>
                        <a:t>170,4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800" b="1" dirty="0" smtClean="0">
                        <a:latin typeface="+mn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+mn-lt"/>
                          <a:ea typeface="Times New Roman"/>
                        </a:rPr>
                        <a:t>76:15:012501:202</a:t>
                      </a:r>
                      <a:endParaRPr lang="ru-RU" sz="1800" b="1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0088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Arial"/>
                          <a:ea typeface="Times New Roman"/>
                        </a:rPr>
                        <a:t>Площадь земельного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Arial"/>
                          <a:ea typeface="Times New Roman"/>
                        </a:rPr>
                        <a:t>участка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Arial"/>
                          <a:ea typeface="Times New Roman"/>
                        </a:rPr>
                        <a:t>(</a:t>
                      </a:r>
                      <a:r>
                        <a:rPr lang="ru-RU" sz="1800" b="1" dirty="0">
                          <a:latin typeface="Arial"/>
                          <a:ea typeface="Times New Roman"/>
                        </a:rPr>
                        <a:t>кв. м</a:t>
                      </a:r>
                      <a:r>
                        <a:rPr lang="ru-RU" sz="1800" b="1" dirty="0" smtClean="0">
                          <a:latin typeface="Arial"/>
                          <a:ea typeface="Times New Roman"/>
                        </a:rPr>
                        <a:t>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800" b="1" dirty="0" smtClean="0">
                        <a:latin typeface="Arial"/>
                        <a:ea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smtClean="0">
                          <a:latin typeface="Arial"/>
                          <a:ea typeface="Times New Roman"/>
                        </a:rPr>
                        <a:t>Кадастровый номер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+mn-lt"/>
                          <a:ea typeface="Times New Roman"/>
                        </a:rPr>
                        <a:t>1 441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800" b="1" dirty="0" smtClean="0">
                        <a:latin typeface="+mn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800" b="1" dirty="0" smtClean="0">
                        <a:latin typeface="+mn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+mn-lt"/>
                          <a:ea typeface="Times New Roman"/>
                        </a:rPr>
                        <a:t>76:15:012501:6</a:t>
                      </a:r>
                      <a:endParaRPr lang="ru-RU" sz="1800" b="1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888">
                <a:tc>
                  <a:txBody>
                    <a:bodyPr/>
                    <a:lstStyle/>
                    <a:p>
                      <a:pPr marL="270510" indent="-270510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Arial"/>
                          <a:ea typeface="Times New Roman"/>
                        </a:rPr>
                        <a:t>Назначение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+mn-lt"/>
                          <a:ea typeface="Times New Roman"/>
                        </a:rPr>
                        <a:t>не  используется</a:t>
                      </a:r>
                      <a:endParaRPr lang="ru-RU" sz="1800" b="1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Рисунок 4" descr="DSC028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3964785"/>
            <a:ext cx="3500462" cy="2625347"/>
          </a:xfrm>
          <a:prstGeom prst="rect">
            <a:avLst/>
          </a:prstGeom>
        </p:spPr>
      </p:pic>
      <p:pic>
        <p:nvPicPr>
          <p:cNvPr id="7" name="Рисунок 6" descr="DSC028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1268000"/>
            <a:ext cx="3500462" cy="2625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86446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3140968"/>
            <a:ext cx="9144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СПАСИБО</a:t>
            </a:r>
            <a:r>
              <a:rPr kumimoji="0" lang="ru-RU" sz="4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ЗА ВНИМАНИЕ!!!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692696"/>
            <a:ext cx="8640960" cy="504056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   Структура прогнозного плана приватизации</a:t>
            </a:r>
            <a:endParaRPr lang="ru-RU" b="1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77651705"/>
              </p:ext>
            </p:extLst>
          </p:nvPr>
        </p:nvGraphicFramePr>
        <p:xfrm>
          <a:off x="5436096" y="1412776"/>
          <a:ext cx="3480048" cy="2199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80048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В план приватизации включено 23 объекта недвижимости.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В том числе: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- 14 зданий</a:t>
                      </a:r>
                      <a:r>
                        <a:rPr lang="ru-RU" baseline="0" dirty="0" smtClean="0"/>
                        <a:t> и помещений, </a:t>
                      </a:r>
                      <a:endParaRPr lang="ru-RU" dirty="0" smtClean="0"/>
                    </a:p>
                    <a:p>
                      <a:r>
                        <a:rPr lang="ru-RU" dirty="0" smtClean="0"/>
                        <a:t>- 10 земельных участков под объектами.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19393743"/>
              </p:ext>
            </p:extLst>
          </p:nvPr>
        </p:nvGraphicFramePr>
        <p:xfrm>
          <a:off x="5508104" y="3789040"/>
          <a:ext cx="3480048" cy="2473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80048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В 2019 планируется получить</a:t>
                      </a:r>
                      <a:r>
                        <a:rPr lang="ru-RU" baseline="0" dirty="0" smtClean="0"/>
                        <a:t> доход от приватизации  имущества - 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В том числе: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- 14 зданий</a:t>
                      </a:r>
                      <a:r>
                        <a:rPr lang="ru-RU" baseline="0" dirty="0" smtClean="0"/>
                        <a:t> и помещений, </a:t>
                      </a:r>
                      <a:endParaRPr lang="ru-RU" dirty="0" smtClean="0"/>
                    </a:p>
                    <a:p>
                      <a:r>
                        <a:rPr lang="ru-RU" dirty="0" smtClean="0"/>
                        <a:t>- 10 земельных участков под объектами.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xmlns="" val="3463042748"/>
              </p:ext>
            </p:extLst>
          </p:nvPr>
        </p:nvGraphicFramePr>
        <p:xfrm>
          <a:off x="611560" y="1484784"/>
          <a:ext cx="4752528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327321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428604"/>
            <a:ext cx="4071934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 </a:t>
            </a:r>
            <a:r>
              <a:rPr lang="ru-RU" sz="2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Здание бывшей бани со встроенной прачечной и котельной</a:t>
            </a:r>
            <a:endParaRPr lang="ru-RU" sz="2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000495" y="714356"/>
          <a:ext cx="4857785" cy="5788354"/>
        </p:xfrm>
        <a:graphic>
          <a:graphicData uri="http://schemas.openxmlformats.org/drawingml/2006/table">
            <a:tbl>
              <a:tblPr/>
              <a:tblGrid>
                <a:gridCol w="1928827"/>
                <a:gridCol w="2928958"/>
              </a:tblGrid>
              <a:tr h="8230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FFFFFF"/>
                          </a:solidFill>
                          <a:latin typeface="Arial"/>
                          <a:ea typeface="Times New Roman"/>
                        </a:rPr>
                        <a:t>Адрес</a:t>
                      </a:r>
                      <a:endParaRPr lang="ru-RU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Тутаевский</a:t>
                      </a:r>
                      <a:r>
                        <a:rPr lang="ru-RU" sz="24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р-н, </a:t>
                      </a:r>
                      <a:r>
                        <a:rPr lang="ru-RU" sz="2400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Чебаковский</a:t>
                      </a:r>
                      <a:r>
                        <a:rPr lang="ru-RU" sz="24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с/о, </a:t>
                      </a:r>
                    </a:p>
                    <a:p>
                      <a:pPr algn="ctr"/>
                      <a:r>
                        <a:rPr lang="ru-RU" sz="24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д. </a:t>
                      </a:r>
                      <a:r>
                        <a:rPr lang="ru-RU" sz="2400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Судилово</a:t>
                      </a:r>
                      <a:r>
                        <a:rPr lang="ru-RU" sz="24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, д. 6г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6941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Arial"/>
                          <a:ea typeface="Times New Roman"/>
                        </a:rPr>
                        <a:t>Площадь объекта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Arial"/>
                          <a:ea typeface="Times New Roman"/>
                        </a:rPr>
                        <a:t>(кв. м</a:t>
                      </a:r>
                      <a:r>
                        <a:rPr lang="ru-RU" sz="2000" b="1" dirty="0" smtClean="0">
                          <a:latin typeface="Arial"/>
                          <a:ea typeface="Times New Roman"/>
                        </a:rPr>
                        <a:t>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2000" b="1" dirty="0" smtClean="0">
                        <a:latin typeface="Arial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Arial"/>
                          <a:ea typeface="Times New Roman"/>
                        </a:rPr>
                        <a:t>Кадастровый</a:t>
                      </a:r>
                      <a:r>
                        <a:rPr lang="ru-RU" sz="2000" b="1" baseline="0" dirty="0" smtClean="0">
                          <a:latin typeface="Arial"/>
                          <a:ea typeface="Times New Roman"/>
                        </a:rPr>
                        <a:t> номер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+mn-lt"/>
                          <a:ea typeface="Times New Roman"/>
                        </a:rPr>
                        <a:t>280,0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 smtClean="0">
                        <a:latin typeface="+mn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 smtClean="0">
                        <a:latin typeface="+mn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+mn-lt"/>
                          <a:ea typeface="Times New Roman"/>
                        </a:rPr>
                        <a:t>76:15:021601:287</a:t>
                      </a:r>
                      <a:endParaRPr lang="ru-RU" sz="2000" b="1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6259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Arial"/>
                          <a:ea typeface="Times New Roman"/>
                        </a:rPr>
                        <a:t>Площадь земельного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Arial"/>
                          <a:ea typeface="Times New Roman"/>
                        </a:rPr>
                        <a:t>участка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Arial"/>
                          <a:ea typeface="Times New Roman"/>
                        </a:rPr>
                        <a:t>(кв</a:t>
                      </a:r>
                      <a:r>
                        <a:rPr lang="ru-RU" sz="2000" b="1" dirty="0">
                          <a:latin typeface="Arial"/>
                          <a:ea typeface="Times New Roman"/>
                        </a:rPr>
                        <a:t>. м</a:t>
                      </a:r>
                      <a:r>
                        <a:rPr lang="ru-RU" sz="2000" b="1" dirty="0" smtClean="0">
                          <a:latin typeface="Arial"/>
                          <a:ea typeface="Times New Roman"/>
                        </a:rPr>
                        <a:t>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1" dirty="0" smtClean="0">
                        <a:latin typeface="Arial"/>
                        <a:ea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latin typeface="Arial"/>
                          <a:ea typeface="Times New Roman"/>
                        </a:rPr>
                        <a:t>Кадастровый</a:t>
                      </a:r>
                      <a:r>
                        <a:rPr lang="ru-RU" sz="2000" b="1" baseline="0" dirty="0" smtClean="0">
                          <a:latin typeface="Arial"/>
                          <a:ea typeface="Times New Roman"/>
                        </a:rPr>
                        <a:t> номер</a:t>
                      </a:r>
                      <a:endParaRPr lang="ru-RU" sz="2000" dirty="0" smtClean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+mn-lt"/>
                          <a:ea typeface="Times New Roman"/>
                        </a:rPr>
                        <a:t>496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 smtClean="0">
                        <a:latin typeface="+mn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 smtClean="0">
                        <a:latin typeface="+mn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 smtClean="0">
                        <a:latin typeface="+mn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 smtClean="0">
                        <a:latin typeface="+mn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+mn-lt"/>
                          <a:ea typeface="Times New Roman"/>
                        </a:rPr>
                        <a:t>76:15:021601:301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 smtClean="0">
                        <a:latin typeface="+mn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3874">
                <a:tc>
                  <a:txBody>
                    <a:bodyPr/>
                    <a:lstStyle/>
                    <a:p>
                      <a:pPr marL="270510" indent="-270510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Arial"/>
                          <a:ea typeface="Times New Roman"/>
                        </a:rPr>
                        <a:t>Назначение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не используется</a:t>
                      </a:r>
                      <a:endParaRPr lang="ru-RU" sz="2000" b="1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Рисунок 4" descr="Изображение 0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1714487"/>
            <a:ext cx="3071834" cy="2303877"/>
          </a:xfrm>
          <a:prstGeom prst="rect">
            <a:avLst/>
          </a:prstGeom>
        </p:spPr>
      </p:pic>
      <p:pic>
        <p:nvPicPr>
          <p:cNvPr id="7" name="Рисунок 6" descr="Изображение 0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7661" y="4143381"/>
            <a:ext cx="3095645" cy="2321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86446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14282" y="428604"/>
            <a:ext cx="3600400" cy="1031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 </a:t>
            </a:r>
            <a:r>
              <a:rPr lang="ru-RU" sz="2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Нежилые помещения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№№  24-39</a:t>
            </a:r>
            <a:endParaRPr lang="ru-RU" sz="2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143372" y="1500174"/>
          <a:ext cx="4786346" cy="4964705"/>
        </p:xfrm>
        <a:graphic>
          <a:graphicData uri="http://schemas.openxmlformats.org/drawingml/2006/table">
            <a:tbl>
              <a:tblPr/>
              <a:tblGrid>
                <a:gridCol w="2000264"/>
                <a:gridCol w="2786082"/>
              </a:tblGrid>
              <a:tr h="19989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FFFF"/>
                          </a:solidFill>
                          <a:latin typeface="Arial"/>
                          <a:ea typeface="Times New Roman"/>
                        </a:rPr>
                        <a:t>Адрес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Тутаевский</a:t>
                      </a:r>
                      <a:r>
                        <a:rPr lang="ru-RU" sz="2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р-н, </a:t>
                      </a:r>
                      <a:r>
                        <a:rPr lang="ru-RU" sz="2000" b="1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Николо-Эдомский</a:t>
                      </a:r>
                      <a:r>
                        <a:rPr lang="ru-RU" sz="2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с/о, </a:t>
                      </a:r>
                    </a:p>
                    <a:p>
                      <a:pPr algn="ctr"/>
                      <a:r>
                        <a:rPr lang="ru-RU" sz="2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д. </a:t>
                      </a:r>
                      <a:r>
                        <a:rPr lang="ru-RU" sz="2000" b="1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Осташево</a:t>
                      </a:r>
                      <a:r>
                        <a:rPr lang="ru-RU" sz="2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, д. 1</a:t>
                      </a:r>
                      <a:endParaRPr lang="ru-RU" sz="20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14537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Arial"/>
                          <a:ea typeface="Times New Roman"/>
                        </a:rPr>
                        <a:t>Площадь объекта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Arial"/>
                          <a:ea typeface="Times New Roman"/>
                        </a:rPr>
                        <a:t>(кв. м</a:t>
                      </a:r>
                      <a:r>
                        <a:rPr lang="ru-RU" sz="2000" b="1" dirty="0" smtClean="0">
                          <a:latin typeface="Arial"/>
                          <a:ea typeface="Times New Roman"/>
                        </a:rPr>
                        <a:t>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2000" b="1" dirty="0" smtClean="0">
                        <a:latin typeface="Arial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Arial"/>
                          <a:ea typeface="Times New Roman"/>
                        </a:rPr>
                        <a:t>Кадастровый</a:t>
                      </a:r>
                      <a:r>
                        <a:rPr lang="ru-RU" sz="2000" b="1" baseline="0" dirty="0" smtClean="0">
                          <a:latin typeface="Arial"/>
                          <a:ea typeface="Times New Roman"/>
                        </a:rPr>
                        <a:t> номер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+mn-lt"/>
                          <a:ea typeface="Times New Roman"/>
                        </a:rPr>
                        <a:t>224,3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 smtClean="0">
                        <a:latin typeface="+mn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 smtClean="0">
                        <a:latin typeface="+mn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 smtClean="0">
                        <a:latin typeface="+mn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 smtClean="0">
                        <a:latin typeface="+mn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+mn-lt"/>
                          <a:ea typeface="Times New Roman"/>
                        </a:rPr>
                        <a:t>76:15:020908:118</a:t>
                      </a:r>
                      <a:endParaRPr lang="en-US" sz="1800" b="1" dirty="0" smtClean="0">
                        <a:latin typeface="+mn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sz="2000" b="1" dirty="0" smtClean="0">
                        <a:latin typeface="+mn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557881">
                <a:tc>
                  <a:txBody>
                    <a:bodyPr/>
                    <a:lstStyle/>
                    <a:p>
                      <a:pPr marL="270510" indent="-270510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Arial"/>
                          <a:ea typeface="Times New Roman"/>
                        </a:rPr>
                        <a:t>Назначение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не используются</a:t>
                      </a:r>
                      <a:endParaRPr lang="ru-RU" sz="2000" b="1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Рисунок 4" descr="DSC0378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773880" y="1012014"/>
            <a:ext cx="2500331" cy="3333775"/>
          </a:xfrm>
          <a:prstGeom prst="rect">
            <a:avLst/>
          </a:prstGeom>
        </p:spPr>
      </p:pic>
      <p:pic>
        <p:nvPicPr>
          <p:cNvPr id="7" name="Рисунок 6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4071942"/>
            <a:ext cx="3448050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86446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14282" y="500042"/>
            <a:ext cx="3600400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 </a:t>
            </a:r>
            <a:r>
              <a:rPr lang="ru-RU" sz="2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Нежилое помещение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(помещения № 1,2,3,4,8)</a:t>
            </a:r>
            <a:endParaRPr lang="ru-RU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929058" y="714356"/>
          <a:ext cx="4857784" cy="4229116"/>
        </p:xfrm>
        <a:graphic>
          <a:graphicData uri="http://schemas.openxmlformats.org/drawingml/2006/table">
            <a:tbl>
              <a:tblPr/>
              <a:tblGrid>
                <a:gridCol w="1928827"/>
                <a:gridCol w="2928957"/>
              </a:tblGrid>
              <a:tr h="10287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FFFF"/>
                          </a:solidFill>
                          <a:latin typeface="Arial"/>
                          <a:ea typeface="Times New Roman"/>
                        </a:rPr>
                        <a:t>Адрес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Тутаевский</a:t>
                      </a:r>
                      <a:r>
                        <a:rPr lang="ru-RU" sz="2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р-н, 9 км автодороги </a:t>
                      </a:r>
                      <a:r>
                        <a:rPr lang="ru-RU" sz="2000" b="1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Тутаев-Шопша</a:t>
                      </a:r>
                      <a:endParaRPr lang="ru-RU" sz="20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10287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Arial"/>
                          <a:ea typeface="Times New Roman"/>
                        </a:rPr>
                        <a:t>Площадь объекта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Arial"/>
                          <a:ea typeface="Times New Roman"/>
                        </a:rPr>
                        <a:t>(кв. м</a:t>
                      </a:r>
                      <a:r>
                        <a:rPr lang="ru-RU" sz="2000" b="1" dirty="0" smtClean="0">
                          <a:latin typeface="Arial"/>
                          <a:ea typeface="Times New Roman"/>
                        </a:rPr>
                        <a:t>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2000" b="1" dirty="0" smtClean="0">
                        <a:latin typeface="Arial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Arial"/>
                          <a:ea typeface="Times New Roman"/>
                        </a:rPr>
                        <a:t>Кадастровый номер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+mn-lt"/>
                          <a:ea typeface="Times New Roman"/>
                        </a:rPr>
                        <a:t>79,5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 smtClean="0">
                        <a:latin typeface="+mn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 smtClean="0">
                        <a:latin typeface="+mn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+mn-lt"/>
                          <a:ea typeface="Times New Roman"/>
                        </a:rPr>
                        <a:t>76:15:010101:613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1371609">
                <a:tc>
                  <a:txBody>
                    <a:bodyPr/>
                    <a:lstStyle/>
                    <a:p>
                      <a:pPr marL="270510" indent="-270510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Arial"/>
                          <a:ea typeface="Times New Roman"/>
                        </a:rPr>
                        <a:t>Назначение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аренда (заключен договор аренды с ООО «Агат» сроком до 28.05.2021 года)</a:t>
                      </a:r>
                      <a:endParaRPr lang="ru-RU" sz="2000" b="1" dirty="0"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Рисунок 4" descr="DSC0304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1428736"/>
            <a:ext cx="3429024" cy="2571768"/>
          </a:xfrm>
          <a:prstGeom prst="rect">
            <a:avLst/>
          </a:prstGeom>
        </p:spPr>
      </p:pic>
      <p:pic>
        <p:nvPicPr>
          <p:cNvPr id="7" name="Рисунок 6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4162425"/>
            <a:ext cx="3429023" cy="2409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86446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85720" y="428604"/>
            <a:ext cx="3600400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 </a:t>
            </a:r>
            <a:r>
              <a:rPr lang="ru-RU" sz="2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</a:p>
          <a:p>
            <a:pPr algn="ctr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Городская ветеринарная лечебница</a:t>
            </a:r>
            <a:endParaRPr lang="ru-RU" sz="2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929058" y="642918"/>
          <a:ext cx="4857785" cy="5962902"/>
        </p:xfrm>
        <a:graphic>
          <a:graphicData uri="http://schemas.openxmlformats.org/drawingml/2006/table">
            <a:tbl>
              <a:tblPr/>
              <a:tblGrid>
                <a:gridCol w="1928827"/>
                <a:gridCol w="2928958"/>
              </a:tblGrid>
              <a:tr h="13573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FFFF"/>
                          </a:solidFill>
                          <a:latin typeface="Arial"/>
                          <a:ea typeface="Times New Roman"/>
                        </a:rPr>
                        <a:t>Адрес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г. Тутаев, </a:t>
                      </a:r>
                    </a:p>
                    <a:p>
                      <a:pPr algn="ctr"/>
                      <a:r>
                        <a:rPr lang="ru-RU" sz="2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ул. Юности, д. 3</a:t>
                      </a:r>
                      <a:endParaRPr lang="ru-RU" sz="20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17946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Arial"/>
                          <a:ea typeface="Times New Roman"/>
                        </a:rPr>
                        <a:t>Площадь объекта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Arial"/>
                          <a:ea typeface="Times New Roman"/>
                        </a:rPr>
                        <a:t>(кв. м</a:t>
                      </a:r>
                      <a:r>
                        <a:rPr lang="ru-RU" sz="1800" b="1" dirty="0" smtClean="0">
                          <a:latin typeface="Arial"/>
                          <a:ea typeface="Times New Roman"/>
                        </a:rPr>
                        <a:t>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800" b="1" dirty="0" smtClean="0">
                        <a:latin typeface="Arial"/>
                        <a:ea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latin typeface="Arial"/>
                          <a:ea typeface="Times New Roman"/>
                        </a:rPr>
                        <a:t>Кадастровый</a:t>
                      </a:r>
                      <a:r>
                        <a:rPr lang="ru-RU" sz="1800" b="1" baseline="0" dirty="0" smtClean="0">
                          <a:latin typeface="Arial"/>
                          <a:ea typeface="Times New Roman"/>
                        </a:rPr>
                        <a:t> номер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+mn-lt"/>
                          <a:ea typeface="Times New Roman"/>
                        </a:rPr>
                        <a:t>74,5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800" b="1" dirty="0" smtClean="0">
                        <a:latin typeface="+mn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800" b="1" dirty="0" smtClean="0">
                        <a:latin typeface="+mn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+mn-lt"/>
                          <a:ea typeface="Times New Roman"/>
                        </a:rPr>
                        <a:t>76:17:010101:5626</a:t>
                      </a:r>
                      <a:endParaRPr lang="ru-RU" sz="1800" b="1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3487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Arial"/>
                          <a:ea typeface="Times New Roman"/>
                        </a:rPr>
                        <a:t>Площадь земельного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Arial"/>
                          <a:ea typeface="Times New Roman"/>
                        </a:rPr>
                        <a:t>участка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Arial"/>
                          <a:ea typeface="Times New Roman"/>
                        </a:rPr>
                        <a:t>(</a:t>
                      </a:r>
                      <a:r>
                        <a:rPr lang="ru-RU" sz="1800" b="1" dirty="0">
                          <a:latin typeface="Arial"/>
                          <a:ea typeface="Times New Roman"/>
                        </a:rPr>
                        <a:t>кв. м</a:t>
                      </a:r>
                      <a:r>
                        <a:rPr lang="ru-RU" sz="1800" b="1" dirty="0" smtClean="0">
                          <a:latin typeface="Arial"/>
                          <a:ea typeface="Times New Roman"/>
                        </a:rPr>
                        <a:t>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 smtClean="0">
                        <a:latin typeface="Arial"/>
                        <a:ea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latin typeface="Arial"/>
                          <a:ea typeface="Times New Roman"/>
                        </a:rPr>
                        <a:t>Кадастровый</a:t>
                      </a:r>
                      <a:r>
                        <a:rPr lang="ru-RU" sz="1800" b="1" baseline="0" dirty="0" smtClean="0">
                          <a:latin typeface="Arial"/>
                          <a:ea typeface="Times New Roman"/>
                        </a:rPr>
                        <a:t> номер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+mn-lt"/>
                          <a:ea typeface="Times New Roman"/>
                        </a:rPr>
                        <a:t>911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800" b="1" dirty="0" smtClean="0">
                        <a:latin typeface="+mn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800" b="1" dirty="0" smtClean="0">
                        <a:latin typeface="+mn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800" b="1" dirty="0" smtClean="0">
                        <a:latin typeface="+mn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+mn-lt"/>
                          <a:ea typeface="Times New Roman"/>
                        </a:rPr>
                        <a:t>76:21:010146:27</a:t>
                      </a:r>
                      <a:endParaRPr lang="ru-RU" sz="1800" b="1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2176">
                <a:tc>
                  <a:txBody>
                    <a:bodyPr/>
                    <a:lstStyle/>
                    <a:p>
                      <a:pPr marL="270510" indent="-270510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Arial"/>
                          <a:ea typeface="Times New Roman"/>
                        </a:rPr>
                        <a:t>Назначение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не используется</a:t>
                      </a:r>
                      <a:endParaRPr lang="ru-RU" sz="1800" b="1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050" name="Picture 2" descr="D:\диск С\Desktop\ФОТО Презентация\г. Тутаев, ул. Юности, д. 3\1HYNw9YipNQ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500174"/>
            <a:ext cx="3571932" cy="2571768"/>
          </a:xfrm>
          <a:prstGeom prst="rect">
            <a:avLst/>
          </a:prstGeom>
          <a:noFill/>
        </p:spPr>
      </p:pic>
      <p:pic>
        <p:nvPicPr>
          <p:cNvPr id="2051" name="Picture 3" descr="D:\диск С\Desktop\ФОТО Презентация\г. Тутаев, ул. Юности, д. 3\C-BLRjjjF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4143380"/>
            <a:ext cx="3571900" cy="24288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86446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14282" y="642918"/>
            <a:ext cx="360040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 </a:t>
            </a:r>
            <a:r>
              <a:rPr lang="ru-RU" sz="2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 Нежилое здание</a:t>
            </a:r>
            <a:endParaRPr lang="ru-RU" sz="21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4000495" y="594896"/>
          <a:ext cx="4857785" cy="5613642"/>
        </p:xfrm>
        <a:graphic>
          <a:graphicData uri="http://schemas.openxmlformats.org/drawingml/2006/table">
            <a:tbl>
              <a:tblPr/>
              <a:tblGrid>
                <a:gridCol w="1873718"/>
                <a:gridCol w="2984067"/>
              </a:tblGrid>
              <a:tr h="11910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FFFF"/>
                          </a:solidFill>
                          <a:latin typeface="Arial"/>
                          <a:ea typeface="Times New Roman"/>
                        </a:rPr>
                        <a:t>Адрес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Тутаевский</a:t>
                      </a:r>
                      <a:r>
                        <a:rPr lang="ru-RU" sz="2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р-н, </a:t>
                      </a:r>
                      <a:r>
                        <a:rPr lang="ru-RU" sz="2400" b="1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Родионовский</a:t>
                      </a:r>
                      <a:r>
                        <a:rPr lang="ru-RU" sz="2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с/о,           </a:t>
                      </a:r>
                    </a:p>
                    <a:p>
                      <a:pPr algn="ctr"/>
                      <a:r>
                        <a:rPr lang="ru-RU" sz="2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д. </a:t>
                      </a:r>
                      <a:r>
                        <a:rPr lang="ru-RU" sz="2400" b="1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Машаково</a:t>
                      </a:r>
                      <a:r>
                        <a:rPr lang="ru-RU" sz="2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</a:p>
                    <a:p>
                      <a:pPr algn="ctr"/>
                      <a:r>
                        <a:rPr lang="ru-RU" sz="2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ул. Цветочная, д. 14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15139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Arial"/>
                          <a:ea typeface="Times New Roman"/>
                        </a:rPr>
                        <a:t>Площадь объекта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Arial"/>
                          <a:ea typeface="Times New Roman"/>
                        </a:rPr>
                        <a:t>(кв. м</a:t>
                      </a:r>
                      <a:r>
                        <a:rPr lang="ru-RU" sz="1800" b="1" dirty="0" smtClean="0">
                          <a:latin typeface="Arial"/>
                          <a:ea typeface="Times New Roman"/>
                        </a:rPr>
                        <a:t>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 smtClean="0">
                        <a:latin typeface="Arial"/>
                        <a:ea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latin typeface="Arial"/>
                          <a:ea typeface="Times New Roman"/>
                        </a:rPr>
                        <a:t>Кадастровый номер</a:t>
                      </a:r>
                      <a:endParaRPr lang="ru-RU" sz="1800" dirty="0" smtClean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57,9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8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8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76:15:013401:272</a:t>
                      </a:r>
                      <a:endParaRPr lang="ru-RU" sz="1800" b="1" dirty="0"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18197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Arial"/>
                          <a:ea typeface="Times New Roman"/>
                        </a:rPr>
                        <a:t>Площадь земельного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Arial"/>
                          <a:ea typeface="Times New Roman"/>
                        </a:rPr>
                        <a:t>участка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Arial"/>
                          <a:ea typeface="Times New Roman"/>
                        </a:rPr>
                        <a:t>(</a:t>
                      </a:r>
                      <a:r>
                        <a:rPr lang="ru-RU" sz="1800" b="1" dirty="0">
                          <a:latin typeface="Arial"/>
                          <a:ea typeface="Times New Roman"/>
                        </a:rPr>
                        <a:t>кв. м</a:t>
                      </a:r>
                      <a:r>
                        <a:rPr lang="ru-RU" sz="1800" b="1" dirty="0" smtClean="0">
                          <a:latin typeface="Arial"/>
                          <a:ea typeface="Times New Roman"/>
                        </a:rPr>
                        <a:t>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800" b="1" dirty="0" smtClean="0">
                        <a:latin typeface="Arial"/>
                        <a:ea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latin typeface="Arial"/>
                          <a:ea typeface="Times New Roman"/>
                        </a:rPr>
                        <a:t>Кадастровый номер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253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8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8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8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76:15:013401:274</a:t>
                      </a:r>
                      <a:endParaRPr lang="ru-RU" sz="1800" b="1" dirty="0"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4442">
                <a:tc>
                  <a:txBody>
                    <a:bodyPr/>
                    <a:lstStyle/>
                    <a:p>
                      <a:pPr marL="270510" indent="-270510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Arial"/>
                          <a:ea typeface="Times New Roman"/>
                        </a:rPr>
                        <a:t>Назначение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не используется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8" name="Рисунок 7" descr="DSC0313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8063" y="1142984"/>
            <a:ext cx="3619525" cy="2714644"/>
          </a:xfrm>
          <a:prstGeom prst="rect">
            <a:avLst/>
          </a:prstGeom>
        </p:spPr>
      </p:pic>
      <p:pic>
        <p:nvPicPr>
          <p:cNvPr id="9" name="Рисунок 8" descr="DSC0313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8063" y="3929066"/>
            <a:ext cx="3619525" cy="2714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18562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42844" y="571480"/>
            <a:ext cx="403529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 </a:t>
            </a:r>
            <a:r>
              <a:rPr lang="ru-RU" sz="2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Нежилое помещение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I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1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000495" y="714356"/>
          <a:ext cx="4857785" cy="4432002"/>
        </p:xfrm>
        <a:graphic>
          <a:graphicData uri="http://schemas.openxmlformats.org/drawingml/2006/table">
            <a:tbl>
              <a:tblPr/>
              <a:tblGrid>
                <a:gridCol w="1928827"/>
                <a:gridCol w="2928958"/>
              </a:tblGrid>
              <a:tr h="16430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FFFF"/>
                          </a:solidFill>
                          <a:latin typeface="Arial"/>
                          <a:ea typeface="Times New Roman"/>
                        </a:rPr>
                        <a:t>Адрес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г. Тутаев, </a:t>
                      </a:r>
                    </a:p>
                    <a:p>
                      <a:pPr algn="ctr"/>
                      <a:r>
                        <a:rPr lang="ru-RU" sz="2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ул. Моторостроителей,</a:t>
                      </a:r>
                    </a:p>
                    <a:p>
                      <a:pPr algn="ctr"/>
                      <a:r>
                        <a:rPr lang="ru-RU" sz="2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д. 57</a:t>
                      </a:r>
                      <a:endParaRPr lang="ru-RU" sz="2000" b="1" dirty="0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12858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Arial"/>
                          <a:ea typeface="Times New Roman"/>
                        </a:rPr>
                        <a:t>Площадь объекта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Arial"/>
                          <a:ea typeface="Times New Roman"/>
                        </a:rPr>
                        <a:t>(кв. м</a:t>
                      </a:r>
                      <a:r>
                        <a:rPr lang="ru-RU" sz="1800" b="1" dirty="0" smtClean="0">
                          <a:latin typeface="Arial"/>
                          <a:ea typeface="Times New Roman"/>
                        </a:rPr>
                        <a:t>)</a:t>
                      </a:r>
                      <a:endParaRPr lang="en-US" sz="1800" b="1" dirty="0" smtClean="0">
                        <a:latin typeface="Arial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800" b="1" dirty="0" smtClean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Times New Roman"/>
                        </a:rPr>
                        <a:t>Кадастровый</a:t>
                      </a:r>
                      <a:r>
                        <a:rPr lang="ru-RU" sz="1800" b="1" baseline="0" dirty="0" smtClean="0">
                          <a:latin typeface="Times New Roman"/>
                          <a:ea typeface="Times New Roman"/>
                        </a:rPr>
                        <a:t> номер</a:t>
                      </a:r>
                      <a:endParaRPr lang="en-US" sz="1800" b="1" dirty="0" smtClean="0"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+mn-lt"/>
                          <a:ea typeface="Times New Roman"/>
                        </a:rPr>
                        <a:t>19,3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800" b="1" dirty="0" smtClean="0">
                        <a:latin typeface="+mn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800" b="1" dirty="0" smtClean="0">
                        <a:latin typeface="+mn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+mn-lt"/>
                          <a:ea typeface="Times New Roman"/>
                        </a:rPr>
                        <a:t>76:21:010302:160</a:t>
                      </a:r>
                      <a:endParaRPr lang="ru-RU" sz="1800" b="1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1143008">
                <a:tc>
                  <a:txBody>
                    <a:bodyPr/>
                    <a:lstStyle/>
                    <a:p>
                      <a:pPr marL="270510" indent="-270510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Arial"/>
                          <a:ea typeface="Times New Roman"/>
                        </a:rPr>
                        <a:t>Назначение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не используется</a:t>
                      </a:r>
                      <a:endParaRPr lang="ru-RU" sz="1800" b="1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Рисунок 4" descr="DSC039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3" y="1428736"/>
            <a:ext cx="3429024" cy="2571768"/>
          </a:xfrm>
          <a:prstGeom prst="rect">
            <a:avLst/>
          </a:prstGeom>
        </p:spPr>
      </p:pic>
      <p:cxnSp>
        <p:nvCxnSpPr>
          <p:cNvPr id="8" name="Прямая со стрелкой 7"/>
          <p:cNvCxnSpPr/>
          <p:nvPr/>
        </p:nvCxnSpPr>
        <p:spPr>
          <a:xfrm rot="5400000">
            <a:off x="2786050" y="1500174"/>
            <a:ext cx="1000132" cy="1000132"/>
          </a:xfrm>
          <a:prstGeom prst="straightConnector1">
            <a:avLst/>
          </a:prstGeom>
          <a:ln w="571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4143380"/>
            <a:ext cx="3429024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86446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14282" y="500042"/>
            <a:ext cx="360040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 </a:t>
            </a:r>
            <a:r>
              <a:rPr lang="ru-RU" sz="2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Здание бывшей  бани</a:t>
            </a:r>
            <a:endParaRPr lang="ru-RU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857620" y="642918"/>
          <a:ext cx="4857785" cy="5677866"/>
        </p:xfrm>
        <a:graphic>
          <a:graphicData uri="http://schemas.openxmlformats.org/drawingml/2006/table">
            <a:tbl>
              <a:tblPr/>
              <a:tblGrid>
                <a:gridCol w="1928827"/>
                <a:gridCol w="2928958"/>
              </a:tblGrid>
              <a:tr h="9753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FFFFFF"/>
                          </a:solidFill>
                          <a:latin typeface="Arial"/>
                          <a:ea typeface="Times New Roman"/>
                        </a:rPr>
                        <a:t>Адрес</a:t>
                      </a:r>
                      <a:endParaRPr lang="ru-RU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Тутаевский</a:t>
                      </a:r>
                      <a:r>
                        <a:rPr lang="ru-RU" sz="2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р-н, </a:t>
                      </a:r>
                      <a:r>
                        <a:rPr lang="ru-RU" sz="2000" b="1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Помогаловский</a:t>
                      </a:r>
                      <a:r>
                        <a:rPr lang="ru-RU" sz="2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с/о,</a:t>
                      </a:r>
                    </a:p>
                    <a:p>
                      <a:pPr algn="ctr"/>
                      <a:r>
                        <a:rPr lang="ru-RU" sz="2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п. Урдома, </a:t>
                      </a:r>
                    </a:p>
                    <a:p>
                      <a:pPr algn="ctr"/>
                      <a:r>
                        <a:rPr lang="ru-RU" sz="2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ул. Центральная,</a:t>
                      </a:r>
                    </a:p>
                    <a:p>
                      <a:pPr algn="ctr"/>
                      <a:r>
                        <a:rPr lang="ru-RU" sz="2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д. 18</a:t>
                      </a:r>
                      <a:endParaRPr lang="ru-RU" sz="20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5962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Arial"/>
                          <a:ea typeface="Times New Roman"/>
                        </a:rPr>
                        <a:t>Площадь объекта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Arial"/>
                          <a:ea typeface="Times New Roman"/>
                        </a:rPr>
                        <a:t>(кв. м</a:t>
                      </a:r>
                      <a:r>
                        <a:rPr lang="ru-RU" sz="1800" b="1" dirty="0" smtClean="0">
                          <a:latin typeface="Arial"/>
                          <a:ea typeface="Times New Roman"/>
                        </a:rPr>
                        <a:t>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 smtClean="0">
                        <a:latin typeface="Arial"/>
                        <a:ea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latin typeface="Arial"/>
                          <a:ea typeface="Times New Roman"/>
                        </a:rPr>
                        <a:t>Кадастровый</a:t>
                      </a:r>
                      <a:r>
                        <a:rPr lang="ru-RU" sz="1800" b="1" baseline="0" dirty="0" smtClean="0">
                          <a:latin typeface="Arial"/>
                          <a:ea typeface="Times New Roman"/>
                        </a:rPr>
                        <a:t> номер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+mn-lt"/>
                          <a:ea typeface="Times New Roman"/>
                        </a:rPr>
                        <a:t>65,3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800" b="1" dirty="0" smtClean="0">
                        <a:latin typeface="+mn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800" b="1" dirty="0" smtClean="0">
                        <a:latin typeface="+mn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+mn-lt"/>
                          <a:ea typeface="Times New Roman"/>
                        </a:rPr>
                        <a:t>76:15:013501:92</a:t>
                      </a:r>
                      <a:endParaRPr lang="ru-RU" sz="1800" b="1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5715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 b="1" dirty="0" smtClean="0">
                        <a:latin typeface="Arial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Arial"/>
                          <a:ea typeface="Times New Roman"/>
                        </a:rPr>
                        <a:t>Площадь </a:t>
                      </a:r>
                      <a:r>
                        <a:rPr lang="ru-RU" sz="1800" b="1" dirty="0">
                          <a:latin typeface="Arial"/>
                          <a:ea typeface="Times New Roman"/>
                        </a:rPr>
                        <a:t>земельного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Arial"/>
                          <a:ea typeface="Times New Roman"/>
                        </a:rPr>
                        <a:t>участка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Arial"/>
                          <a:ea typeface="Times New Roman"/>
                        </a:rPr>
                        <a:t>(</a:t>
                      </a:r>
                      <a:r>
                        <a:rPr lang="ru-RU" sz="1800" b="1" dirty="0">
                          <a:latin typeface="Arial"/>
                          <a:ea typeface="Times New Roman"/>
                        </a:rPr>
                        <a:t>кв. м</a:t>
                      </a:r>
                      <a:r>
                        <a:rPr lang="ru-RU" sz="1800" b="1" dirty="0" smtClean="0">
                          <a:latin typeface="Arial"/>
                          <a:ea typeface="Times New Roman"/>
                        </a:rPr>
                        <a:t>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800" b="1" dirty="0" smtClean="0">
                        <a:latin typeface="Arial"/>
                        <a:ea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latin typeface="Arial"/>
                          <a:ea typeface="Times New Roman"/>
                        </a:rPr>
                        <a:t>Кадастровый</a:t>
                      </a:r>
                      <a:r>
                        <a:rPr lang="ru-RU" sz="1800" b="1" baseline="0" dirty="0" smtClean="0">
                          <a:latin typeface="Arial"/>
                          <a:ea typeface="Times New Roman"/>
                        </a:rPr>
                        <a:t> номер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+mn-lt"/>
                          <a:ea typeface="Times New Roman"/>
                        </a:rPr>
                        <a:t>323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800" b="1" dirty="0" smtClean="0">
                        <a:latin typeface="+mn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800" b="1" dirty="0" smtClean="0">
                        <a:latin typeface="+mn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+mn-lt"/>
                          <a:ea typeface="Times New Roman"/>
                        </a:rPr>
                        <a:t>76:15:013502:82</a:t>
                      </a:r>
                      <a:endParaRPr lang="ru-RU" sz="1800" b="1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386">
                <a:tc>
                  <a:txBody>
                    <a:bodyPr/>
                    <a:lstStyle/>
                    <a:p>
                      <a:pPr marL="270510" indent="-270510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Arial"/>
                          <a:ea typeface="Times New Roman"/>
                        </a:rPr>
                        <a:t>Назначение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+mn-lt"/>
                          <a:ea typeface="Times New Roman"/>
                        </a:rPr>
                        <a:t>не  используется</a:t>
                      </a:r>
                      <a:endParaRPr lang="ru-RU" sz="2000" b="1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Рисунок 4" descr="DSC026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714348" y="857232"/>
            <a:ext cx="2571768" cy="3429024"/>
          </a:xfrm>
          <a:prstGeom prst="rect">
            <a:avLst/>
          </a:prstGeom>
        </p:spPr>
      </p:pic>
      <p:pic>
        <p:nvPicPr>
          <p:cNvPr id="7" name="Рисунок 6" descr="DSC026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717322" y="3640340"/>
            <a:ext cx="2589610" cy="3452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86446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3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3315</TotalTime>
  <Words>683</Words>
  <Application>Microsoft Office PowerPoint</Application>
  <PresentationFormat>Экран (4:3)</PresentationFormat>
  <Paragraphs>312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16</vt:i4>
      </vt:variant>
    </vt:vector>
  </HeadingPairs>
  <TitlesOfParts>
    <vt:vector size="18" baseType="lpstr">
      <vt:lpstr>Тема3</vt:lpstr>
      <vt:lpstr>Тема Office</vt:lpstr>
      <vt:lpstr>   Администрация Тутаевского муниципального района  </vt:lpstr>
      <vt:lpstr>   Структура прогнозного плана приватизации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Администрация Тутаевского муниципального района</dc:title>
  <dc:creator>yurist1</dc:creator>
  <cp:lastModifiedBy>dedyulina</cp:lastModifiedBy>
  <cp:revision>353</cp:revision>
  <cp:lastPrinted>2017-04-04T14:46:32Z</cp:lastPrinted>
  <dcterms:created xsi:type="dcterms:W3CDTF">2017-03-30T08:15:05Z</dcterms:created>
  <dcterms:modified xsi:type="dcterms:W3CDTF">2018-12-20T05:42:46Z</dcterms:modified>
</cp:coreProperties>
</file>