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438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9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2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6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1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3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6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2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0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3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F763-9CBA-4B6B-8500-24A39FF216F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C627-A75B-4555-B3DD-F6B7D0D98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7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344" y="1480620"/>
            <a:ext cx="6283671" cy="1812459"/>
          </a:xfrm>
          <a:prstGeom prst="rect">
            <a:avLst/>
          </a:prstGeom>
        </p:spPr>
        <p:txBody>
          <a:bodyPr vert="horz" wrap="square" lIns="0" tIns="80430" rIns="0" bIns="0" rtlCol="0" anchor="ctr">
            <a:spAutoFit/>
          </a:bodyPr>
          <a:lstStyle/>
          <a:p>
            <a:pPr marL="8350" marR="3516" algn="ctr">
              <a:lnSpc>
                <a:spcPts val="4485"/>
              </a:lnSpc>
              <a:spcBef>
                <a:spcPts val="633"/>
              </a:spcBef>
            </a:pPr>
            <a:r>
              <a:rPr lang="ru-RU" sz="4153" spc="215" dirty="0">
                <a:solidFill>
                  <a:srgbClr val="3C3C3B"/>
                </a:solidFill>
                <a:latin typeface="Century Gothic"/>
                <a:cs typeface="Century Gothic"/>
              </a:rPr>
              <a:t>Тутаевский</a:t>
            </a:r>
            <a:r>
              <a:rPr sz="4153" spc="215" dirty="0">
                <a:solidFill>
                  <a:srgbClr val="3C3C3B"/>
                </a:solidFill>
                <a:latin typeface="Century Gothic"/>
                <a:cs typeface="Century Gothic"/>
              </a:rPr>
              <a:t> </a:t>
            </a:r>
            <a:r>
              <a:rPr sz="4153" spc="180" dirty="0">
                <a:solidFill>
                  <a:srgbClr val="3C3C3B"/>
                </a:solidFill>
                <a:latin typeface="Century Gothic"/>
                <a:cs typeface="Century Gothic"/>
              </a:rPr>
              <a:t>муниципальный</a:t>
            </a:r>
            <a:r>
              <a:rPr sz="4153" spc="-73" dirty="0">
                <a:solidFill>
                  <a:srgbClr val="3C3C3B"/>
                </a:solidFill>
                <a:latin typeface="Century Gothic"/>
                <a:cs typeface="Century Gothic"/>
              </a:rPr>
              <a:t> </a:t>
            </a:r>
            <a:r>
              <a:rPr sz="4153" spc="149" dirty="0">
                <a:solidFill>
                  <a:srgbClr val="3C3C3B"/>
                </a:solidFill>
                <a:latin typeface="Century Gothic"/>
                <a:cs typeface="Century Gothic"/>
              </a:rPr>
              <a:t>округ </a:t>
            </a:r>
            <a:r>
              <a:rPr sz="4153" spc="66" dirty="0">
                <a:solidFill>
                  <a:srgbClr val="3C3C3B"/>
                </a:solidFill>
                <a:latin typeface="Century Gothic"/>
                <a:cs typeface="Century Gothic"/>
              </a:rPr>
              <a:t>Ярославской</a:t>
            </a:r>
            <a:r>
              <a:rPr sz="4153" spc="-93" dirty="0">
                <a:solidFill>
                  <a:srgbClr val="3C3C3B"/>
                </a:solidFill>
                <a:latin typeface="Century Gothic"/>
                <a:cs typeface="Century Gothic"/>
              </a:rPr>
              <a:t> </a:t>
            </a:r>
            <a:r>
              <a:rPr sz="4153" spc="-7" dirty="0">
                <a:solidFill>
                  <a:srgbClr val="3C3C3B"/>
                </a:solidFill>
                <a:latin typeface="Century Gothic"/>
                <a:cs typeface="Century Gothic"/>
              </a:rPr>
              <a:t>области</a:t>
            </a:r>
            <a:endParaRPr sz="4153" dirty="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474" y="4366342"/>
            <a:ext cx="11140147" cy="214853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4424358"/>
            <a:ext cx="12188484" cy="1593223"/>
          </a:xfrm>
          <a:custGeom>
            <a:avLst/>
            <a:gdLst/>
            <a:ahLst/>
            <a:cxnLst/>
            <a:rect l="l" t="t" r="r" b="b"/>
            <a:pathLst>
              <a:path w="17609820" h="2301875">
                <a:moveTo>
                  <a:pt x="920699" y="494334"/>
                </a:moveTo>
                <a:lnTo>
                  <a:pt x="911707" y="448132"/>
                </a:lnTo>
                <a:lnTo>
                  <a:pt x="884758" y="407479"/>
                </a:lnTo>
                <a:lnTo>
                  <a:pt x="537641" y="60388"/>
                </a:lnTo>
                <a:lnTo>
                  <a:pt x="497039" y="33464"/>
                </a:lnTo>
                <a:lnTo>
                  <a:pt x="450850" y="24485"/>
                </a:lnTo>
                <a:lnTo>
                  <a:pt x="404660" y="33464"/>
                </a:lnTo>
                <a:lnTo>
                  <a:pt x="364070" y="60388"/>
                </a:lnTo>
                <a:lnTo>
                  <a:pt x="16027" y="408495"/>
                </a:lnTo>
                <a:lnTo>
                  <a:pt x="0" y="432638"/>
                </a:lnTo>
                <a:lnTo>
                  <a:pt x="0" y="557847"/>
                </a:lnTo>
                <a:lnTo>
                  <a:pt x="16027" y="581977"/>
                </a:lnTo>
                <a:lnTo>
                  <a:pt x="363156" y="929195"/>
                </a:lnTo>
                <a:lnTo>
                  <a:pt x="403745" y="956132"/>
                </a:lnTo>
                <a:lnTo>
                  <a:pt x="449935" y="965111"/>
                </a:lnTo>
                <a:lnTo>
                  <a:pt x="496125" y="956132"/>
                </a:lnTo>
                <a:lnTo>
                  <a:pt x="536727" y="929195"/>
                </a:lnTo>
                <a:lnTo>
                  <a:pt x="884758" y="581088"/>
                </a:lnTo>
                <a:lnTo>
                  <a:pt x="911707" y="540524"/>
                </a:lnTo>
                <a:lnTo>
                  <a:pt x="920699" y="494334"/>
                </a:lnTo>
                <a:close/>
              </a:path>
              <a:path w="17609820" h="2301875">
                <a:moveTo>
                  <a:pt x="929449" y="1830781"/>
                </a:moveTo>
                <a:lnTo>
                  <a:pt x="920457" y="1784604"/>
                </a:lnTo>
                <a:lnTo>
                  <a:pt x="893508" y="1744027"/>
                </a:lnTo>
                <a:lnTo>
                  <a:pt x="546392" y="1396936"/>
                </a:lnTo>
                <a:lnTo>
                  <a:pt x="505790" y="1369936"/>
                </a:lnTo>
                <a:lnTo>
                  <a:pt x="459600" y="1360932"/>
                </a:lnTo>
                <a:lnTo>
                  <a:pt x="413410" y="1369936"/>
                </a:lnTo>
                <a:lnTo>
                  <a:pt x="372821" y="1396936"/>
                </a:lnTo>
                <a:lnTo>
                  <a:pt x="24790" y="1744916"/>
                </a:lnTo>
                <a:lnTo>
                  <a:pt x="0" y="1782229"/>
                </a:lnTo>
                <a:lnTo>
                  <a:pt x="0" y="1881149"/>
                </a:lnTo>
                <a:lnTo>
                  <a:pt x="24790" y="1918525"/>
                </a:lnTo>
                <a:lnTo>
                  <a:pt x="371919" y="2265603"/>
                </a:lnTo>
                <a:lnTo>
                  <a:pt x="412508" y="2292566"/>
                </a:lnTo>
                <a:lnTo>
                  <a:pt x="458685" y="2301557"/>
                </a:lnTo>
                <a:lnTo>
                  <a:pt x="504875" y="2292566"/>
                </a:lnTo>
                <a:lnTo>
                  <a:pt x="545477" y="2265603"/>
                </a:lnTo>
                <a:lnTo>
                  <a:pt x="893508" y="1917509"/>
                </a:lnTo>
                <a:lnTo>
                  <a:pt x="920457" y="1876945"/>
                </a:lnTo>
                <a:lnTo>
                  <a:pt x="929449" y="1830781"/>
                </a:lnTo>
                <a:close/>
              </a:path>
              <a:path w="17609820" h="2301875">
                <a:moveTo>
                  <a:pt x="17609820" y="1628838"/>
                </a:moveTo>
                <a:lnTo>
                  <a:pt x="17353407" y="1372425"/>
                </a:lnTo>
                <a:lnTo>
                  <a:pt x="17312831" y="1345501"/>
                </a:lnTo>
                <a:lnTo>
                  <a:pt x="17266641" y="1336522"/>
                </a:lnTo>
                <a:lnTo>
                  <a:pt x="17220438" y="1345501"/>
                </a:lnTo>
                <a:lnTo>
                  <a:pt x="17179798" y="1372425"/>
                </a:lnTo>
                <a:lnTo>
                  <a:pt x="16831818" y="1720405"/>
                </a:lnTo>
                <a:lnTo>
                  <a:pt x="16804882" y="1761058"/>
                </a:lnTo>
                <a:lnTo>
                  <a:pt x="16795903" y="1807260"/>
                </a:lnTo>
                <a:lnTo>
                  <a:pt x="16804882" y="1853450"/>
                </a:lnTo>
                <a:lnTo>
                  <a:pt x="16831818" y="1894014"/>
                </a:lnTo>
                <a:lnTo>
                  <a:pt x="17178909" y="2241105"/>
                </a:lnTo>
                <a:lnTo>
                  <a:pt x="17219549" y="2268080"/>
                </a:lnTo>
                <a:lnTo>
                  <a:pt x="17265752" y="2277072"/>
                </a:lnTo>
                <a:lnTo>
                  <a:pt x="17311942" y="2268080"/>
                </a:lnTo>
                <a:lnTo>
                  <a:pt x="17352518" y="2241105"/>
                </a:lnTo>
                <a:lnTo>
                  <a:pt x="17609820" y="1983816"/>
                </a:lnTo>
                <a:lnTo>
                  <a:pt x="17609820" y="1628838"/>
                </a:lnTo>
                <a:close/>
              </a:path>
              <a:path w="17609820" h="2301875">
                <a:moveTo>
                  <a:pt x="17609820" y="301180"/>
                </a:moveTo>
                <a:lnTo>
                  <a:pt x="17344644" y="36004"/>
                </a:lnTo>
                <a:lnTo>
                  <a:pt x="17304068" y="9004"/>
                </a:lnTo>
                <a:lnTo>
                  <a:pt x="17257903" y="0"/>
                </a:lnTo>
                <a:lnTo>
                  <a:pt x="17211726" y="9004"/>
                </a:lnTo>
                <a:lnTo>
                  <a:pt x="17171162" y="36004"/>
                </a:lnTo>
                <a:lnTo>
                  <a:pt x="16823055" y="383984"/>
                </a:lnTo>
                <a:lnTo>
                  <a:pt x="16796119" y="424561"/>
                </a:lnTo>
                <a:lnTo>
                  <a:pt x="16787140" y="470750"/>
                </a:lnTo>
                <a:lnTo>
                  <a:pt x="16796119" y="516953"/>
                </a:lnTo>
                <a:lnTo>
                  <a:pt x="16823055" y="557593"/>
                </a:lnTo>
                <a:lnTo>
                  <a:pt x="17170146" y="904684"/>
                </a:lnTo>
                <a:lnTo>
                  <a:pt x="17210786" y="931621"/>
                </a:lnTo>
                <a:lnTo>
                  <a:pt x="17256989" y="940600"/>
                </a:lnTo>
                <a:lnTo>
                  <a:pt x="17303179" y="931621"/>
                </a:lnTo>
                <a:lnTo>
                  <a:pt x="17343755" y="904684"/>
                </a:lnTo>
                <a:lnTo>
                  <a:pt x="17609820" y="638530"/>
                </a:lnTo>
                <a:lnTo>
                  <a:pt x="17609820" y="30118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24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C0E5EB-3183-4F5A-B18E-3CB93657F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7" y="404964"/>
            <a:ext cx="849635" cy="108106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876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0473" y="1500991"/>
            <a:ext cx="4784436" cy="4673472"/>
          </a:xfrm>
        </p:spPr>
        <p:txBody>
          <a:bodyPr>
            <a:noAutofit/>
          </a:bodyPr>
          <a:lstStyle/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  <a:ea typeface="Tahoma" panose="020B0604030504040204" pitchFamily="34" charset="0"/>
                <a:cs typeface="Segoe UI Light" panose="020B0502040204020203" pitchFamily="34" charset="0"/>
              </a:rPr>
              <a:t>Общая свободная площадь здания: </a:t>
            </a: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  <a:ea typeface="Tahoma" panose="020B0604030504040204" pitchFamily="34" charset="0"/>
                <a:cs typeface="Segoe UI Light" panose="020B0502040204020203" pitchFamily="34" charset="0"/>
              </a:rPr>
              <a:t>1390</a:t>
            </a: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 кв. м. </a:t>
            </a:r>
          </a:p>
          <a:p>
            <a:pPr marL="0" indent="0">
              <a:spcBef>
                <a:spcPts val="341"/>
              </a:spcBef>
              <a:buNone/>
            </a:pPr>
            <a:endParaRPr lang="ru-RU" sz="200" dirty="0">
              <a:solidFill>
                <a:srgbClr val="942825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  <a:ea typeface="Tahoma" panose="020B0604030504040204" pitchFamily="34" charset="0"/>
                <a:cs typeface="Segoe UI Light" panose="020B0502040204020203" pitchFamily="34" charset="0"/>
              </a:rPr>
              <a:t>Тип площадки: </a:t>
            </a:r>
            <a:r>
              <a:rPr lang="en-US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brownfield</a:t>
            </a:r>
            <a:endParaRPr lang="ru-RU" sz="1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41"/>
              </a:spcBef>
              <a:buNone/>
            </a:pPr>
            <a:endParaRPr lang="ru-RU" sz="200" dirty="0">
              <a:solidFill>
                <a:srgbClr val="942825"/>
              </a:solidFill>
              <a:latin typeface="Book Antiqua" panose="02040602050305030304" pitchFamily="18" charset="0"/>
              <a:ea typeface="Tahoma" panose="020B0604030504040204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  <a:ea typeface="Tahoma" panose="020B0604030504040204" pitchFamily="34" charset="0"/>
                <a:cs typeface="Segoe UI Light" panose="020B0502040204020203" pitchFamily="34" charset="0"/>
              </a:rPr>
              <a:t>Кадастровый номер здания:</a:t>
            </a: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76:21:010136:21</a:t>
            </a:r>
            <a:endParaRPr lang="ru-RU" sz="2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  <a:ea typeface="Tahoma" panose="020B0604030504040204" pitchFamily="34" charset="0"/>
                <a:cs typeface="Segoe UI Light" panose="020B0502040204020203" pitchFamily="34" charset="0"/>
              </a:rPr>
              <a:t>Объект расположен по адресу:</a:t>
            </a: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Ярославская область, г. Тутаев, ул. Соборная, 40</a:t>
            </a:r>
            <a:endParaRPr lang="ru-RU" sz="200" dirty="0">
              <a:solidFill>
                <a:srgbClr val="C00000"/>
              </a:solidFill>
              <a:latin typeface="Book Antiqua" panose="02040602050305030304" pitchFamily="18" charset="0"/>
              <a:ea typeface="Tahoma" panose="020B0604030504040204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  <a:ea typeface="Tahoma" panose="020B0604030504040204" pitchFamily="34" charset="0"/>
                <a:cs typeface="Segoe UI Light" panose="020B0502040204020203" pitchFamily="34" charset="0"/>
              </a:rPr>
              <a:t>Категория земель: </a:t>
            </a: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земли населенных пунктов</a:t>
            </a:r>
          </a:p>
          <a:p>
            <a:pPr marL="0" indent="0">
              <a:spcBef>
                <a:spcPts val="341"/>
              </a:spcBef>
              <a:buNone/>
            </a:pPr>
            <a:endParaRPr lang="ru-RU" sz="200" dirty="0">
              <a:solidFill>
                <a:srgbClr val="942825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  <a:ea typeface="Tahoma" panose="020B0604030504040204" pitchFamily="34" charset="0"/>
                <a:cs typeface="Segoe UI Light" panose="020B0502040204020203" pitchFamily="34" charset="0"/>
              </a:rPr>
              <a:t>Вид разрешенного использования: </a:t>
            </a: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для организации общественного питания</a:t>
            </a:r>
          </a:p>
          <a:p>
            <a:pPr marL="0" indent="0">
              <a:spcBef>
                <a:spcPts val="341"/>
              </a:spcBef>
              <a:buNone/>
            </a:pPr>
            <a:endParaRPr lang="ru-RU" sz="200" dirty="0">
              <a:solidFill>
                <a:srgbClr val="942825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  <a:ea typeface="Tahoma" panose="020B0604030504040204" pitchFamily="34" charset="0"/>
                <a:cs typeface="Segoe UI Light" panose="020B0502040204020203" pitchFamily="34" charset="0"/>
              </a:rPr>
              <a:t>Подъездные пути: </a:t>
            </a: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да</a:t>
            </a: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</a:rPr>
              <a:t>Инженерные коммуникации: </a:t>
            </a: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да</a:t>
            </a:r>
          </a:p>
          <a:p>
            <a:pPr marL="0" indent="0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</a:rPr>
              <a:t>Контактная информация: </a:t>
            </a: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89056356513</a:t>
            </a:r>
          </a:p>
          <a:p>
            <a:pPr marL="0" indent="0" algn="just">
              <a:spcBef>
                <a:spcPts val="341"/>
              </a:spcBef>
              <a:buNone/>
            </a:pPr>
            <a:r>
              <a:rPr lang="ru-RU" sz="1400" b="1" dirty="0">
                <a:latin typeface="Book Antiqua" panose="02040602050305030304" pitchFamily="18" charset="0"/>
              </a:rPr>
              <a:t>Главные преимущества площадки: </a:t>
            </a: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находится в непосредственной близости с центральным городским парком, где по выходным, праздничным дням и другим значимым датам проходят культурно-массовые мероприятия, организованы зимние катки, места отдыха.</a:t>
            </a:r>
          </a:p>
          <a:p>
            <a:pPr marL="0" indent="0">
              <a:spcBef>
                <a:spcPts val="341"/>
              </a:spcBef>
              <a:buNone/>
            </a:pPr>
            <a:endParaRPr lang="ru-RU" sz="1400" b="1" dirty="0">
              <a:solidFill>
                <a:srgbClr val="942825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147311-57B3-4C86-A028-B130E860F501}"/>
              </a:ext>
            </a:extLst>
          </p:cNvPr>
          <p:cNvSpPr/>
          <p:nvPr/>
        </p:nvSpPr>
        <p:spPr>
          <a:xfrm>
            <a:off x="0" y="0"/>
            <a:ext cx="394414" cy="6858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314;p6">
            <a:extLst>
              <a:ext uri="{FF2B5EF4-FFF2-40B4-BE49-F238E27FC236}">
                <a16:creationId xmlns:a16="http://schemas.microsoft.com/office/drawing/2014/main" xmlns="" id="{5D72B679-ADD1-453A-B0CD-FC49C23A5EBD}"/>
              </a:ext>
            </a:extLst>
          </p:cNvPr>
          <p:cNvSpPr txBox="1"/>
          <p:nvPr/>
        </p:nvSpPr>
        <p:spPr>
          <a:xfrm>
            <a:off x="838200" y="6384547"/>
            <a:ext cx="2498757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>
                <a:latin typeface="Book Antiqua" panose="02040602050305030304" pitchFamily="18" charset="0"/>
              </a:rPr>
              <a:t>Тутаевский муниципальный округ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xmlns="" id="{50A08F0B-A58D-409F-A596-E4D49B8633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353800" y="6371237"/>
            <a:ext cx="231623" cy="28241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365126"/>
            <a:ext cx="10515600" cy="79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latin typeface="Book Antiqua" panose="02040602050305030304" pitchFamily="18" charset="0"/>
              </a:rPr>
              <a:t>Частная инвестиционная площадка для размещения объекта общественного питания (кафе, </a:t>
            </a:r>
            <a:r>
              <a:rPr lang="ru-RU" sz="3000" b="1" dirty="0" smtClean="0">
                <a:latin typeface="Book Antiqua" panose="02040602050305030304" pitchFamily="18" charset="0"/>
              </a:rPr>
              <a:t>ресторан) </a:t>
            </a:r>
            <a:r>
              <a:rPr lang="ru-RU" sz="3000" b="1" dirty="0">
                <a:latin typeface="Book Antiqua" panose="02040602050305030304" pitchFamily="18" charset="0"/>
              </a:rPr>
              <a:t>(аренда)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4D16580-0C0C-BA13-6BC2-101B926F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2" y="1159966"/>
            <a:ext cx="3136458" cy="22169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E526F19-78D5-A41E-EB50-6BE281D6A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607" y="3376927"/>
            <a:ext cx="3246152" cy="27975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FEBF9CD-F7D9-8A8B-035B-9FBE5B58B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2" y="3376928"/>
            <a:ext cx="3136458" cy="27975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31324C-FABD-1404-8070-97E848522C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08" y="1159966"/>
            <a:ext cx="3246152" cy="22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57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121</Words>
  <Application>Microsoft Office PowerPoint</Application>
  <PresentationFormat>Произвольный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Тутаевский муниципальный округ Ярославской области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Тутаевский муниципальный округ Ярославской области</dc:title>
  <dc:creator>SmirnovaIV</dc:creator>
  <cp:lastModifiedBy>gromova</cp:lastModifiedBy>
  <cp:revision>35</cp:revision>
  <dcterms:created xsi:type="dcterms:W3CDTF">2025-09-11T07:51:48Z</dcterms:created>
  <dcterms:modified xsi:type="dcterms:W3CDTF">2025-11-19T11:59:56Z</dcterms:modified>
</cp:coreProperties>
</file>