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82" r:id="rId4"/>
    <p:sldId id="283" r:id="rId5"/>
    <p:sldId id="284" r:id="rId6"/>
    <p:sldId id="293" r:id="rId7"/>
    <p:sldId id="262" r:id="rId8"/>
    <p:sldId id="288" r:id="rId9"/>
    <p:sldId id="295" r:id="rId10"/>
    <p:sldId id="296" r:id="rId11"/>
    <p:sldId id="264" r:id="rId12"/>
    <p:sldId id="265" r:id="rId13"/>
    <p:sldId id="286" r:id="rId14"/>
    <p:sldId id="287" r:id="rId15"/>
    <p:sldId id="268" r:id="rId16"/>
    <p:sldId id="269" r:id="rId17"/>
    <p:sldId id="294" r:id="rId18"/>
    <p:sldId id="297" r:id="rId19"/>
    <p:sldId id="299" r:id="rId20"/>
    <p:sldId id="272" r:id="rId21"/>
    <p:sldId id="300" r:id="rId22"/>
    <p:sldId id="301" r:id="rId23"/>
    <p:sldId id="302" r:id="rId24"/>
    <p:sldId id="303" r:id="rId25"/>
    <p:sldId id="305" r:id="rId26"/>
    <p:sldId id="304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275" r:id="rId37"/>
    <p:sldId id="289" r:id="rId38"/>
    <p:sldId id="290" r:id="rId39"/>
    <p:sldId id="316" r:id="rId40"/>
    <p:sldId id="315" r:id="rId41"/>
    <p:sldId id="278" r:id="rId42"/>
    <p:sldId id="291" r:id="rId43"/>
    <p:sldId id="292" r:id="rId44"/>
    <p:sldId id="317" r:id="rId45"/>
    <p:sldId id="281" r:id="rId46"/>
  </p:sldIdLst>
  <p:sldSz cx="17614900" cy="9906000"/>
  <p:notesSz cx="9874250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5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604" cy="340973"/>
          </a:xfrm>
          <a:prstGeom prst="rect">
            <a:avLst/>
          </a:prstGeom>
        </p:spPr>
        <p:txBody>
          <a:bodyPr vert="horz" lIns="55568" tIns="27784" rIns="55568" bIns="27784" rtlCol="0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977" y="1"/>
            <a:ext cx="4278604" cy="340973"/>
          </a:xfrm>
          <a:prstGeom prst="rect">
            <a:avLst/>
          </a:prstGeom>
        </p:spPr>
        <p:txBody>
          <a:bodyPr vert="horz" lIns="55568" tIns="27784" rIns="55568" bIns="27784" rtlCol="0"/>
          <a:lstStyle>
            <a:lvl1pPr algn="r">
              <a:defRPr sz="700"/>
            </a:lvl1pPr>
          </a:lstStyle>
          <a:p>
            <a:fld id="{D3E21DAA-5C44-4499-8F72-187E7B4460F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5568" tIns="27784" rIns="55568" bIns="27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781" y="3271382"/>
            <a:ext cx="7898688" cy="2676584"/>
          </a:xfrm>
          <a:prstGeom prst="rect">
            <a:avLst/>
          </a:prstGeom>
        </p:spPr>
        <p:txBody>
          <a:bodyPr vert="horz" lIns="55568" tIns="27784" rIns="55568" bIns="277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703"/>
            <a:ext cx="4278604" cy="340973"/>
          </a:xfrm>
          <a:prstGeom prst="rect">
            <a:avLst/>
          </a:prstGeom>
        </p:spPr>
        <p:txBody>
          <a:bodyPr vert="horz" lIns="55568" tIns="27784" rIns="55568" bIns="27784" rtlCol="0" anchor="b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977" y="6456703"/>
            <a:ext cx="4278604" cy="340973"/>
          </a:xfrm>
          <a:prstGeom prst="rect">
            <a:avLst/>
          </a:prstGeom>
        </p:spPr>
        <p:txBody>
          <a:bodyPr vert="horz" lIns="55568" tIns="27784" rIns="55568" bIns="27784" rtlCol="0" anchor="b"/>
          <a:lstStyle>
            <a:lvl1pPr algn="r">
              <a:defRPr sz="700"/>
            </a:lvl1pPr>
          </a:lstStyle>
          <a:p>
            <a:fld id="{48D84E60-4D60-4299-89CD-7F46D0519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84E60-4D60-4299-89CD-7F46D0519A3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4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84E60-4D60-4299-89CD-7F46D0519A3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7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84E60-4D60-4299-89CD-7F46D0519A3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68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84E60-4D60-4299-89CD-7F46D0519A3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6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1117" y="3070860"/>
            <a:ext cx="14972665" cy="2080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42235" y="5547360"/>
            <a:ext cx="12330430" cy="247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80745" y="2278380"/>
            <a:ext cx="7662481" cy="653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071673" y="2278380"/>
            <a:ext cx="7662481" cy="653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0603" y="135128"/>
            <a:ext cx="11503660" cy="1160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5821" y="4643373"/>
            <a:ext cx="13320394" cy="368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89066" y="9212580"/>
            <a:ext cx="5636768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80745" y="9212580"/>
            <a:ext cx="4051427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82729" y="9212580"/>
            <a:ext cx="4051427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hyperlink" Target="mailto:dmi@tr.adm.yar.ru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hyperlink" Target="mailto:mail@admtmr.ru" TargetMode="Externa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0765" y="2138298"/>
            <a:ext cx="9078595" cy="2618024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065" marR="5080" algn="ctr">
              <a:lnSpc>
                <a:spcPts val="6480"/>
              </a:lnSpc>
              <a:spcBef>
                <a:spcPts val="915"/>
              </a:spcBef>
            </a:pPr>
            <a:r>
              <a:rPr lang="ru-RU" sz="6000" b="0" spc="310" dirty="0">
                <a:solidFill>
                  <a:srgbClr val="3C3C3B"/>
                </a:solidFill>
                <a:latin typeface="Century Gothic"/>
                <a:cs typeface="Century Gothic"/>
              </a:rPr>
              <a:t>Тутаевский</a:t>
            </a:r>
            <a:r>
              <a:rPr sz="6000" b="0" spc="31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6000" b="0" spc="260" dirty="0">
                <a:solidFill>
                  <a:srgbClr val="3C3C3B"/>
                </a:solidFill>
                <a:latin typeface="Century Gothic"/>
                <a:cs typeface="Century Gothic"/>
              </a:rPr>
              <a:t>муниципальный</a:t>
            </a:r>
            <a:r>
              <a:rPr sz="6000" b="0" spc="-10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6000" b="0" spc="215" dirty="0">
                <a:solidFill>
                  <a:srgbClr val="3C3C3B"/>
                </a:solidFill>
                <a:latin typeface="Century Gothic"/>
                <a:cs typeface="Century Gothic"/>
              </a:rPr>
              <a:t>округ </a:t>
            </a:r>
            <a:r>
              <a:rPr sz="6000" b="0" spc="95" dirty="0">
                <a:solidFill>
                  <a:srgbClr val="3C3C3B"/>
                </a:solidFill>
                <a:latin typeface="Century Gothic"/>
                <a:cs typeface="Century Gothic"/>
              </a:rPr>
              <a:t>Ярославской</a:t>
            </a:r>
            <a:r>
              <a:rPr sz="6000" b="0" spc="-1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6000" b="0" spc="-10" dirty="0">
                <a:solidFill>
                  <a:srgbClr val="3C3C3B"/>
                </a:solidFill>
                <a:latin typeface="Century Gothic"/>
                <a:cs typeface="Century Gothic"/>
              </a:rPr>
              <a:t>области</a:t>
            </a:r>
            <a:endParaRPr sz="6000" dirty="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642" y="6307264"/>
            <a:ext cx="16095192" cy="310417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391084"/>
            <a:ext cx="17609820" cy="2301875"/>
          </a:xfrm>
          <a:custGeom>
            <a:avLst/>
            <a:gdLst/>
            <a:ahLst/>
            <a:cxnLst/>
            <a:rect l="l" t="t" r="r" b="b"/>
            <a:pathLst>
              <a:path w="17609820" h="2301875">
                <a:moveTo>
                  <a:pt x="920699" y="494334"/>
                </a:moveTo>
                <a:lnTo>
                  <a:pt x="911707" y="448132"/>
                </a:lnTo>
                <a:lnTo>
                  <a:pt x="884758" y="407479"/>
                </a:lnTo>
                <a:lnTo>
                  <a:pt x="537641" y="60388"/>
                </a:lnTo>
                <a:lnTo>
                  <a:pt x="497039" y="33464"/>
                </a:lnTo>
                <a:lnTo>
                  <a:pt x="450850" y="24485"/>
                </a:lnTo>
                <a:lnTo>
                  <a:pt x="404660" y="33464"/>
                </a:lnTo>
                <a:lnTo>
                  <a:pt x="364070" y="60388"/>
                </a:lnTo>
                <a:lnTo>
                  <a:pt x="16027" y="408495"/>
                </a:lnTo>
                <a:lnTo>
                  <a:pt x="0" y="432638"/>
                </a:lnTo>
                <a:lnTo>
                  <a:pt x="0" y="557847"/>
                </a:lnTo>
                <a:lnTo>
                  <a:pt x="16027" y="581977"/>
                </a:lnTo>
                <a:lnTo>
                  <a:pt x="363156" y="929195"/>
                </a:lnTo>
                <a:lnTo>
                  <a:pt x="403745" y="956132"/>
                </a:lnTo>
                <a:lnTo>
                  <a:pt x="449935" y="965111"/>
                </a:lnTo>
                <a:lnTo>
                  <a:pt x="496125" y="956132"/>
                </a:lnTo>
                <a:lnTo>
                  <a:pt x="536727" y="929195"/>
                </a:lnTo>
                <a:lnTo>
                  <a:pt x="884758" y="581088"/>
                </a:lnTo>
                <a:lnTo>
                  <a:pt x="911707" y="540524"/>
                </a:lnTo>
                <a:lnTo>
                  <a:pt x="920699" y="494334"/>
                </a:lnTo>
                <a:close/>
              </a:path>
              <a:path w="17609820" h="2301875">
                <a:moveTo>
                  <a:pt x="929449" y="1830781"/>
                </a:moveTo>
                <a:lnTo>
                  <a:pt x="920457" y="1784604"/>
                </a:lnTo>
                <a:lnTo>
                  <a:pt x="893508" y="1744027"/>
                </a:lnTo>
                <a:lnTo>
                  <a:pt x="546392" y="1396936"/>
                </a:lnTo>
                <a:lnTo>
                  <a:pt x="505790" y="1369936"/>
                </a:lnTo>
                <a:lnTo>
                  <a:pt x="459600" y="1360932"/>
                </a:lnTo>
                <a:lnTo>
                  <a:pt x="413410" y="1369936"/>
                </a:lnTo>
                <a:lnTo>
                  <a:pt x="372821" y="1396936"/>
                </a:lnTo>
                <a:lnTo>
                  <a:pt x="24790" y="1744916"/>
                </a:lnTo>
                <a:lnTo>
                  <a:pt x="0" y="1782229"/>
                </a:lnTo>
                <a:lnTo>
                  <a:pt x="0" y="1881149"/>
                </a:lnTo>
                <a:lnTo>
                  <a:pt x="24790" y="1918525"/>
                </a:lnTo>
                <a:lnTo>
                  <a:pt x="371919" y="2265603"/>
                </a:lnTo>
                <a:lnTo>
                  <a:pt x="412508" y="2292566"/>
                </a:lnTo>
                <a:lnTo>
                  <a:pt x="458685" y="2301557"/>
                </a:lnTo>
                <a:lnTo>
                  <a:pt x="504875" y="2292566"/>
                </a:lnTo>
                <a:lnTo>
                  <a:pt x="545477" y="2265603"/>
                </a:lnTo>
                <a:lnTo>
                  <a:pt x="893508" y="1917509"/>
                </a:lnTo>
                <a:lnTo>
                  <a:pt x="920457" y="1876945"/>
                </a:lnTo>
                <a:lnTo>
                  <a:pt x="929449" y="1830781"/>
                </a:lnTo>
                <a:close/>
              </a:path>
              <a:path w="17609820" h="2301875">
                <a:moveTo>
                  <a:pt x="17609820" y="1628838"/>
                </a:moveTo>
                <a:lnTo>
                  <a:pt x="17353407" y="1372425"/>
                </a:lnTo>
                <a:lnTo>
                  <a:pt x="17312831" y="1345501"/>
                </a:lnTo>
                <a:lnTo>
                  <a:pt x="17266641" y="1336522"/>
                </a:lnTo>
                <a:lnTo>
                  <a:pt x="17220438" y="1345501"/>
                </a:lnTo>
                <a:lnTo>
                  <a:pt x="17179798" y="1372425"/>
                </a:lnTo>
                <a:lnTo>
                  <a:pt x="16831818" y="1720405"/>
                </a:lnTo>
                <a:lnTo>
                  <a:pt x="16804882" y="1761058"/>
                </a:lnTo>
                <a:lnTo>
                  <a:pt x="16795903" y="1807260"/>
                </a:lnTo>
                <a:lnTo>
                  <a:pt x="16804882" y="1853450"/>
                </a:lnTo>
                <a:lnTo>
                  <a:pt x="16831818" y="1894014"/>
                </a:lnTo>
                <a:lnTo>
                  <a:pt x="17178909" y="2241105"/>
                </a:lnTo>
                <a:lnTo>
                  <a:pt x="17219549" y="2268080"/>
                </a:lnTo>
                <a:lnTo>
                  <a:pt x="17265752" y="2277072"/>
                </a:lnTo>
                <a:lnTo>
                  <a:pt x="17311942" y="2268080"/>
                </a:lnTo>
                <a:lnTo>
                  <a:pt x="17352518" y="2241105"/>
                </a:lnTo>
                <a:lnTo>
                  <a:pt x="17609820" y="1983816"/>
                </a:lnTo>
                <a:lnTo>
                  <a:pt x="17609820" y="1628838"/>
                </a:lnTo>
                <a:close/>
              </a:path>
              <a:path w="17609820" h="2301875">
                <a:moveTo>
                  <a:pt x="17609820" y="301180"/>
                </a:moveTo>
                <a:lnTo>
                  <a:pt x="17344644" y="36004"/>
                </a:lnTo>
                <a:lnTo>
                  <a:pt x="17304068" y="9004"/>
                </a:lnTo>
                <a:lnTo>
                  <a:pt x="17257903" y="0"/>
                </a:lnTo>
                <a:lnTo>
                  <a:pt x="17211726" y="9004"/>
                </a:lnTo>
                <a:lnTo>
                  <a:pt x="17171162" y="36004"/>
                </a:lnTo>
                <a:lnTo>
                  <a:pt x="16823055" y="383984"/>
                </a:lnTo>
                <a:lnTo>
                  <a:pt x="16796119" y="424561"/>
                </a:lnTo>
                <a:lnTo>
                  <a:pt x="16787140" y="470750"/>
                </a:lnTo>
                <a:lnTo>
                  <a:pt x="16796119" y="516953"/>
                </a:lnTo>
                <a:lnTo>
                  <a:pt x="16823055" y="557593"/>
                </a:lnTo>
                <a:lnTo>
                  <a:pt x="17170146" y="904684"/>
                </a:lnTo>
                <a:lnTo>
                  <a:pt x="17210786" y="931621"/>
                </a:lnTo>
                <a:lnTo>
                  <a:pt x="17256989" y="940600"/>
                </a:lnTo>
                <a:lnTo>
                  <a:pt x="17303179" y="931621"/>
                </a:lnTo>
                <a:lnTo>
                  <a:pt x="17343755" y="904684"/>
                </a:lnTo>
                <a:lnTo>
                  <a:pt x="17609820" y="638530"/>
                </a:lnTo>
                <a:lnTo>
                  <a:pt x="17609820" y="30118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2"/>
          <p:cNvSpPr txBox="1"/>
          <p:nvPr/>
        </p:nvSpPr>
        <p:spPr>
          <a:xfrm>
            <a:off x="16880205" y="8989568"/>
            <a:ext cx="33489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25" dirty="0">
                <a:solidFill>
                  <a:srgbClr val="615F5D"/>
                </a:solidFill>
                <a:latin typeface="Century Gothic"/>
                <a:cs typeface="Century Gothic"/>
              </a:rPr>
              <a:t>10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7" name="object 15"/>
          <p:cNvSpPr txBox="1">
            <a:spLocks noGrp="1"/>
          </p:cNvSpPr>
          <p:nvPr>
            <p:ph type="title"/>
          </p:nvPr>
        </p:nvSpPr>
        <p:spPr>
          <a:xfrm>
            <a:off x="974217" y="221873"/>
            <a:ext cx="115036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9513" indent="-1179513">
              <a:lnSpc>
                <a:spcPct val="100000"/>
              </a:lnSpc>
              <a:spcBef>
                <a:spcPts val="100"/>
              </a:spcBef>
            </a:pPr>
            <a:r>
              <a:rPr lang="ru-RU" sz="3600" spc="509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Городские фестивали</a:t>
            </a:r>
            <a:endParaRPr sz="3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3324657" y="4439011"/>
            <a:ext cx="255192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Шествие снеговиков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3135935" y="4439533"/>
            <a:ext cx="45719" cy="289301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18919"/>
          <a:stretch/>
        </p:blipFill>
        <p:spPr>
          <a:xfrm>
            <a:off x="1539022" y="888126"/>
            <a:ext cx="3508587" cy="2133600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56" y="1954926"/>
            <a:ext cx="3429175" cy="2285223"/>
          </a:xfrm>
          <a:prstGeom prst="roundRect">
            <a:avLst/>
          </a:prstGeom>
        </p:spPr>
      </p:pic>
      <p:sp>
        <p:nvSpPr>
          <p:cNvPr id="14" name="object 5"/>
          <p:cNvSpPr txBox="1"/>
          <p:nvPr/>
        </p:nvSpPr>
        <p:spPr>
          <a:xfrm>
            <a:off x="12494513" y="4426311"/>
            <a:ext cx="271373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День города Тутаева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3324657" y="8665574"/>
            <a:ext cx="280670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«Романовская овечка» </a:t>
            </a:r>
            <a:r>
              <a:rPr lang="ru-RU" sz="1400" dirty="0">
                <a:solidFill>
                  <a:srgbClr val="2B2A29"/>
                </a:solidFill>
                <a:latin typeface="Century Gothic"/>
                <a:cs typeface="Century Gothic"/>
              </a:rPr>
              <a:t>(продвижение бренда романовской овцы)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3135935" y="8669639"/>
            <a:ext cx="45719" cy="716645"/>
          </a:xfrm>
          <a:custGeom>
            <a:avLst/>
            <a:gdLst/>
            <a:ahLst/>
            <a:cxnLst/>
            <a:rect l="l" t="t" r="r" b="b"/>
            <a:pathLst>
              <a:path w="41275" h="323215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 txBox="1"/>
          <p:nvPr/>
        </p:nvSpPr>
        <p:spPr>
          <a:xfrm>
            <a:off x="10697427" y="8472170"/>
            <a:ext cx="4013815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«Перед Спасом»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60" dirty="0">
                <a:solidFill>
                  <a:srgbClr val="2B2A29"/>
                </a:solidFill>
                <a:latin typeface="Century Gothic"/>
                <a:cs typeface="Century Gothic"/>
              </a:rPr>
              <a:t>(продвижение традиции колокольного звона и искусства звонарей)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9" name="object 12"/>
          <p:cNvSpPr/>
          <p:nvPr/>
        </p:nvSpPr>
        <p:spPr>
          <a:xfrm flipH="1">
            <a:off x="10596442" y="8401766"/>
            <a:ext cx="45719" cy="859082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/>
          <p:cNvSpPr/>
          <p:nvPr/>
        </p:nvSpPr>
        <p:spPr>
          <a:xfrm>
            <a:off x="12270739" y="4438852"/>
            <a:ext cx="45719" cy="357030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863" y="1600200"/>
            <a:ext cx="3352800" cy="2514600"/>
          </a:xfrm>
          <a:prstGeom prst="round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1885" y="568935"/>
            <a:ext cx="3287267" cy="2465450"/>
          </a:xfrm>
          <a:prstGeom prst="round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022" y="5385847"/>
            <a:ext cx="3132139" cy="2349104"/>
          </a:xfrm>
          <a:prstGeom prst="round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799" y="6058001"/>
            <a:ext cx="3244851" cy="2433638"/>
          </a:xfrm>
          <a:prstGeom prst="round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561" y="5146065"/>
            <a:ext cx="4087699" cy="30657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7223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88566" y="4498594"/>
            <a:ext cx="3803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Воскресенский собор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9844" y="4482084"/>
            <a:ext cx="41275" cy="323215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799314" y="4431029"/>
            <a:ext cx="421487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Музей Адмирала Федора Ушакова и Русского флота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8566" y="8592818"/>
            <a:ext cx="280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Покровская церковь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9844" y="8596883"/>
            <a:ext cx="41275" cy="323215"/>
          </a:xfrm>
          <a:custGeom>
            <a:avLst/>
            <a:gdLst/>
            <a:ahLst/>
            <a:cxnLst/>
            <a:rect l="l" t="t" r="r" b="b"/>
            <a:pathLst>
              <a:path w="41275" h="323215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799314" y="8630263"/>
            <a:ext cx="37759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Фестиваль «Романовская овца – золотое руно России»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78343" y="4508491"/>
            <a:ext cx="4048507" cy="296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Музей</a:t>
            </a:r>
            <a:r>
              <a:rPr lang="ru-RU" sz="1800" b="1" spc="-6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«Борисоглебская</a:t>
            </a:r>
            <a:r>
              <a:rPr lang="ru-RU" sz="1800" b="1" spc="-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сторона»</a:t>
            </a:r>
            <a:endParaRPr lang="ru-RU" sz="18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78343" y="8633561"/>
            <a:ext cx="36125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Тутаевский полумарафон «Май. Мир. Молодость»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08633" y="203761"/>
            <a:ext cx="115036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9513" indent="-1179513">
              <a:lnSpc>
                <a:spcPct val="100000"/>
              </a:lnSpc>
              <a:spcBef>
                <a:spcPts val="100"/>
              </a:spcBef>
            </a:pPr>
            <a:r>
              <a:rPr sz="3600" spc="509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Популярные</a:t>
            </a:r>
            <a:r>
              <a:rPr sz="3600" spc="215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3600" spc="465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места</a:t>
            </a:r>
            <a:r>
              <a:rPr sz="3600" spc="210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3600" spc="459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для</a:t>
            </a:r>
            <a:r>
              <a:rPr sz="3600" spc="235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3600" spc="515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посещения</a:t>
            </a:r>
            <a:endParaRPr sz="3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880205" y="8989568"/>
            <a:ext cx="2330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25" dirty="0">
                <a:solidFill>
                  <a:srgbClr val="615F5D"/>
                </a:solidFill>
                <a:latin typeface="Century Gothic"/>
                <a:cs typeface="Century Gothic"/>
              </a:rPr>
              <a:t>11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23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450" y="1299972"/>
            <a:ext cx="4343400" cy="2950464"/>
          </a:xfrm>
          <a:prstGeom prst="roundRect">
            <a:avLst/>
          </a:prstGeom>
        </p:spPr>
      </p:pic>
      <p:sp>
        <p:nvSpPr>
          <p:cNvPr id="24" name="object 6"/>
          <p:cNvSpPr/>
          <p:nvPr/>
        </p:nvSpPr>
        <p:spPr>
          <a:xfrm>
            <a:off x="7334948" y="4491794"/>
            <a:ext cx="41275" cy="323215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2"/>
          <p:cNvSpPr/>
          <p:nvPr/>
        </p:nvSpPr>
        <p:spPr>
          <a:xfrm>
            <a:off x="12580780" y="4433315"/>
            <a:ext cx="45720" cy="539750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/>
          <p:cNvSpPr/>
          <p:nvPr/>
        </p:nvSpPr>
        <p:spPr>
          <a:xfrm>
            <a:off x="7330503" y="8657335"/>
            <a:ext cx="45720" cy="539750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/>
          <p:cNvSpPr/>
          <p:nvPr/>
        </p:nvSpPr>
        <p:spPr>
          <a:xfrm>
            <a:off x="12580620" y="8689213"/>
            <a:ext cx="45720" cy="539750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35595" y="1371600"/>
            <a:ext cx="4346448" cy="2887979"/>
          </a:xfrm>
          <a:prstGeom prst="roundRect">
            <a:avLst/>
          </a:prstGeom>
        </p:spPr>
      </p:pic>
      <p:pic>
        <p:nvPicPr>
          <p:cNvPr id="2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44043" y="1371600"/>
            <a:ext cx="4283963" cy="2878836"/>
          </a:xfrm>
          <a:prstGeom prst="roundRect">
            <a:avLst/>
          </a:prstGeom>
        </p:spPr>
      </p:pic>
      <p:pic>
        <p:nvPicPr>
          <p:cNvPr id="30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4304" y="5046472"/>
            <a:ext cx="4393692" cy="3325367"/>
          </a:xfrm>
          <a:prstGeom prst="roundRect">
            <a:avLst/>
          </a:prstGeom>
        </p:spPr>
      </p:pic>
      <p:pic>
        <p:nvPicPr>
          <p:cNvPr id="31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53172" y="5072379"/>
            <a:ext cx="4498848" cy="3273552"/>
          </a:xfrm>
          <a:prstGeom prst="roundRect">
            <a:avLst/>
          </a:prstGeom>
        </p:spPr>
      </p:pic>
      <p:pic>
        <p:nvPicPr>
          <p:cNvPr id="32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33374" y="5072379"/>
            <a:ext cx="4305300" cy="3329940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5547" y="3344926"/>
            <a:ext cx="48602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765" dirty="0">
                <a:solidFill>
                  <a:srgbClr val="3C3C3B"/>
                </a:solidFill>
                <a:latin typeface="Calibri"/>
                <a:cs typeface="Calibri"/>
              </a:rPr>
              <a:t>Меры </a:t>
            </a:r>
            <a:r>
              <a:rPr sz="6000" spc="825" dirty="0">
                <a:solidFill>
                  <a:srgbClr val="3C3C3B"/>
                </a:solidFill>
                <a:latin typeface="Calibri"/>
                <a:cs typeface="Calibri"/>
              </a:rPr>
              <a:t>поддержки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786799" y="298005"/>
            <a:ext cx="2359025" cy="9346565"/>
            <a:chOff x="14786799" y="298005"/>
            <a:chExt cx="2359025" cy="9346565"/>
          </a:xfrm>
        </p:grpSpPr>
        <p:sp>
          <p:nvSpPr>
            <p:cNvPr id="4" name="object 4"/>
            <p:cNvSpPr/>
            <p:nvPr/>
          </p:nvSpPr>
          <p:spPr>
            <a:xfrm>
              <a:off x="14787816" y="298005"/>
              <a:ext cx="2353945" cy="2256155"/>
            </a:xfrm>
            <a:custGeom>
              <a:avLst/>
              <a:gdLst/>
              <a:ahLst/>
              <a:cxnLst/>
              <a:rect l="l" t="t" r="r" b="b"/>
              <a:pathLst>
                <a:path w="2353944" h="2256155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95"/>
                  </a:lnTo>
                  <a:lnTo>
                    <a:pt x="470662" y="941425"/>
                  </a:lnTo>
                  <a:lnTo>
                    <a:pt x="516915" y="932395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2353944" h="2256155">
                  <a:moveTo>
                    <a:pt x="2353691" y="1785251"/>
                  </a:moveTo>
                  <a:lnTo>
                    <a:pt x="2344686" y="1738985"/>
                  </a:lnTo>
                  <a:lnTo>
                    <a:pt x="2317686" y="1698307"/>
                  </a:lnTo>
                  <a:lnTo>
                    <a:pt x="1969960" y="1350581"/>
                  </a:lnTo>
                  <a:lnTo>
                    <a:pt x="1929282" y="1323581"/>
                  </a:lnTo>
                  <a:lnTo>
                    <a:pt x="1883029" y="1314577"/>
                  </a:lnTo>
                  <a:lnTo>
                    <a:pt x="1836762" y="1323581"/>
                  </a:lnTo>
                  <a:lnTo>
                    <a:pt x="1796097" y="1350581"/>
                  </a:lnTo>
                  <a:lnTo>
                    <a:pt x="1448371" y="1698307"/>
                  </a:lnTo>
                  <a:lnTo>
                    <a:pt x="1421358" y="1738985"/>
                  </a:lnTo>
                  <a:lnTo>
                    <a:pt x="1412367" y="1785239"/>
                  </a:lnTo>
                  <a:lnTo>
                    <a:pt x="1421358" y="1831505"/>
                  </a:lnTo>
                  <a:lnTo>
                    <a:pt x="1448371" y="1872170"/>
                  </a:lnTo>
                  <a:lnTo>
                    <a:pt x="1796097" y="2219896"/>
                  </a:lnTo>
                  <a:lnTo>
                    <a:pt x="1836762" y="2246909"/>
                  </a:lnTo>
                  <a:lnTo>
                    <a:pt x="1883029" y="2255901"/>
                  </a:lnTo>
                  <a:lnTo>
                    <a:pt x="1929282" y="2246909"/>
                  </a:lnTo>
                  <a:lnTo>
                    <a:pt x="1969960" y="2219896"/>
                  </a:lnTo>
                  <a:lnTo>
                    <a:pt x="2317686" y="1872170"/>
                  </a:lnTo>
                  <a:lnTo>
                    <a:pt x="2344686" y="1831505"/>
                  </a:lnTo>
                  <a:lnTo>
                    <a:pt x="2353691" y="1785251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94697" y="948372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787816" y="298005"/>
              <a:ext cx="2355215" cy="4836795"/>
            </a:xfrm>
            <a:custGeom>
              <a:avLst/>
              <a:gdLst/>
              <a:ahLst/>
              <a:cxnLst/>
              <a:rect l="l" t="t" r="r" b="b"/>
              <a:pathLst>
                <a:path w="2355215" h="4836795">
                  <a:moveTo>
                    <a:pt x="941324" y="4366006"/>
                  </a:moveTo>
                  <a:lnTo>
                    <a:pt x="932319" y="4319752"/>
                  </a:lnTo>
                  <a:lnTo>
                    <a:pt x="905319" y="4279074"/>
                  </a:lnTo>
                  <a:lnTo>
                    <a:pt x="557593" y="3931348"/>
                  </a:lnTo>
                  <a:lnTo>
                    <a:pt x="516915" y="3904348"/>
                  </a:lnTo>
                  <a:lnTo>
                    <a:pt x="470662" y="3895344"/>
                  </a:lnTo>
                  <a:lnTo>
                    <a:pt x="424395" y="3904348"/>
                  </a:lnTo>
                  <a:lnTo>
                    <a:pt x="383730" y="3931348"/>
                  </a:lnTo>
                  <a:lnTo>
                    <a:pt x="36004" y="4279074"/>
                  </a:lnTo>
                  <a:lnTo>
                    <a:pt x="8991" y="4319752"/>
                  </a:lnTo>
                  <a:lnTo>
                    <a:pt x="0" y="4366006"/>
                  </a:lnTo>
                  <a:lnTo>
                    <a:pt x="8991" y="4412272"/>
                  </a:lnTo>
                  <a:lnTo>
                    <a:pt x="36004" y="4452937"/>
                  </a:lnTo>
                  <a:lnTo>
                    <a:pt x="383730" y="4800790"/>
                  </a:lnTo>
                  <a:lnTo>
                    <a:pt x="424395" y="4827803"/>
                  </a:lnTo>
                  <a:lnTo>
                    <a:pt x="470662" y="4836795"/>
                  </a:lnTo>
                  <a:lnTo>
                    <a:pt x="516915" y="4827803"/>
                  </a:lnTo>
                  <a:lnTo>
                    <a:pt x="557593" y="4800790"/>
                  </a:lnTo>
                  <a:lnTo>
                    <a:pt x="905319" y="4452937"/>
                  </a:lnTo>
                  <a:lnTo>
                    <a:pt x="932319" y="4412272"/>
                  </a:lnTo>
                  <a:lnTo>
                    <a:pt x="941324" y="4366006"/>
                  </a:lnTo>
                  <a:close/>
                </a:path>
                <a:path w="2355215" h="4836795">
                  <a:moveTo>
                    <a:pt x="941324" y="3075686"/>
                  </a:moveTo>
                  <a:lnTo>
                    <a:pt x="932319" y="3029432"/>
                  </a:lnTo>
                  <a:lnTo>
                    <a:pt x="905319" y="2988754"/>
                  </a:lnTo>
                  <a:lnTo>
                    <a:pt x="557593" y="2641028"/>
                  </a:lnTo>
                  <a:lnTo>
                    <a:pt x="516915" y="2614028"/>
                  </a:lnTo>
                  <a:lnTo>
                    <a:pt x="470662" y="2605024"/>
                  </a:lnTo>
                  <a:lnTo>
                    <a:pt x="424395" y="2614028"/>
                  </a:lnTo>
                  <a:lnTo>
                    <a:pt x="383730" y="2641028"/>
                  </a:lnTo>
                  <a:lnTo>
                    <a:pt x="36004" y="2988754"/>
                  </a:lnTo>
                  <a:lnTo>
                    <a:pt x="8991" y="3029432"/>
                  </a:lnTo>
                  <a:lnTo>
                    <a:pt x="0" y="3075686"/>
                  </a:lnTo>
                  <a:lnTo>
                    <a:pt x="8991" y="3121952"/>
                  </a:lnTo>
                  <a:lnTo>
                    <a:pt x="36004" y="3162617"/>
                  </a:lnTo>
                  <a:lnTo>
                    <a:pt x="383730" y="3510343"/>
                  </a:lnTo>
                  <a:lnTo>
                    <a:pt x="424395" y="3537356"/>
                  </a:lnTo>
                  <a:lnTo>
                    <a:pt x="470662" y="3546348"/>
                  </a:lnTo>
                  <a:lnTo>
                    <a:pt x="516915" y="3537356"/>
                  </a:lnTo>
                  <a:lnTo>
                    <a:pt x="557593" y="3510343"/>
                  </a:lnTo>
                  <a:lnTo>
                    <a:pt x="905319" y="3162617"/>
                  </a:lnTo>
                  <a:lnTo>
                    <a:pt x="932319" y="3121952"/>
                  </a:lnTo>
                  <a:lnTo>
                    <a:pt x="941324" y="3075686"/>
                  </a:lnTo>
                  <a:close/>
                </a:path>
                <a:path w="2355215" h="4836795">
                  <a:moveTo>
                    <a:pt x="942721" y="1785251"/>
                  </a:moveTo>
                  <a:lnTo>
                    <a:pt x="933716" y="1738985"/>
                  </a:lnTo>
                  <a:lnTo>
                    <a:pt x="906716" y="1698307"/>
                  </a:lnTo>
                  <a:lnTo>
                    <a:pt x="558990" y="1350581"/>
                  </a:lnTo>
                  <a:lnTo>
                    <a:pt x="518312" y="1323581"/>
                  </a:lnTo>
                  <a:lnTo>
                    <a:pt x="472059" y="1314577"/>
                  </a:lnTo>
                  <a:lnTo>
                    <a:pt x="425792" y="1323581"/>
                  </a:lnTo>
                  <a:lnTo>
                    <a:pt x="385127" y="1350581"/>
                  </a:lnTo>
                  <a:lnTo>
                    <a:pt x="37401" y="1698307"/>
                  </a:lnTo>
                  <a:lnTo>
                    <a:pt x="10388" y="1738985"/>
                  </a:lnTo>
                  <a:lnTo>
                    <a:pt x="1384" y="1785239"/>
                  </a:lnTo>
                  <a:lnTo>
                    <a:pt x="10388" y="1831505"/>
                  </a:lnTo>
                  <a:lnTo>
                    <a:pt x="37401" y="1872170"/>
                  </a:lnTo>
                  <a:lnTo>
                    <a:pt x="385127" y="2219896"/>
                  </a:lnTo>
                  <a:lnTo>
                    <a:pt x="425792" y="2246909"/>
                  </a:lnTo>
                  <a:lnTo>
                    <a:pt x="472059" y="2255901"/>
                  </a:lnTo>
                  <a:lnTo>
                    <a:pt x="518312" y="2246909"/>
                  </a:lnTo>
                  <a:lnTo>
                    <a:pt x="558990" y="2219896"/>
                  </a:lnTo>
                  <a:lnTo>
                    <a:pt x="906716" y="1872170"/>
                  </a:lnTo>
                  <a:lnTo>
                    <a:pt x="933716" y="1831505"/>
                  </a:lnTo>
                  <a:lnTo>
                    <a:pt x="942721" y="1785251"/>
                  </a:lnTo>
                  <a:close/>
                </a:path>
                <a:path w="2355215" h="4836795">
                  <a:moveTo>
                    <a:pt x="2355088" y="470662"/>
                  </a:moveTo>
                  <a:lnTo>
                    <a:pt x="2346083" y="424408"/>
                  </a:lnTo>
                  <a:lnTo>
                    <a:pt x="2319083" y="383730"/>
                  </a:lnTo>
                  <a:lnTo>
                    <a:pt x="1971357" y="36004"/>
                  </a:lnTo>
                  <a:lnTo>
                    <a:pt x="1930679" y="9004"/>
                  </a:lnTo>
                  <a:lnTo>
                    <a:pt x="1884426" y="0"/>
                  </a:lnTo>
                  <a:lnTo>
                    <a:pt x="1838159" y="9004"/>
                  </a:lnTo>
                  <a:lnTo>
                    <a:pt x="1797494" y="36004"/>
                  </a:lnTo>
                  <a:lnTo>
                    <a:pt x="1449768" y="383730"/>
                  </a:lnTo>
                  <a:lnTo>
                    <a:pt x="1422755" y="424408"/>
                  </a:lnTo>
                  <a:lnTo>
                    <a:pt x="1413764" y="470662"/>
                  </a:lnTo>
                  <a:lnTo>
                    <a:pt x="1422755" y="516928"/>
                  </a:lnTo>
                  <a:lnTo>
                    <a:pt x="1449768" y="557593"/>
                  </a:lnTo>
                  <a:lnTo>
                    <a:pt x="1797494" y="905319"/>
                  </a:lnTo>
                  <a:lnTo>
                    <a:pt x="1838159" y="932395"/>
                  </a:lnTo>
                  <a:lnTo>
                    <a:pt x="1884413" y="941425"/>
                  </a:lnTo>
                  <a:lnTo>
                    <a:pt x="1930679" y="932395"/>
                  </a:lnTo>
                  <a:lnTo>
                    <a:pt x="1971357" y="905319"/>
                  </a:lnTo>
                  <a:lnTo>
                    <a:pt x="2319083" y="557593"/>
                  </a:lnTo>
                  <a:lnTo>
                    <a:pt x="2346083" y="516928"/>
                  </a:lnTo>
                  <a:lnTo>
                    <a:pt x="2355088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94697" y="3562540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00183" y="2927159"/>
              <a:ext cx="941705" cy="2207895"/>
            </a:xfrm>
            <a:custGeom>
              <a:avLst/>
              <a:gdLst/>
              <a:ahLst/>
              <a:cxnLst/>
              <a:rect l="l" t="t" r="r" b="b"/>
              <a:pathLst>
                <a:path w="941705" h="2207895">
                  <a:moveTo>
                    <a:pt x="941324" y="1736852"/>
                  </a:moveTo>
                  <a:lnTo>
                    <a:pt x="932319" y="1690598"/>
                  </a:lnTo>
                  <a:lnTo>
                    <a:pt x="905319" y="1649920"/>
                  </a:lnTo>
                  <a:lnTo>
                    <a:pt x="557593" y="1302194"/>
                  </a:lnTo>
                  <a:lnTo>
                    <a:pt x="516915" y="1275194"/>
                  </a:lnTo>
                  <a:lnTo>
                    <a:pt x="470662" y="1266190"/>
                  </a:lnTo>
                  <a:lnTo>
                    <a:pt x="424395" y="1275194"/>
                  </a:lnTo>
                  <a:lnTo>
                    <a:pt x="383730" y="1302194"/>
                  </a:lnTo>
                  <a:lnTo>
                    <a:pt x="36004" y="1649920"/>
                  </a:lnTo>
                  <a:lnTo>
                    <a:pt x="8991" y="1690598"/>
                  </a:lnTo>
                  <a:lnTo>
                    <a:pt x="0" y="1736852"/>
                  </a:lnTo>
                  <a:lnTo>
                    <a:pt x="8991" y="1783118"/>
                  </a:lnTo>
                  <a:lnTo>
                    <a:pt x="36004" y="1823783"/>
                  </a:lnTo>
                  <a:lnTo>
                    <a:pt x="383730" y="2171636"/>
                  </a:lnTo>
                  <a:lnTo>
                    <a:pt x="424395" y="2198649"/>
                  </a:lnTo>
                  <a:lnTo>
                    <a:pt x="470662" y="2207641"/>
                  </a:lnTo>
                  <a:lnTo>
                    <a:pt x="516915" y="2198649"/>
                  </a:lnTo>
                  <a:lnTo>
                    <a:pt x="557593" y="2171636"/>
                  </a:lnTo>
                  <a:lnTo>
                    <a:pt x="905319" y="1823783"/>
                  </a:lnTo>
                  <a:lnTo>
                    <a:pt x="932319" y="1783118"/>
                  </a:lnTo>
                  <a:lnTo>
                    <a:pt x="941324" y="1736852"/>
                  </a:lnTo>
                  <a:close/>
                </a:path>
                <a:path w="941705" h="2207895">
                  <a:moveTo>
                    <a:pt x="941324" y="470674"/>
                  </a:moveTo>
                  <a:lnTo>
                    <a:pt x="932319" y="424408"/>
                  </a:lnTo>
                  <a:lnTo>
                    <a:pt x="905319" y="383743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43"/>
                  </a:lnTo>
                  <a:lnTo>
                    <a:pt x="8991" y="424408"/>
                  </a:lnTo>
                  <a:lnTo>
                    <a:pt x="0" y="470674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32"/>
                  </a:lnTo>
                  <a:lnTo>
                    <a:pt x="470662" y="941324"/>
                  </a:lnTo>
                  <a:lnTo>
                    <a:pt x="516915" y="93233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74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94697" y="225545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786800" y="5507926"/>
              <a:ext cx="2355215" cy="2203450"/>
            </a:xfrm>
            <a:custGeom>
              <a:avLst/>
              <a:gdLst/>
              <a:ahLst/>
              <a:cxnLst/>
              <a:rect l="l" t="t" r="r" b="b"/>
              <a:pathLst>
                <a:path w="2355215" h="2203450">
                  <a:moveTo>
                    <a:pt x="941324" y="1732407"/>
                  </a:moveTo>
                  <a:lnTo>
                    <a:pt x="932319" y="1686153"/>
                  </a:lnTo>
                  <a:lnTo>
                    <a:pt x="905319" y="1645475"/>
                  </a:lnTo>
                  <a:lnTo>
                    <a:pt x="557593" y="1297749"/>
                  </a:lnTo>
                  <a:lnTo>
                    <a:pt x="516915" y="1270749"/>
                  </a:lnTo>
                  <a:lnTo>
                    <a:pt x="470662" y="1261745"/>
                  </a:lnTo>
                  <a:lnTo>
                    <a:pt x="424395" y="1270749"/>
                  </a:lnTo>
                  <a:lnTo>
                    <a:pt x="383730" y="1297749"/>
                  </a:lnTo>
                  <a:lnTo>
                    <a:pt x="36004" y="1645475"/>
                  </a:lnTo>
                  <a:lnTo>
                    <a:pt x="8991" y="1686153"/>
                  </a:lnTo>
                  <a:lnTo>
                    <a:pt x="0" y="1732407"/>
                  </a:lnTo>
                  <a:lnTo>
                    <a:pt x="8991" y="1778673"/>
                  </a:lnTo>
                  <a:lnTo>
                    <a:pt x="36004" y="1819338"/>
                  </a:lnTo>
                  <a:lnTo>
                    <a:pt x="383730" y="2167064"/>
                  </a:lnTo>
                  <a:lnTo>
                    <a:pt x="424395" y="2194077"/>
                  </a:lnTo>
                  <a:lnTo>
                    <a:pt x="470662" y="2203081"/>
                  </a:lnTo>
                  <a:lnTo>
                    <a:pt x="516915" y="2194077"/>
                  </a:lnTo>
                  <a:lnTo>
                    <a:pt x="557593" y="2167064"/>
                  </a:lnTo>
                  <a:lnTo>
                    <a:pt x="905319" y="1819338"/>
                  </a:lnTo>
                  <a:lnTo>
                    <a:pt x="932319" y="1778673"/>
                  </a:lnTo>
                  <a:lnTo>
                    <a:pt x="941324" y="1732407"/>
                  </a:lnTo>
                  <a:close/>
                </a:path>
                <a:path w="2355215" h="2203450">
                  <a:moveTo>
                    <a:pt x="2354707" y="470662"/>
                  </a:moveTo>
                  <a:lnTo>
                    <a:pt x="2345702" y="424408"/>
                  </a:lnTo>
                  <a:lnTo>
                    <a:pt x="2318702" y="383730"/>
                  </a:lnTo>
                  <a:lnTo>
                    <a:pt x="1970976" y="36004"/>
                  </a:lnTo>
                  <a:lnTo>
                    <a:pt x="1930298" y="9004"/>
                  </a:lnTo>
                  <a:lnTo>
                    <a:pt x="1884045" y="0"/>
                  </a:lnTo>
                  <a:lnTo>
                    <a:pt x="1837778" y="9004"/>
                  </a:lnTo>
                  <a:lnTo>
                    <a:pt x="1797113" y="36004"/>
                  </a:lnTo>
                  <a:lnTo>
                    <a:pt x="1449387" y="383730"/>
                  </a:lnTo>
                  <a:lnTo>
                    <a:pt x="1422374" y="424408"/>
                  </a:lnTo>
                  <a:lnTo>
                    <a:pt x="1413383" y="470662"/>
                  </a:lnTo>
                  <a:lnTo>
                    <a:pt x="1422374" y="516928"/>
                  </a:lnTo>
                  <a:lnTo>
                    <a:pt x="1449387" y="557593"/>
                  </a:lnTo>
                  <a:lnTo>
                    <a:pt x="1797113" y="905319"/>
                  </a:lnTo>
                  <a:lnTo>
                    <a:pt x="1837778" y="932332"/>
                  </a:lnTo>
                  <a:lnTo>
                    <a:pt x="1884045" y="941324"/>
                  </a:lnTo>
                  <a:lnTo>
                    <a:pt x="1930298" y="932332"/>
                  </a:lnTo>
                  <a:lnTo>
                    <a:pt x="1970976" y="905319"/>
                  </a:lnTo>
                  <a:lnTo>
                    <a:pt x="2318702" y="557593"/>
                  </a:lnTo>
                  <a:lnTo>
                    <a:pt x="2345702" y="516928"/>
                  </a:lnTo>
                  <a:lnTo>
                    <a:pt x="2354707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94062" y="613873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453"/>
                  </a:lnTo>
                  <a:lnTo>
                    <a:pt x="0" y="470725"/>
                  </a:lnTo>
                  <a:lnTo>
                    <a:pt x="9001" y="516997"/>
                  </a:lnTo>
                  <a:lnTo>
                    <a:pt x="36004" y="557720"/>
                  </a:lnTo>
                  <a:lnTo>
                    <a:pt x="383730" y="905446"/>
                  </a:lnTo>
                  <a:lnTo>
                    <a:pt x="424398" y="932449"/>
                  </a:lnTo>
                  <a:lnTo>
                    <a:pt x="470662" y="941451"/>
                  </a:lnTo>
                  <a:lnTo>
                    <a:pt x="516925" y="932449"/>
                  </a:lnTo>
                  <a:lnTo>
                    <a:pt x="557593" y="905446"/>
                  </a:lnTo>
                  <a:lnTo>
                    <a:pt x="905319" y="557720"/>
                  </a:lnTo>
                  <a:lnTo>
                    <a:pt x="932322" y="516997"/>
                  </a:lnTo>
                  <a:lnTo>
                    <a:pt x="941324" y="470725"/>
                  </a:lnTo>
                  <a:lnTo>
                    <a:pt x="932322" y="424453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786800" y="5483796"/>
              <a:ext cx="2355215" cy="2251710"/>
            </a:xfrm>
            <a:custGeom>
              <a:avLst/>
              <a:gdLst/>
              <a:ahLst/>
              <a:cxnLst/>
              <a:rect l="l" t="t" r="r" b="b"/>
              <a:pathLst>
                <a:path w="2355215" h="2251709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32"/>
                  </a:lnTo>
                  <a:lnTo>
                    <a:pt x="470662" y="941324"/>
                  </a:lnTo>
                  <a:lnTo>
                    <a:pt x="516915" y="93233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2355215" h="2251709">
                  <a:moveTo>
                    <a:pt x="2354707" y="1780667"/>
                  </a:moveTo>
                  <a:lnTo>
                    <a:pt x="2345702" y="1734413"/>
                  </a:lnTo>
                  <a:lnTo>
                    <a:pt x="2318702" y="1693735"/>
                  </a:lnTo>
                  <a:lnTo>
                    <a:pt x="1970976" y="1346009"/>
                  </a:lnTo>
                  <a:lnTo>
                    <a:pt x="1930298" y="1319009"/>
                  </a:lnTo>
                  <a:lnTo>
                    <a:pt x="1884045" y="1310005"/>
                  </a:lnTo>
                  <a:lnTo>
                    <a:pt x="1837778" y="1319009"/>
                  </a:lnTo>
                  <a:lnTo>
                    <a:pt x="1797113" y="1346009"/>
                  </a:lnTo>
                  <a:lnTo>
                    <a:pt x="1449387" y="1693735"/>
                  </a:lnTo>
                  <a:lnTo>
                    <a:pt x="1422374" y="1734413"/>
                  </a:lnTo>
                  <a:lnTo>
                    <a:pt x="1413383" y="1780667"/>
                  </a:lnTo>
                  <a:lnTo>
                    <a:pt x="1422374" y="1826933"/>
                  </a:lnTo>
                  <a:lnTo>
                    <a:pt x="1449387" y="1867598"/>
                  </a:lnTo>
                  <a:lnTo>
                    <a:pt x="1797113" y="2215324"/>
                  </a:lnTo>
                  <a:lnTo>
                    <a:pt x="1837778" y="2242337"/>
                  </a:lnTo>
                  <a:lnTo>
                    <a:pt x="1884045" y="2251329"/>
                  </a:lnTo>
                  <a:lnTo>
                    <a:pt x="1930298" y="2242337"/>
                  </a:lnTo>
                  <a:lnTo>
                    <a:pt x="1970976" y="2215324"/>
                  </a:lnTo>
                  <a:lnTo>
                    <a:pt x="2318702" y="1867598"/>
                  </a:lnTo>
                  <a:lnTo>
                    <a:pt x="2345702" y="1826933"/>
                  </a:lnTo>
                  <a:lnTo>
                    <a:pt x="2354707" y="1780667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494062" y="485298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204373" y="807967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7"/>
                  </a:lnTo>
                  <a:lnTo>
                    <a:pt x="0" y="470657"/>
                  </a:lnTo>
                  <a:lnTo>
                    <a:pt x="9001" y="516909"/>
                  </a:lnTo>
                  <a:lnTo>
                    <a:pt x="36004" y="557555"/>
                  </a:lnTo>
                  <a:lnTo>
                    <a:pt x="383730" y="905281"/>
                  </a:lnTo>
                  <a:lnTo>
                    <a:pt x="424398" y="932291"/>
                  </a:lnTo>
                  <a:lnTo>
                    <a:pt x="470661" y="941295"/>
                  </a:lnTo>
                  <a:lnTo>
                    <a:pt x="516925" y="932291"/>
                  </a:lnTo>
                  <a:lnTo>
                    <a:pt x="557593" y="905281"/>
                  </a:lnTo>
                  <a:lnTo>
                    <a:pt x="905319" y="557555"/>
                  </a:lnTo>
                  <a:lnTo>
                    <a:pt x="932322" y="516909"/>
                  </a:lnTo>
                  <a:lnTo>
                    <a:pt x="941324" y="470657"/>
                  </a:lnTo>
                  <a:lnTo>
                    <a:pt x="932322" y="424397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93554" y="870282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43"/>
                  </a:lnTo>
                  <a:lnTo>
                    <a:pt x="9001" y="424410"/>
                  </a:lnTo>
                  <a:lnTo>
                    <a:pt x="0" y="470674"/>
                  </a:lnTo>
                  <a:lnTo>
                    <a:pt x="9001" y="516938"/>
                  </a:lnTo>
                  <a:lnTo>
                    <a:pt x="36004" y="557606"/>
                  </a:lnTo>
                  <a:lnTo>
                    <a:pt x="383730" y="905344"/>
                  </a:lnTo>
                  <a:lnTo>
                    <a:pt x="424398" y="932348"/>
                  </a:lnTo>
                  <a:lnTo>
                    <a:pt x="470661" y="941349"/>
                  </a:lnTo>
                  <a:lnTo>
                    <a:pt x="516925" y="932348"/>
                  </a:lnTo>
                  <a:lnTo>
                    <a:pt x="557593" y="905344"/>
                  </a:lnTo>
                  <a:lnTo>
                    <a:pt x="905319" y="557606"/>
                  </a:lnTo>
                  <a:lnTo>
                    <a:pt x="932322" y="516938"/>
                  </a:lnTo>
                  <a:lnTo>
                    <a:pt x="941324" y="470674"/>
                  </a:lnTo>
                  <a:lnTo>
                    <a:pt x="932322" y="424410"/>
                  </a:lnTo>
                  <a:lnTo>
                    <a:pt x="905319" y="383743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86799" y="804757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24"/>
                  </a:lnTo>
                  <a:lnTo>
                    <a:pt x="383730" y="36099"/>
                  </a:lnTo>
                  <a:lnTo>
                    <a:pt x="36004" y="383825"/>
                  </a:lnTo>
                  <a:lnTo>
                    <a:pt x="9001" y="424493"/>
                  </a:lnTo>
                  <a:lnTo>
                    <a:pt x="0" y="470757"/>
                  </a:lnTo>
                  <a:lnTo>
                    <a:pt x="9001" y="517020"/>
                  </a:lnTo>
                  <a:lnTo>
                    <a:pt x="36004" y="557688"/>
                  </a:lnTo>
                  <a:lnTo>
                    <a:pt x="383730" y="905376"/>
                  </a:lnTo>
                  <a:lnTo>
                    <a:pt x="424398" y="932380"/>
                  </a:lnTo>
                  <a:lnTo>
                    <a:pt x="470661" y="941381"/>
                  </a:lnTo>
                  <a:lnTo>
                    <a:pt x="516925" y="932380"/>
                  </a:lnTo>
                  <a:lnTo>
                    <a:pt x="557593" y="905376"/>
                  </a:lnTo>
                  <a:lnTo>
                    <a:pt x="905319" y="557688"/>
                  </a:lnTo>
                  <a:lnTo>
                    <a:pt x="932322" y="517020"/>
                  </a:lnTo>
                  <a:lnTo>
                    <a:pt x="941323" y="470757"/>
                  </a:lnTo>
                  <a:lnTo>
                    <a:pt x="932322" y="424493"/>
                  </a:lnTo>
                  <a:lnTo>
                    <a:pt x="905319" y="383825"/>
                  </a:lnTo>
                  <a:lnTo>
                    <a:pt x="557593" y="36099"/>
                  </a:lnTo>
                  <a:lnTo>
                    <a:pt x="516925" y="9024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493554" y="741254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90525" cy="9906000"/>
            <a:chOff x="0" y="0"/>
            <a:chExt cx="390525" cy="9906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390525" cy="9906000"/>
            </a:xfrm>
            <a:custGeom>
              <a:avLst/>
              <a:gdLst/>
              <a:ahLst/>
              <a:cxnLst/>
              <a:rect l="l" t="t" r="r" b="b"/>
              <a:pathLst>
                <a:path w="390525" h="9906000">
                  <a:moveTo>
                    <a:pt x="0" y="9905999"/>
                  </a:moveTo>
                  <a:lnTo>
                    <a:pt x="390143" y="9906000"/>
                  </a:lnTo>
                  <a:lnTo>
                    <a:pt x="390144" y="0"/>
                  </a:lnTo>
                  <a:lnTo>
                    <a:pt x="0" y="0"/>
                  </a:lnTo>
                  <a:lnTo>
                    <a:pt x="0" y="9905999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8986" y="913638"/>
              <a:ext cx="0" cy="659130"/>
            </a:xfrm>
            <a:custGeom>
              <a:avLst/>
              <a:gdLst/>
              <a:ahLst/>
              <a:cxnLst/>
              <a:rect l="l" t="t" r="r" b="b"/>
              <a:pathLst>
                <a:path h="659130">
                  <a:moveTo>
                    <a:pt x="0" y="0"/>
                  </a:moveTo>
                  <a:lnTo>
                    <a:pt x="0" y="658748"/>
                  </a:lnTo>
                </a:path>
              </a:pathLst>
            </a:custGeom>
            <a:ln w="32004">
              <a:solidFill>
                <a:srgbClr val="F9C5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6284" y="378917"/>
            <a:ext cx="75653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470" dirty="0">
                <a:solidFill>
                  <a:srgbClr val="2B2A29"/>
                </a:solidFill>
                <a:latin typeface="Calibri"/>
                <a:cs typeface="Calibri"/>
              </a:rPr>
              <a:t>Меры поддержки 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6730" y="4859273"/>
            <a:ext cx="16708119" cy="3810"/>
          </a:xfrm>
          <a:custGeom>
            <a:avLst/>
            <a:gdLst/>
            <a:ahLst/>
            <a:cxnLst/>
            <a:rect l="l" t="t" r="r" b="b"/>
            <a:pathLst>
              <a:path w="16708119" h="3810">
                <a:moveTo>
                  <a:pt x="0" y="0"/>
                </a:moveTo>
                <a:lnTo>
                  <a:pt x="16707992" y="3810"/>
                </a:lnTo>
              </a:path>
            </a:pathLst>
          </a:custGeom>
          <a:ln w="19811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6860138" y="8989568"/>
            <a:ext cx="2170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Century Gothic"/>
                <a:cs typeface="Century Gothic"/>
              </a:rPr>
              <a:t>13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42291" y="1071390"/>
            <a:ext cx="15495016" cy="502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object 19"/>
          <p:cNvSpPr txBox="1"/>
          <p:nvPr/>
        </p:nvSpPr>
        <p:spPr>
          <a:xfrm>
            <a:off x="899693" y="1131748"/>
            <a:ext cx="1305534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80" dirty="0">
                <a:latin typeface="Century Gothic"/>
                <a:cs typeface="Century Gothic"/>
              </a:rPr>
              <a:t>На территории действует льготный режим – территория </a:t>
            </a:r>
            <a:r>
              <a:rPr lang="ru-RU" sz="2000" b="1" spc="80" dirty="0">
                <a:latin typeface="Century Gothic"/>
                <a:cs typeface="Century Gothic"/>
              </a:rPr>
              <a:t>ТОР «Тутаев»</a:t>
            </a:r>
          </a:p>
        </p:txBody>
      </p:sp>
      <p:sp>
        <p:nvSpPr>
          <p:cNvPr id="58" name="object 22"/>
          <p:cNvSpPr txBox="1"/>
          <p:nvPr/>
        </p:nvSpPr>
        <p:spPr>
          <a:xfrm>
            <a:off x="720180" y="1772781"/>
            <a:ext cx="2640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r>
              <a:rPr sz="1800" b="1" spc="-5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125" dirty="0">
                <a:solidFill>
                  <a:srgbClr val="FFC000"/>
                </a:solidFill>
                <a:latin typeface="Century Gothic"/>
                <a:cs typeface="Century Gothic"/>
              </a:rPr>
              <a:t>НА</a:t>
            </a:r>
            <a:r>
              <a:rPr sz="18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229" dirty="0">
                <a:solidFill>
                  <a:srgbClr val="FFC000"/>
                </a:solidFill>
                <a:latin typeface="Century Gothic"/>
                <a:cs typeface="Century Gothic"/>
              </a:rPr>
              <a:t>ПРИБЫЛЬ</a:t>
            </a: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60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564" y="2510021"/>
            <a:ext cx="585999" cy="582202"/>
          </a:xfrm>
          <a:prstGeom prst="rect">
            <a:avLst/>
          </a:prstGeom>
        </p:spPr>
      </p:pic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80449"/>
              </p:ext>
            </p:extLst>
          </p:nvPr>
        </p:nvGraphicFramePr>
        <p:xfrm>
          <a:off x="1453941" y="2342158"/>
          <a:ext cx="3125134" cy="917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первые 5 лет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18%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последующие 5 лет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object 22"/>
          <p:cNvSpPr txBox="1"/>
          <p:nvPr/>
        </p:nvSpPr>
        <p:spPr>
          <a:xfrm>
            <a:off x="4728442" y="1772780"/>
            <a:ext cx="30676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r>
              <a:rPr sz="1800" b="1" spc="-5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125" dirty="0">
                <a:solidFill>
                  <a:srgbClr val="FFC000"/>
                </a:solidFill>
                <a:latin typeface="Century Gothic"/>
                <a:cs typeface="Century Gothic"/>
              </a:rPr>
              <a:t>НА</a:t>
            </a:r>
            <a:r>
              <a:rPr sz="18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1800" b="1" spc="229" dirty="0">
                <a:solidFill>
                  <a:srgbClr val="FFC000"/>
                </a:solidFill>
                <a:latin typeface="Century Gothic"/>
                <a:cs typeface="Century Gothic"/>
              </a:rPr>
              <a:t>ИМУЩЕСТВО</a:t>
            </a: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63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1877" y="2323063"/>
            <a:ext cx="813541" cy="956116"/>
          </a:xfrm>
          <a:prstGeom prst="rect">
            <a:avLst/>
          </a:prstGeom>
        </p:spPr>
      </p:pic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11415"/>
              </p:ext>
            </p:extLst>
          </p:nvPr>
        </p:nvGraphicFramePr>
        <p:xfrm>
          <a:off x="5558273" y="2342157"/>
          <a:ext cx="3125134" cy="917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первые 5 лет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1,1%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последующие 5 лет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5" name="object 22"/>
          <p:cNvSpPr txBox="1"/>
          <p:nvPr/>
        </p:nvSpPr>
        <p:spPr>
          <a:xfrm>
            <a:off x="8935516" y="1772780"/>
            <a:ext cx="3612666" cy="91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r>
              <a:rPr sz="1800" b="1" spc="-5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125" dirty="0">
                <a:solidFill>
                  <a:srgbClr val="FFC000"/>
                </a:solidFill>
                <a:latin typeface="Century Gothic"/>
                <a:cs typeface="Century Gothic"/>
              </a:rPr>
              <a:t>НА</a:t>
            </a:r>
            <a:r>
              <a:rPr sz="18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1800" b="1" spc="229" dirty="0">
                <a:solidFill>
                  <a:srgbClr val="FFC000"/>
                </a:solidFill>
                <a:latin typeface="Century Gothic"/>
                <a:cs typeface="Century Gothic"/>
              </a:rPr>
              <a:t>ДОБЫЧУ ПОЛЕЗНЫХ ИСКОПАЕМЫХ</a:t>
            </a:r>
          </a:p>
          <a:p>
            <a:pPr marL="12700">
              <a:spcBef>
                <a:spcPts val="100"/>
              </a:spcBef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(коэффициент, характеризующий территорию добычи полезного ископаемого)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6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67131" y="7282435"/>
            <a:ext cx="790956" cy="790956"/>
          </a:xfrm>
          <a:prstGeom prst="rect">
            <a:avLst/>
          </a:prstGeom>
        </p:spPr>
      </p:pic>
      <p:sp>
        <p:nvSpPr>
          <p:cNvPr id="67" name="object 7"/>
          <p:cNvSpPr txBox="1"/>
          <p:nvPr/>
        </p:nvSpPr>
        <p:spPr>
          <a:xfrm>
            <a:off x="1573783" y="5854574"/>
            <a:ext cx="335407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2000" b="1" spc="215" dirty="0">
                <a:solidFill>
                  <a:srgbClr val="FFC000"/>
                </a:solidFill>
                <a:latin typeface="Century Gothic"/>
                <a:cs typeface="Century Gothic"/>
              </a:rPr>
              <a:t>ИНВЕСТИЦИОННЫЙ </a:t>
            </a:r>
            <a:r>
              <a:rPr sz="2000" b="1" spc="175" dirty="0">
                <a:solidFill>
                  <a:srgbClr val="FFC000"/>
                </a:solidFill>
                <a:latin typeface="Century Gothic"/>
                <a:cs typeface="Century Gothic"/>
              </a:rPr>
              <a:t>НАЛОГОВЫЙ</a:t>
            </a:r>
            <a:r>
              <a:rPr sz="2000" b="1" spc="-6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000" b="1" spc="290" dirty="0">
                <a:solidFill>
                  <a:srgbClr val="FFC000"/>
                </a:solidFill>
                <a:latin typeface="Century Gothic"/>
                <a:cs typeface="Century Gothic"/>
              </a:rPr>
              <a:t>ВЫЧЕТ</a:t>
            </a:r>
            <a:r>
              <a:rPr sz="2000" b="1" spc="-6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000" b="1" spc="130" dirty="0">
                <a:solidFill>
                  <a:srgbClr val="FFC000"/>
                </a:solidFill>
                <a:latin typeface="Century Gothic"/>
                <a:cs typeface="Century Gothic"/>
              </a:rPr>
              <a:t>ПО НАЛОГУ</a:t>
            </a:r>
            <a:r>
              <a:rPr sz="2000" b="1" spc="-7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000" b="1" spc="145" dirty="0">
                <a:solidFill>
                  <a:srgbClr val="FFC000"/>
                </a:solidFill>
                <a:latin typeface="Century Gothic"/>
                <a:cs typeface="Century Gothic"/>
              </a:rPr>
              <a:t>НА</a:t>
            </a:r>
            <a:r>
              <a:rPr sz="2000" b="1" spc="-3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000" b="1" spc="260" dirty="0">
                <a:solidFill>
                  <a:srgbClr val="FFC000"/>
                </a:solidFill>
                <a:latin typeface="Century Gothic"/>
                <a:cs typeface="Century Gothic"/>
              </a:rPr>
              <a:t>ПРИБЫЛЬ</a:t>
            </a:r>
            <a:endParaRPr sz="2000">
              <a:latin typeface="Century Gothic"/>
              <a:cs typeface="Century Gothic"/>
            </a:endParaRPr>
          </a:p>
        </p:txBody>
      </p:sp>
      <p:pic>
        <p:nvPicPr>
          <p:cNvPr id="6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866" y="7316776"/>
            <a:ext cx="915713" cy="909691"/>
          </a:xfrm>
          <a:prstGeom prst="rect">
            <a:avLst/>
          </a:prstGeom>
        </p:spPr>
      </p:pic>
      <p:graphicFrame>
        <p:nvGraphicFramePr>
          <p:cNvPr id="6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63220"/>
              </p:ext>
            </p:extLst>
          </p:nvPr>
        </p:nvGraphicFramePr>
        <p:xfrm>
          <a:off x="2059432" y="7144395"/>
          <a:ext cx="3325495" cy="1222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2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2400" b="1" spc="60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90%</a:t>
                      </a:r>
                      <a:endParaRPr sz="24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/>
                </a:tc>
                <a:tc>
                  <a:txBody>
                    <a:bodyPr/>
                    <a:lstStyle/>
                    <a:p>
                      <a:pPr marL="123189" marR="24130">
                        <a:lnSpc>
                          <a:spcPts val="1920"/>
                        </a:lnSpc>
                        <a:spcBef>
                          <a:spcPts val="5"/>
                        </a:spcBef>
                      </a:pPr>
                      <a:r>
                        <a:rPr sz="1600" spc="-6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суммы</a:t>
                      </a:r>
                      <a:r>
                        <a:rPr sz="1600" spc="-2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расходов</a:t>
                      </a:r>
                      <a:r>
                        <a:rPr sz="1600" spc="-3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5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= </a:t>
                      </a:r>
                      <a:r>
                        <a:rPr sz="1600" spc="4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первоначальная </a:t>
                      </a:r>
                      <a:r>
                        <a:rPr sz="160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стоимость</a:t>
                      </a:r>
                      <a:r>
                        <a:rPr sz="1600" spc="-3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основного </a:t>
                      </a:r>
                      <a:r>
                        <a:rPr sz="1600" spc="1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средства/величина</a:t>
                      </a:r>
                      <a:r>
                        <a:rPr sz="1600" spc="27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4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её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  <a:p>
                      <a:pPr marL="123189">
                        <a:lnSpc>
                          <a:spcPts val="1839"/>
                        </a:lnSpc>
                      </a:pPr>
                      <a:r>
                        <a:rPr sz="1600" spc="5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изменения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0" name="object 10"/>
          <p:cNvSpPr/>
          <p:nvPr/>
        </p:nvSpPr>
        <p:spPr>
          <a:xfrm>
            <a:off x="969263" y="6874003"/>
            <a:ext cx="4749800" cy="3810"/>
          </a:xfrm>
          <a:custGeom>
            <a:avLst/>
            <a:gdLst/>
            <a:ahLst/>
            <a:cxnLst/>
            <a:rect l="l" t="t" r="r" b="b"/>
            <a:pathLst>
              <a:path w="4749800" h="3810">
                <a:moveTo>
                  <a:pt x="0" y="0"/>
                </a:moveTo>
                <a:lnTo>
                  <a:pt x="4749800" y="3555"/>
                </a:lnTo>
              </a:path>
            </a:pathLst>
          </a:custGeom>
          <a:ln w="6096">
            <a:solidFill>
              <a:srgbClr val="CCA8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1"/>
          <p:cNvSpPr txBox="1"/>
          <p:nvPr/>
        </p:nvSpPr>
        <p:spPr>
          <a:xfrm>
            <a:off x="13032105" y="6266943"/>
            <a:ext cx="3049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85" dirty="0">
                <a:solidFill>
                  <a:srgbClr val="FFC000"/>
                </a:solidFill>
                <a:latin typeface="Century Gothic"/>
                <a:cs typeface="Century Gothic"/>
              </a:rPr>
              <a:t>ТРАНСПОРТНЫЙ</a:t>
            </a:r>
            <a:r>
              <a:rPr sz="1800" b="1" spc="-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10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2" name="object 12"/>
          <p:cNvSpPr/>
          <p:nvPr/>
        </p:nvSpPr>
        <p:spPr>
          <a:xfrm>
            <a:off x="12861035" y="6860287"/>
            <a:ext cx="3700145" cy="0"/>
          </a:xfrm>
          <a:custGeom>
            <a:avLst/>
            <a:gdLst/>
            <a:ahLst/>
            <a:cxnLst/>
            <a:rect l="l" t="t" r="r" b="b"/>
            <a:pathLst>
              <a:path w="3700144">
                <a:moveTo>
                  <a:pt x="0" y="0"/>
                </a:moveTo>
                <a:lnTo>
                  <a:pt x="3700018" y="0"/>
                </a:lnTo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034840"/>
              </p:ext>
            </p:extLst>
          </p:nvPr>
        </p:nvGraphicFramePr>
        <p:xfrm>
          <a:off x="14134464" y="7412365"/>
          <a:ext cx="1807844" cy="490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8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800" b="1" spc="30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0%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98425" marB="0"/>
                </a:tc>
                <a:tc>
                  <a:txBody>
                    <a:bodyPr/>
                    <a:lstStyle/>
                    <a:p>
                      <a:pPr marL="122555" marR="24130">
                        <a:lnSpc>
                          <a:spcPts val="1920"/>
                        </a:lnSpc>
                      </a:pPr>
                      <a:r>
                        <a:rPr sz="1600" spc="14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для</a:t>
                      </a:r>
                      <a:r>
                        <a:rPr sz="1600" spc="1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ТС</a:t>
                      </a:r>
                      <a:r>
                        <a:rPr sz="1600" spc="3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2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под </a:t>
                      </a:r>
                      <a:r>
                        <a:rPr sz="1600" spc="-1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проект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947760"/>
              </p:ext>
            </p:extLst>
          </p:nvPr>
        </p:nvGraphicFramePr>
        <p:xfrm>
          <a:off x="7542656" y="7185423"/>
          <a:ext cx="4402454" cy="1253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126364" algn="ctr">
                        <a:lnSpc>
                          <a:spcPts val="2340"/>
                        </a:lnSpc>
                      </a:pPr>
                      <a:r>
                        <a:rPr sz="2000" b="1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на</a:t>
                      </a:r>
                      <a:r>
                        <a:rPr sz="2000" b="1" spc="-80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100%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spc="14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для</a:t>
                      </a:r>
                      <a:r>
                        <a:rPr sz="1600" spc="-2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10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новых</a:t>
                      </a:r>
                      <a:r>
                        <a:rPr sz="1600" spc="-2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5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объектов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T="24765" marB="0"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115">
                <a:tc>
                  <a:txBody>
                    <a:bodyPr/>
                    <a:lstStyle/>
                    <a:p>
                      <a:pPr marL="125730" algn="ctr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до</a:t>
                      </a:r>
                      <a:r>
                        <a:rPr sz="2000" b="1" spc="-65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8D1F09"/>
                          </a:solidFill>
                          <a:latin typeface="Century Gothic"/>
                          <a:cs typeface="Century Gothic"/>
                        </a:rPr>
                        <a:t>73%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262890" marB="0">
                    <a:lnT w="6350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0825" marR="22606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12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для </a:t>
                      </a:r>
                      <a:r>
                        <a:rPr sz="1600" spc="-10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модернизированных </a:t>
                      </a:r>
                      <a:r>
                        <a:rPr sz="1600" spc="45" dirty="0">
                          <a:solidFill>
                            <a:srgbClr val="2B2A29"/>
                          </a:solidFill>
                          <a:latin typeface="Century Gothic"/>
                          <a:cs typeface="Century Gothic"/>
                        </a:rPr>
                        <a:t>объектов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T="49530" marB="0">
                    <a:lnT w="6350">
                      <a:solidFill>
                        <a:srgbClr val="BEBEB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5" name="object 15"/>
          <p:cNvSpPr txBox="1"/>
          <p:nvPr/>
        </p:nvSpPr>
        <p:spPr>
          <a:xfrm>
            <a:off x="7173214" y="5818251"/>
            <a:ext cx="30899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4365" marR="624205" indent="-3810" algn="ctr">
              <a:lnSpc>
                <a:spcPct val="100000"/>
              </a:lnSpc>
              <a:spcBef>
                <a:spcPts val="100"/>
              </a:spcBef>
            </a:pPr>
            <a:r>
              <a:rPr sz="2000" b="1" spc="14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r>
              <a:rPr sz="2000" b="1" spc="-5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FFC000"/>
                </a:solidFill>
                <a:latin typeface="Century Gothic"/>
                <a:cs typeface="Century Gothic"/>
              </a:rPr>
              <a:t>НА </a:t>
            </a:r>
            <a:r>
              <a:rPr sz="2000" b="1" spc="155" dirty="0">
                <a:solidFill>
                  <a:srgbClr val="FFC000"/>
                </a:solidFill>
                <a:latin typeface="Century Gothic"/>
                <a:cs typeface="Century Gothic"/>
              </a:rPr>
              <a:t>ИМУЩЕСТВО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A6A6A6"/>
                </a:solidFill>
                <a:latin typeface="Century Gothic"/>
                <a:cs typeface="Century Gothic"/>
              </a:rPr>
              <a:t>(уменьшение</a:t>
            </a:r>
            <a:r>
              <a:rPr sz="2000" b="1" spc="315" dirty="0">
                <a:solidFill>
                  <a:srgbClr val="A6A6A6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A6A6A6"/>
                </a:solidFill>
                <a:latin typeface="Century Gothic"/>
                <a:cs typeface="Century Gothic"/>
              </a:rPr>
              <a:t>платежа)</a:t>
            </a:r>
            <a:endParaRPr sz="2000">
              <a:latin typeface="Century Gothic"/>
              <a:cs typeface="Century Gothic"/>
            </a:endParaRPr>
          </a:p>
        </p:txBody>
      </p:sp>
      <p:pic>
        <p:nvPicPr>
          <p:cNvPr id="7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9991" y="7230993"/>
            <a:ext cx="771022" cy="907813"/>
          </a:xfrm>
          <a:prstGeom prst="rect">
            <a:avLst/>
          </a:prstGeom>
        </p:spPr>
      </p:pic>
      <p:sp>
        <p:nvSpPr>
          <p:cNvPr id="77" name="object 17"/>
          <p:cNvSpPr/>
          <p:nvPr/>
        </p:nvSpPr>
        <p:spPr>
          <a:xfrm>
            <a:off x="7045452" y="6860287"/>
            <a:ext cx="4900930" cy="14604"/>
          </a:xfrm>
          <a:custGeom>
            <a:avLst/>
            <a:gdLst/>
            <a:ahLst/>
            <a:cxnLst/>
            <a:rect l="l" t="t" r="r" b="b"/>
            <a:pathLst>
              <a:path w="4900930" h="14605">
                <a:moveTo>
                  <a:pt x="0" y="14097"/>
                </a:moveTo>
                <a:lnTo>
                  <a:pt x="4900422" y="0"/>
                </a:lnTo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8"/>
          <p:cNvSpPr txBox="1"/>
          <p:nvPr/>
        </p:nvSpPr>
        <p:spPr>
          <a:xfrm>
            <a:off x="920902" y="5160518"/>
            <a:ext cx="137502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latin typeface="Century Gothic"/>
                <a:cs typeface="Century Gothic"/>
              </a:rPr>
              <a:t>Приоритетные</a:t>
            </a:r>
            <a:r>
              <a:rPr sz="2000" b="1" spc="25" dirty="0">
                <a:latin typeface="Century Gothic"/>
                <a:cs typeface="Century Gothic"/>
              </a:rPr>
              <a:t> </a:t>
            </a:r>
            <a:r>
              <a:rPr sz="2000" b="1" spc="55" dirty="0">
                <a:latin typeface="Century Gothic"/>
                <a:cs typeface="Century Gothic"/>
              </a:rPr>
              <a:t>инвестиционные</a:t>
            </a:r>
            <a:r>
              <a:rPr sz="2000" b="1" spc="25" dirty="0">
                <a:latin typeface="Century Gothic"/>
                <a:cs typeface="Century Gothic"/>
              </a:rPr>
              <a:t> </a:t>
            </a:r>
            <a:r>
              <a:rPr sz="2000" b="1" spc="10" dirty="0">
                <a:latin typeface="Century Gothic"/>
                <a:cs typeface="Century Gothic"/>
              </a:rPr>
              <a:t>проекты</a:t>
            </a:r>
            <a:r>
              <a:rPr sz="2000" b="1" spc="30" dirty="0">
                <a:latin typeface="Century Gothic"/>
                <a:cs typeface="Century Gothic"/>
              </a:rPr>
              <a:t> </a:t>
            </a:r>
            <a:r>
              <a:rPr sz="2000" b="1" spc="165" dirty="0">
                <a:latin typeface="Century Gothic"/>
                <a:cs typeface="Century Gothic"/>
              </a:rPr>
              <a:t>и</a:t>
            </a:r>
            <a:r>
              <a:rPr sz="2000" b="1" spc="55" dirty="0">
                <a:latin typeface="Century Gothic"/>
                <a:cs typeface="Century Gothic"/>
              </a:rPr>
              <a:t> </a:t>
            </a:r>
            <a:r>
              <a:rPr sz="2000" b="1" spc="10" dirty="0">
                <a:latin typeface="Century Gothic"/>
                <a:cs typeface="Century Gothic"/>
              </a:rPr>
              <a:t>проекты</a:t>
            </a:r>
            <a:r>
              <a:rPr sz="2000" b="1" spc="25" dirty="0">
                <a:latin typeface="Century Gothic"/>
                <a:cs typeface="Century Gothic"/>
              </a:rPr>
              <a:t> </a:t>
            </a:r>
            <a:r>
              <a:rPr sz="2000" b="1" spc="70" dirty="0">
                <a:latin typeface="Century Gothic"/>
                <a:cs typeface="Century Gothic"/>
              </a:rPr>
              <a:t>по</a:t>
            </a:r>
            <a:r>
              <a:rPr sz="2000" b="1" spc="40" dirty="0">
                <a:latin typeface="Century Gothic"/>
                <a:cs typeface="Century Gothic"/>
              </a:rPr>
              <a:t> </a:t>
            </a:r>
            <a:r>
              <a:rPr sz="2000" b="1" spc="10" dirty="0">
                <a:latin typeface="Century Gothic"/>
                <a:cs typeface="Century Gothic"/>
              </a:rPr>
              <a:t>созданию</a:t>
            </a:r>
            <a:r>
              <a:rPr sz="2000" b="1" spc="30" dirty="0">
                <a:latin typeface="Century Gothic"/>
                <a:cs typeface="Century Gothic"/>
              </a:rPr>
              <a:t> </a:t>
            </a:r>
            <a:r>
              <a:rPr sz="2000" b="1" spc="165" dirty="0">
                <a:latin typeface="Century Gothic"/>
                <a:cs typeface="Century Gothic"/>
              </a:rPr>
              <a:t>и</a:t>
            </a:r>
            <a:r>
              <a:rPr sz="2000" b="1" spc="60" dirty="0">
                <a:latin typeface="Century Gothic"/>
                <a:cs typeface="Century Gothic"/>
              </a:rPr>
              <a:t> </a:t>
            </a:r>
            <a:r>
              <a:rPr sz="2000" b="1" spc="50" dirty="0">
                <a:latin typeface="Century Gothic"/>
                <a:cs typeface="Century Gothic"/>
              </a:rPr>
              <a:t>развитию</a:t>
            </a:r>
            <a:r>
              <a:rPr sz="2000" b="1" spc="25" dirty="0">
                <a:latin typeface="Century Gothic"/>
                <a:cs typeface="Century Gothic"/>
              </a:rPr>
              <a:t> </a:t>
            </a:r>
            <a:r>
              <a:rPr sz="2000" b="1" spc="10" dirty="0">
                <a:latin typeface="Century Gothic"/>
                <a:cs typeface="Century Gothic"/>
              </a:rPr>
              <a:t>индустриальных</a:t>
            </a:r>
            <a:r>
              <a:rPr sz="2000" b="1" spc="2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парков</a:t>
            </a:r>
            <a:endParaRPr sz="2000">
              <a:latin typeface="Century Gothic"/>
              <a:cs typeface="Century Gothic"/>
            </a:endParaRPr>
          </a:p>
        </p:txBody>
      </p:sp>
      <p:pic>
        <p:nvPicPr>
          <p:cNvPr id="80" name="Picture 3" descr="D:\Проекты\_Я\2019_04_01 Инвестклимат ЯО\coal_cart_trolley_tain_track_fossil_lugger-512.png"/>
          <p:cNvPicPr>
            <a:picLocks noChangeAspect="1" noChangeArrowheads="1"/>
          </p:cNvPicPr>
          <p:nvPr/>
        </p:nvPicPr>
        <p:blipFill>
          <a:blip r:embed="rId5" cstate="print">
            <a:lum bright="50000"/>
          </a:blip>
          <a:srcRect/>
          <a:stretch>
            <a:fillRect/>
          </a:stretch>
        </p:blipFill>
        <p:spPr bwMode="auto">
          <a:xfrm>
            <a:off x="8935516" y="3011543"/>
            <a:ext cx="984353" cy="911294"/>
          </a:xfrm>
          <a:prstGeom prst="rect">
            <a:avLst/>
          </a:prstGeom>
          <a:noFill/>
        </p:spPr>
      </p:pic>
      <p:graphicFrame>
        <p:nvGraphicFramePr>
          <p:cNvPr id="81" name="Таблица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929648"/>
              </p:ext>
            </p:extLst>
          </p:nvPr>
        </p:nvGraphicFramePr>
        <p:xfrm>
          <a:off x="10069236" y="3010505"/>
          <a:ext cx="3282244" cy="917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От 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В течение 24 месяцев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До 1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После 120 месяца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" name="object 22"/>
          <p:cNvSpPr txBox="1"/>
          <p:nvPr/>
        </p:nvSpPr>
        <p:spPr>
          <a:xfrm>
            <a:off x="13660194" y="1772780"/>
            <a:ext cx="30676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FFC000"/>
                </a:solidFill>
                <a:latin typeface="Century Gothic"/>
                <a:cs typeface="Century Gothic"/>
              </a:rPr>
              <a:t>НАЛОГ</a:t>
            </a:r>
            <a:r>
              <a:rPr sz="1800" b="1" spc="-5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125" dirty="0">
                <a:solidFill>
                  <a:srgbClr val="FFC000"/>
                </a:solidFill>
                <a:latin typeface="Century Gothic"/>
                <a:cs typeface="Century Gothic"/>
              </a:rPr>
              <a:t>НА</a:t>
            </a:r>
            <a:r>
              <a:rPr sz="18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1800" b="1" spc="229" dirty="0">
                <a:solidFill>
                  <a:srgbClr val="FFC000"/>
                </a:solidFill>
                <a:latin typeface="Century Gothic"/>
                <a:cs typeface="Century Gothic"/>
              </a:rPr>
              <a:t>ИМУЩЕСТВО</a:t>
            </a: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83" name="Picture 2" descr="D:\Проекты\_Я\2019_04_01 Инвестклимат ЯО\6779fdd118e0b1c28fae07cd5ebc3a1e.png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50000"/>
          </a:blip>
          <a:srcRect/>
          <a:stretch>
            <a:fillRect/>
          </a:stretch>
        </p:blipFill>
        <p:spPr bwMode="auto">
          <a:xfrm>
            <a:off x="13663967" y="2345306"/>
            <a:ext cx="912132" cy="904689"/>
          </a:xfrm>
          <a:prstGeom prst="rect">
            <a:avLst/>
          </a:prstGeom>
          <a:noFill/>
        </p:spPr>
      </p:pic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97909"/>
              </p:ext>
            </p:extLst>
          </p:nvPr>
        </p:nvGraphicFramePr>
        <p:xfrm>
          <a:off x="14729713" y="2568168"/>
          <a:ext cx="2347431" cy="458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4"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1" i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Segoe UI Light" panose="020B0502040204020203" pitchFamily="34" charset="0"/>
                          <a:sym typeface="Arial"/>
                        </a:rPr>
                        <a:t>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Segoe UI Light" panose="020B0502040204020203" pitchFamily="34" charset="0"/>
                        </a:rPr>
                        <a:t>первые 3 года</a:t>
                      </a:r>
                    </a:p>
                  </a:txBody>
                  <a:tcPr marL="36000" marR="36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E78BD483-F5C2-43BC-A57C-2ADBD0F228EB}"/>
              </a:ext>
            </a:extLst>
          </p:cNvPr>
          <p:cNvSpPr txBox="1"/>
          <p:nvPr/>
        </p:nvSpPr>
        <p:spPr>
          <a:xfrm>
            <a:off x="1883579" y="4230896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 резидентов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по состоянию на 01.07.2025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6" name="Picture 2" descr="C:\Users\lebedevate\Desktop\Презентации\Icons Maps\Icons_3\h.png">
            <a:extLst>
              <a:ext uri="{FF2B5EF4-FFF2-40B4-BE49-F238E27FC236}">
                <a16:creationId xmlns:a16="http://schemas.microsoft.com/office/drawing/2014/main" id="{3DD12C3C-08B2-44AB-9359-D90C9CDF2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6" y="4027826"/>
            <a:ext cx="757540" cy="714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16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3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25" dirty="0">
                <a:solidFill>
                  <a:srgbClr val="2B2A29"/>
                </a:solidFill>
                <a:latin typeface="Calibri"/>
                <a:cs typeface="Calibri"/>
              </a:rPr>
              <a:t>Приоритетные</a:t>
            </a:r>
            <a:r>
              <a:rPr sz="3600" spc="200" dirty="0">
                <a:solidFill>
                  <a:srgbClr val="2B2A29"/>
                </a:solidFill>
                <a:latin typeface="Calibri"/>
                <a:cs typeface="Calibri"/>
              </a:rPr>
              <a:t> </a:t>
            </a:r>
            <a:r>
              <a:rPr sz="3600" spc="495" dirty="0">
                <a:solidFill>
                  <a:srgbClr val="2B2A29"/>
                </a:solidFill>
                <a:latin typeface="Calibri"/>
                <a:cs typeface="Calibri"/>
              </a:rPr>
              <a:t>направления</a:t>
            </a:r>
            <a:r>
              <a:rPr sz="3600" spc="225" dirty="0">
                <a:solidFill>
                  <a:srgbClr val="2B2A29"/>
                </a:solidFill>
                <a:latin typeface="Calibri"/>
                <a:cs typeface="Calibri"/>
              </a:rPr>
              <a:t> </a:t>
            </a:r>
            <a:r>
              <a:rPr sz="3600" spc="484" dirty="0">
                <a:solidFill>
                  <a:srgbClr val="2B2A29"/>
                </a:solidFill>
                <a:latin typeface="Calibri"/>
                <a:cs typeface="Calibri"/>
              </a:rPr>
              <a:t>инвестирования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823562" y="8989568"/>
            <a:ext cx="1905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0" dirty="0">
                <a:solidFill>
                  <a:srgbClr val="615F5D"/>
                </a:solidFill>
                <a:latin typeface="Century Gothic"/>
                <a:cs typeface="Century Gothic"/>
              </a:rPr>
              <a:t>14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3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9" b="34605"/>
          <a:stretch/>
        </p:blipFill>
        <p:spPr bwMode="auto">
          <a:xfrm rot="5400000">
            <a:off x="3706961" y="4130436"/>
            <a:ext cx="78036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494;p12">
            <a:extLst>
              <a:ext uri="{FF2B5EF4-FFF2-40B4-BE49-F238E27FC236}">
                <a16:creationId xmlns:a16="http://schemas.microsoft.com/office/drawing/2014/main" id="{19B91820-D516-4EB9-8E52-AE354F50BFDF}"/>
              </a:ext>
            </a:extLst>
          </p:cNvPr>
          <p:cNvSpPr txBox="1"/>
          <p:nvPr/>
        </p:nvSpPr>
        <p:spPr>
          <a:xfrm rot="17995966">
            <a:off x="6534429" y="5292843"/>
            <a:ext cx="239659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р. Волга</a:t>
            </a:r>
          </a:p>
        </p:txBody>
      </p:sp>
      <p:sp>
        <p:nvSpPr>
          <p:cNvPr id="36" name="Google Shape;325;p7">
            <a:extLst>
              <a:ext uri="{FF2B5EF4-FFF2-40B4-BE49-F238E27FC236}">
                <a16:creationId xmlns:a16="http://schemas.microsoft.com/office/drawing/2014/main" id="{2844B5B8-76A5-4DDC-BC36-813B60A4BC7B}"/>
              </a:ext>
            </a:extLst>
          </p:cNvPr>
          <p:cNvSpPr txBox="1"/>
          <p:nvPr/>
        </p:nvSpPr>
        <p:spPr>
          <a:xfrm>
            <a:off x="2635965" y="1163591"/>
            <a:ext cx="3124200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Montserrat SemiBold" pitchFamily="2" charset="-52"/>
              </a:defRPr>
            </a:lvl1pPr>
          </a:lstStyle>
          <a:p>
            <a:r>
              <a:rPr lang="ru-RU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Левый берег</a:t>
            </a:r>
          </a:p>
        </p:txBody>
      </p:sp>
      <p:sp>
        <p:nvSpPr>
          <p:cNvPr id="37" name="Google Shape;325;p7">
            <a:extLst>
              <a:ext uri="{FF2B5EF4-FFF2-40B4-BE49-F238E27FC236}">
                <a16:creationId xmlns:a16="http://schemas.microsoft.com/office/drawing/2014/main" id="{2844B5B8-76A5-4DDC-BC36-813B60A4BC7B}"/>
              </a:ext>
            </a:extLst>
          </p:cNvPr>
          <p:cNvSpPr txBox="1"/>
          <p:nvPr/>
        </p:nvSpPr>
        <p:spPr>
          <a:xfrm>
            <a:off x="11300790" y="1163590"/>
            <a:ext cx="3124200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Montserrat SemiBold" pitchFamily="2" charset="-52"/>
              </a:defRPr>
            </a:lvl1pPr>
          </a:lstStyle>
          <a:p>
            <a:r>
              <a:rPr lang="ru-RU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Правый берег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A40420A-0F4D-4A24-8184-71427507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823" y="2678305"/>
            <a:ext cx="2210458" cy="2190237"/>
          </a:xfrm>
          <a:prstGeom prst="rect">
            <a:avLst/>
          </a:prstGeom>
        </p:spPr>
      </p:pic>
      <p:sp>
        <p:nvSpPr>
          <p:cNvPr id="39" name="Google Shape;494;p12">
            <a:extLst>
              <a:ext uri="{FF2B5EF4-FFF2-40B4-BE49-F238E27FC236}">
                <a16:creationId xmlns:a16="http://schemas.microsoft.com/office/drawing/2014/main" id="{19B91820-D516-4EB9-8E52-AE354F50BFDF}"/>
              </a:ext>
            </a:extLst>
          </p:cNvPr>
          <p:cNvSpPr txBox="1"/>
          <p:nvPr/>
        </p:nvSpPr>
        <p:spPr>
          <a:xfrm>
            <a:off x="2638917" y="5054337"/>
            <a:ext cx="281427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Туризм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/>
          <a:srcRect l="7094" r="3837"/>
          <a:stretch/>
        </p:blipFill>
        <p:spPr>
          <a:xfrm>
            <a:off x="1980438" y="5730636"/>
            <a:ext cx="2261614" cy="2645733"/>
          </a:xfrm>
          <a:prstGeom prst="rect">
            <a:avLst/>
          </a:prstGeom>
        </p:spPr>
      </p:pic>
      <p:sp>
        <p:nvSpPr>
          <p:cNvPr id="41" name="Google Shape;494;p12">
            <a:extLst>
              <a:ext uri="{FF2B5EF4-FFF2-40B4-BE49-F238E27FC236}">
                <a16:creationId xmlns:a16="http://schemas.microsoft.com/office/drawing/2014/main" id="{19B91820-D516-4EB9-8E52-AE354F50BFDF}"/>
              </a:ext>
            </a:extLst>
          </p:cNvPr>
          <p:cNvSpPr txBox="1"/>
          <p:nvPr/>
        </p:nvSpPr>
        <p:spPr>
          <a:xfrm>
            <a:off x="1912946" y="8292463"/>
            <a:ext cx="239659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Индустрия гостеприимства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238" y="2362456"/>
            <a:ext cx="2193512" cy="2193512"/>
          </a:xfrm>
          <a:prstGeom prst="rect">
            <a:avLst/>
          </a:prstGeom>
        </p:spPr>
      </p:pic>
      <p:sp>
        <p:nvSpPr>
          <p:cNvPr id="43" name="Google Shape;495;p12">
            <a:extLst>
              <a:ext uri="{FF2B5EF4-FFF2-40B4-BE49-F238E27FC236}">
                <a16:creationId xmlns:a16="http://schemas.microsoft.com/office/drawing/2014/main" id="{D00A8F89-9C58-45D6-88C1-2FB126EDEB0C}"/>
              </a:ext>
            </a:extLst>
          </p:cNvPr>
          <p:cNvSpPr txBox="1"/>
          <p:nvPr/>
        </p:nvSpPr>
        <p:spPr>
          <a:xfrm>
            <a:off x="9770492" y="4746560"/>
            <a:ext cx="2477669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Aft>
                <a:spcPts val="600"/>
              </a:spcAft>
              <a:buFont typeface="Arial"/>
              <a:buNone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Пищевая и легкая промышленность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40420A-0F4D-4A24-8184-71427507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068" y="2678304"/>
            <a:ext cx="2210458" cy="2190237"/>
          </a:xfrm>
          <a:prstGeom prst="rect">
            <a:avLst/>
          </a:prstGeom>
        </p:spPr>
      </p:pic>
      <p:sp>
        <p:nvSpPr>
          <p:cNvPr id="45" name="Google Shape;494;p12">
            <a:extLst>
              <a:ext uri="{FF2B5EF4-FFF2-40B4-BE49-F238E27FC236}">
                <a16:creationId xmlns:a16="http://schemas.microsoft.com/office/drawing/2014/main" id="{19B91820-D516-4EB9-8E52-AE354F50BFDF}"/>
              </a:ext>
            </a:extLst>
          </p:cNvPr>
          <p:cNvSpPr txBox="1"/>
          <p:nvPr/>
        </p:nvSpPr>
        <p:spPr>
          <a:xfrm>
            <a:off x="13450161" y="4953000"/>
            <a:ext cx="281427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Туризм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/>
          <a:srcRect l="7094" r="3837"/>
          <a:stretch/>
        </p:blipFill>
        <p:spPr>
          <a:xfrm>
            <a:off x="9838136" y="5820021"/>
            <a:ext cx="2261614" cy="2645733"/>
          </a:xfrm>
          <a:prstGeom prst="rect">
            <a:avLst/>
          </a:prstGeom>
        </p:spPr>
      </p:pic>
      <p:sp>
        <p:nvSpPr>
          <p:cNvPr id="47" name="Google Shape;494;p12">
            <a:extLst>
              <a:ext uri="{FF2B5EF4-FFF2-40B4-BE49-F238E27FC236}">
                <a16:creationId xmlns:a16="http://schemas.microsoft.com/office/drawing/2014/main" id="{19B91820-D516-4EB9-8E52-AE354F50BFDF}"/>
              </a:ext>
            </a:extLst>
          </p:cNvPr>
          <p:cNvSpPr txBox="1"/>
          <p:nvPr/>
        </p:nvSpPr>
        <p:spPr>
          <a:xfrm>
            <a:off x="9804695" y="8426105"/>
            <a:ext cx="239659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Индустрия гостеприимства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8017" y="6022642"/>
            <a:ext cx="2458558" cy="2200731"/>
          </a:xfrm>
          <a:prstGeom prst="rect">
            <a:avLst/>
          </a:prstGeom>
        </p:spPr>
      </p:pic>
      <p:sp>
        <p:nvSpPr>
          <p:cNvPr id="49" name="Google Shape;495;p12">
            <a:extLst>
              <a:ext uri="{FF2B5EF4-FFF2-40B4-BE49-F238E27FC236}">
                <a16:creationId xmlns:a16="http://schemas.microsoft.com/office/drawing/2014/main" id="{D00A8F89-9C58-45D6-88C1-2FB126EDEB0C}"/>
              </a:ext>
            </a:extLst>
          </p:cNvPr>
          <p:cNvSpPr txBox="1"/>
          <p:nvPr/>
        </p:nvSpPr>
        <p:spPr>
          <a:xfrm>
            <a:off x="13540557" y="8350630"/>
            <a:ext cx="2633478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Aft>
                <a:spcPts val="600"/>
              </a:spcAft>
              <a:buFont typeface="Arial"/>
              <a:buNone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Развитие индустриального парка «Тутаев»</a:t>
            </a:r>
          </a:p>
        </p:txBody>
      </p:sp>
    </p:spTree>
    <p:extLst>
      <p:ext uri="{BB962C8B-B14F-4D97-AF65-F5344CB8AC3E}">
        <p14:creationId xmlns:p14="http://schemas.microsoft.com/office/powerpoint/2010/main" val="206166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2532" y="3881120"/>
            <a:ext cx="90424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810" dirty="0">
                <a:solidFill>
                  <a:srgbClr val="3C3C3B"/>
                </a:solidFill>
                <a:latin typeface="Calibri"/>
                <a:cs typeface="Calibri"/>
              </a:rPr>
              <a:t>Земельные</a:t>
            </a:r>
            <a:r>
              <a:rPr sz="6000" spc="34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6000" spc="850" dirty="0">
                <a:solidFill>
                  <a:srgbClr val="3C3C3B"/>
                </a:solidFill>
                <a:latin typeface="Calibri"/>
                <a:cs typeface="Calibri"/>
              </a:rPr>
              <a:t>участки</a:t>
            </a:r>
            <a:r>
              <a:rPr sz="6000" spc="38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6000" spc="850" dirty="0">
                <a:solidFill>
                  <a:srgbClr val="3C3C3B"/>
                </a:solidFill>
                <a:latin typeface="Calibri"/>
                <a:cs typeface="Calibri"/>
              </a:rPr>
              <a:t>и </a:t>
            </a:r>
            <a:r>
              <a:rPr sz="6000" spc="800" dirty="0">
                <a:solidFill>
                  <a:srgbClr val="3C3C3B"/>
                </a:solidFill>
                <a:latin typeface="Calibri"/>
                <a:cs typeface="Calibri"/>
              </a:rPr>
              <a:t>площадки</a:t>
            </a:r>
            <a:endParaRPr sz="60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826043" y="298005"/>
            <a:ext cx="2480310" cy="9559290"/>
            <a:chOff x="14826043" y="298005"/>
            <a:chExt cx="2480310" cy="9559290"/>
          </a:xfrm>
        </p:grpSpPr>
        <p:sp>
          <p:nvSpPr>
            <p:cNvPr id="4" name="object 4"/>
            <p:cNvSpPr/>
            <p:nvPr/>
          </p:nvSpPr>
          <p:spPr>
            <a:xfrm>
              <a:off x="14847380" y="360235"/>
              <a:ext cx="1006475" cy="2315210"/>
            </a:xfrm>
            <a:custGeom>
              <a:avLst/>
              <a:gdLst/>
              <a:ahLst/>
              <a:cxnLst/>
              <a:rect l="l" t="t" r="r" b="b"/>
              <a:pathLst>
                <a:path w="1006475" h="2315210">
                  <a:moveTo>
                    <a:pt x="941324" y="1844294"/>
                  </a:moveTo>
                  <a:lnTo>
                    <a:pt x="932319" y="1798040"/>
                  </a:lnTo>
                  <a:lnTo>
                    <a:pt x="905319" y="1757362"/>
                  </a:lnTo>
                  <a:lnTo>
                    <a:pt x="557593" y="1409636"/>
                  </a:lnTo>
                  <a:lnTo>
                    <a:pt x="516915" y="1382636"/>
                  </a:lnTo>
                  <a:lnTo>
                    <a:pt x="470662" y="1373632"/>
                  </a:lnTo>
                  <a:lnTo>
                    <a:pt x="424395" y="1382636"/>
                  </a:lnTo>
                  <a:lnTo>
                    <a:pt x="383730" y="1409636"/>
                  </a:lnTo>
                  <a:lnTo>
                    <a:pt x="36004" y="1757362"/>
                  </a:lnTo>
                  <a:lnTo>
                    <a:pt x="8991" y="1798040"/>
                  </a:lnTo>
                  <a:lnTo>
                    <a:pt x="0" y="1844294"/>
                  </a:lnTo>
                  <a:lnTo>
                    <a:pt x="8991" y="1890560"/>
                  </a:lnTo>
                  <a:lnTo>
                    <a:pt x="36004" y="1931225"/>
                  </a:lnTo>
                  <a:lnTo>
                    <a:pt x="383730" y="2278951"/>
                  </a:lnTo>
                  <a:lnTo>
                    <a:pt x="424395" y="2305964"/>
                  </a:lnTo>
                  <a:lnTo>
                    <a:pt x="470662" y="2314956"/>
                  </a:lnTo>
                  <a:lnTo>
                    <a:pt x="516915" y="2305964"/>
                  </a:lnTo>
                  <a:lnTo>
                    <a:pt x="557593" y="2278951"/>
                  </a:lnTo>
                  <a:lnTo>
                    <a:pt x="905319" y="1931225"/>
                  </a:lnTo>
                  <a:lnTo>
                    <a:pt x="932319" y="1890560"/>
                  </a:lnTo>
                  <a:lnTo>
                    <a:pt x="941324" y="1844294"/>
                  </a:lnTo>
                  <a:close/>
                </a:path>
                <a:path w="1006475" h="2315210">
                  <a:moveTo>
                    <a:pt x="1005967" y="470674"/>
                  </a:moveTo>
                  <a:lnTo>
                    <a:pt x="996962" y="424408"/>
                  </a:lnTo>
                  <a:lnTo>
                    <a:pt x="969962" y="383730"/>
                  </a:lnTo>
                  <a:lnTo>
                    <a:pt x="622236" y="36004"/>
                  </a:lnTo>
                  <a:lnTo>
                    <a:pt x="581558" y="9004"/>
                  </a:lnTo>
                  <a:lnTo>
                    <a:pt x="535305" y="0"/>
                  </a:lnTo>
                  <a:lnTo>
                    <a:pt x="489038" y="9004"/>
                  </a:lnTo>
                  <a:lnTo>
                    <a:pt x="448373" y="36004"/>
                  </a:lnTo>
                  <a:lnTo>
                    <a:pt x="100647" y="383730"/>
                  </a:lnTo>
                  <a:lnTo>
                    <a:pt x="73634" y="424408"/>
                  </a:lnTo>
                  <a:lnTo>
                    <a:pt x="64643" y="470662"/>
                  </a:lnTo>
                  <a:lnTo>
                    <a:pt x="73634" y="516928"/>
                  </a:lnTo>
                  <a:lnTo>
                    <a:pt x="100647" y="557593"/>
                  </a:lnTo>
                  <a:lnTo>
                    <a:pt x="448373" y="905319"/>
                  </a:lnTo>
                  <a:lnTo>
                    <a:pt x="489038" y="932395"/>
                  </a:lnTo>
                  <a:lnTo>
                    <a:pt x="535305" y="941425"/>
                  </a:lnTo>
                  <a:lnTo>
                    <a:pt x="581558" y="932395"/>
                  </a:lnTo>
                  <a:lnTo>
                    <a:pt x="622236" y="905319"/>
                  </a:lnTo>
                  <a:lnTo>
                    <a:pt x="969962" y="557593"/>
                  </a:lnTo>
                  <a:lnTo>
                    <a:pt x="996962" y="516928"/>
                  </a:lnTo>
                  <a:lnTo>
                    <a:pt x="1005967" y="470674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54769" y="1090993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40621" y="298005"/>
              <a:ext cx="1012825" cy="5105400"/>
            </a:xfrm>
            <a:custGeom>
              <a:avLst/>
              <a:gdLst/>
              <a:ahLst/>
              <a:cxnLst/>
              <a:rect l="l" t="t" r="r" b="b"/>
              <a:pathLst>
                <a:path w="1012825" h="5105400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95"/>
                  </a:lnTo>
                  <a:lnTo>
                    <a:pt x="470662" y="941425"/>
                  </a:lnTo>
                  <a:lnTo>
                    <a:pt x="516915" y="932395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1012825" h="5105400">
                  <a:moveTo>
                    <a:pt x="981075" y="3296285"/>
                  </a:moveTo>
                  <a:lnTo>
                    <a:pt x="972070" y="3250031"/>
                  </a:lnTo>
                  <a:lnTo>
                    <a:pt x="945070" y="3209353"/>
                  </a:lnTo>
                  <a:lnTo>
                    <a:pt x="597344" y="2861627"/>
                  </a:lnTo>
                  <a:lnTo>
                    <a:pt x="556666" y="2834627"/>
                  </a:lnTo>
                  <a:lnTo>
                    <a:pt x="510413" y="2825623"/>
                  </a:lnTo>
                  <a:lnTo>
                    <a:pt x="464146" y="2834627"/>
                  </a:lnTo>
                  <a:lnTo>
                    <a:pt x="423481" y="2861627"/>
                  </a:lnTo>
                  <a:lnTo>
                    <a:pt x="75755" y="3209353"/>
                  </a:lnTo>
                  <a:lnTo>
                    <a:pt x="48742" y="3250031"/>
                  </a:lnTo>
                  <a:lnTo>
                    <a:pt x="39751" y="3296285"/>
                  </a:lnTo>
                  <a:lnTo>
                    <a:pt x="48742" y="3342551"/>
                  </a:lnTo>
                  <a:lnTo>
                    <a:pt x="75755" y="3383216"/>
                  </a:lnTo>
                  <a:lnTo>
                    <a:pt x="423481" y="3730942"/>
                  </a:lnTo>
                  <a:lnTo>
                    <a:pt x="464146" y="3757955"/>
                  </a:lnTo>
                  <a:lnTo>
                    <a:pt x="510413" y="3766947"/>
                  </a:lnTo>
                  <a:lnTo>
                    <a:pt x="556666" y="3757955"/>
                  </a:lnTo>
                  <a:lnTo>
                    <a:pt x="597344" y="3730942"/>
                  </a:lnTo>
                  <a:lnTo>
                    <a:pt x="945070" y="3383216"/>
                  </a:lnTo>
                  <a:lnTo>
                    <a:pt x="972070" y="3342551"/>
                  </a:lnTo>
                  <a:lnTo>
                    <a:pt x="981075" y="3296285"/>
                  </a:lnTo>
                  <a:close/>
                </a:path>
                <a:path w="1012825" h="5105400">
                  <a:moveTo>
                    <a:pt x="1003427" y="4634357"/>
                  </a:moveTo>
                  <a:lnTo>
                    <a:pt x="994422" y="4588103"/>
                  </a:lnTo>
                  <a:lnTo>
                    <a:pt x="967422" y="4547425"/>
                  </a:lnTo>
                  <a:lnTo>
                    <a:pt x="619696" y="4199699"/>
                  </a:lnTo>
                  <a:lnTo>
                    <a:pt x="578967" y="4172699"/>
                  </a:lnTo>
                  <a:lnTo>
                    <a:pt x="532701" y="4163695"/>
                  </a:lnTo>
                  <a:lnTo>
                    <a:pt x="486422" y="4172699"/>
                  </a:lnTo>
                  <a:lnTo>
                    <a:pt x="445706" y="4199699"/>
                  </a:lnTo>
                  <a:lnTo>
                    <a:pt x="97980" y="4547425"/>
                  </a:lnTo>
                  <a:lnTo>
                    <a:pt x="70967" y="4588103"/>
                  </a:lnTo>
                  <a:lnTo>
                    <a:pt x="61976" y="4634357"/>
                  </a:lnTo>
                  <a:lnTo>
                    <a:pt x="70967" y="4680623"/>
                  </a:lnTo>
                  <a:lnTo>
                    <a:pt x="97980" y="4721288"/>
                  </a:lnTo>
                  <a:lnTo>
                    <a:pt x="445706" y="5069014"/>
                  </a:lnTo>
                  <a:lnTo>
                    <a:pt x="486422" y="5096027"/>
                  </a:lnTo>
                  <a:lnTo>
                    <a:pt x="532701" y="5105019"/>
                  </a:lnTo>
                  <a:lnTo>
                    <a:pt x="578967" y="5096027"/>
                  </a:lnTo>
                  <a:lnTo>
                    <a:pt x="619696" y="5069014"/>
                  </a:lnTo>
                  <a:lnTo>
                    <a:pt x="967422" y="4721288"/>
                  </a:lnTo>
                  <a:lnTo>
                    <a:pt x="994422" y="4680623"/>
                  </a:lnTo>
                  <a:lnTo>
                    <a:pt x="1003427" y="4634357"/>
                  </a:lnTo>
                  <a:close/>
                </a:path>
                <a:path w="1012825" h="5105400">
                  <a:moveTo>
                    <a:pt x="1012698" y="1994408"/>
                  </a:moveTo>
                  <a:lnTo>
                    <a:pt x="1003693" y="1948154"/>
                  </a:lnTo>
                  <a:lnTo>
                    <a:pt x="976693" y="1907476"/>
                  </a:lnTo>
                  <a:lnTo>
                    <a:pt x="628967" y="1559750"/>
                  </a:lnTo>
                  <a:lnTo>
                    <a:pt x="588289" y="1532750"/>
                  </a:lnTo>
                  <a:lnTo>
                    <a:pt x="542036" y="1523746"/>
                  </a:lnTo>
                  <a:lnTo>
                    <a:pt x="495769" y="1532750"/>
                  </a:lnTo>
                  <a:lnTo>
                    <a:pt x="455104" y="1559750"/>
                  </a:lnTo>
                  <a:lnTo>
                    <a:pt x="107378" y="1907476"/>
                  </a:lnTo>
                  <a:lnTo>
                    <a:pt x="80365" y="1948154"/>
                  </a:lnTo>
                  <a:lnTo>
                    <a:pt x="71361" y="1994408"/>
                  </a:lnTo>
                  <a:lnTo>
                    <a:pt x="80365" y="2040674"/>
                  </a:lnTo>
                  <a:lnTo>
                    <a:pt x="107378" y="2081339"/>
                  </a:lnTo>
                  <a:lnTo>
                    <a:pt x="455104" y="2429065"/>
                  </a:lnTo>
                  <a:lnTo>
                    <a:pt x="495769" y="2456078"/>
                  </a:lnTo>
                  <a:lnTo>
                    <a:pt x="542036" y="2465070"/>
                  </a:lnTo>
                  <a:lnTo>
                    <a:pt x="588289" y="2456078"/>
                  </a:lnTo>
                  <a:lnTo>
                    <a:pt x="628967" y="2429065"/>
                  </a:lnTo>
                  <a:lnTo>
                    <a:pt x="976693" y="2081339"/>
                  </a:lnTo>
                  <a:lnTo>
                    <a:pt x="1003693" y="2040674"/>
                  </a:lnTo>
                  <a:lnTo>
                    <a:pt x="1012698" y="1994408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21241" y="3802570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446"/>
                  </a:lnTo>
                  <a:lnTo>
                    <a:pt x="424398" y="932449"/>
                  </a:lnTo>
                  <a:lnTo>
                    <a:pt x="470661" y="941451"/>
                  </a:lnTo>
                  <a:lnTo>
                    <a:pt x="516925" y="932449"/>
                  </a:lnTo>
                  <a:lnTo>
                    <a:pt x="557593" y="905446"/>
                  </a:lnTo>
                  <a:lnTo>
                    <a:pt x="905319" y="557593"/>
                  </a:lnTo>
                  <a:lnTo>
                    <a:pt x="932394" y="516925"/>
                  </a:lnTo>
                  <a:lnTo>
                    <a:pt x="941419" y="470662"/>
                  </a:lnTo>
                  <a:lnTo>
                    <a:pt x="932394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46351" y="3107410"/>
              <a:ext cx="941705" cy="2315210"/>
            </a:xfrm>
            <a:custGeom>
              <a:avLst/>
              <a:gdLst/>
              <a:ahLst/>
              <a:cxnLst/>
              <a:rect l="l" t="t" r="r" b="b"/>
              <a:pathLst>
                <a:path w="941705" h="2315210">
                  <a:moveTo>
                    <a:pt x="941336" y="1844255"/>
                  </a:moveTo>
                  <a:lnTo>
                    <a:pt x="932332" y="1798002"/>
                  </a:lnTo>
                  <a:lnTo>
                    <a:pt x="905332" y="1757324"/>
                  </a:lnTo>
                  <a:lnTo>
                    <a:pt x="557606" y="1409598"/>
                  </a:lnTo>
                  <a:lnTo>
                    <a:pt x="516928" y="1382598"/>
                  </a:lnTo>
                  <a:lnTo>
                    <a:pt x="470674" y="1373593"/>
                  </a:lnTo>
                  <a:lnTo>
                    <a:pt x="424408" y="1382598"/>
                  </a:lnTo>
                  <a:lnTo>
                    <a:pt x="383743" y="1409598"/>
                  </a:lnTo>
                  <a:lnTo>
                    <a:pt x="36017" y="1757324"/>
                  </a:lnTo>
                  <a:lnTo>
                    <a:pt x="9004" y="1798002"/>
                  </a:lnTo>
                  <a:lnTo>
                    <a:pt x="0" y="1844255"/>
                  </a:lnTo>
                  <a:lnTo>
                    <a:pt x="9004" y="1890522"/>
                  </a:lnTo>
                  <a:lnTo>
                    <a:pt x="36017" y="1931187"/>
                  </a:lnTo>
                  <a:lnTo>
                    <a:pt x="383743" y="2278913"/>
                  </a:lnTo>
                  <a:lnTo>
                    <a:pt x="424408" y="2305926"/>
                  </a:lnTo>
                  <a:lnTo>
                    <a:pt x="470674" y="2314918"/>
                  </a:lnTo>
                  <a:lnTo>
                    <a:pt x="516928" y="2305926"/>
                  </a:lnTo>
                  <a:lnTo>
                    <a:pt x="557606" y="2278913"/>
                  </a:lnTo>
                  <a:lnTo>
                    <a:pt x="905332" y="1931187"/>
                  </a:lnTo>
                  <a:lnTo>
                    <a:pt x="932332" y="1890522"/>
                  </a:lnTo>
                  <a:lnTo>
                    <a:pt x="941336" y="1844255"/>
                  </a:lnTo>
                  <a:close/>
                </a:path>
                <a:path w="941705" h="2315210">
                  <a:moveTo>
                    <a:pt x="941336" y="470750"/>
                  </a:moveTo>
                  <a:lnTo>
                    <a:pt x="932332" y="424497"/>
                  </a:lnTo>
                  <a:lnTo>
                    <a:pt x="905332" y="383819"/>
                  </a:lnTo>
                  <a:lnTo>
                    <a:pt x="557606" y="36093"/>
                  </a:lnTo>
                  <a:lnTo>
                    <a:pt x="516928" y="9029"/>
                  </a:lnTo>
                  <a:lnTo>
                    <a:pt x="470674" y="0"/>
                  </a:lnTo>
                  <a:lnTo>
                    <a:pt x="424408" y="9029"/>
                  </a:lnTo>
                  <a:lnTo>
                    <a:pt x="383743" y="36093"/>
                  </a:lnTo>
                  <a:lnTo>
                    <a:pt x="36017" y="383819"/>
                  </a:lnTo>
                  <a:lnTo>
                    <a:pt x="9004" y="424497"/>
                  </a:lnTo>
                  <a:lnTo>
                    <a:pt x="0" y="470750"/>
                  </a:lnTo>
                  <a:lnTo>
                    <a:pt x="9004" y="517017"/>
                  </a:lnTo>
                  <a:lnTo>
                    <a:pt x="36017" y="557682"/>
                  </a:lnTo>
                  <a:lnTo>
                    <a:pt x="383743" y="905408"/>
                  </a:lnTo>
                  <a:lnTo>
                    <a:pt x="424408" y="932421"/>
                  </a:lnTo>
                  <a:lnTo>
                    <a:pt x="470674" y="941412"/>
                  </a:lnTo>
                  <a:lnTo>
                    <a:pt x="516928" y="932421"/>
                  </a:lnTo>
                  <a:lnTo>
                    <a:pt x="557606" y="905408"/>
                  </a:lnTo>
                  <a:lnTo>
                    <a:pt x="905332" y="557682"/>
                  </a:lnTo>
                  <a:lnTo>
                    <a:pt x="932332" y="517017"/>
                  </a:lnTo>
                  <a:lnTo>
                    <a:pt x="941336" y="47075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521241" y="246462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94" y="516925"/>
                  </a:lnTo>
                  <a:lnTo>
                    <a:pt x="941419" y="470662"/>
                  </a:lnTo>
                  <a:lnTo>
                    <a:pt x="932394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46351" y="5804471"/>
              <a:ext cx="2390140" cy="2312035"/>
            </a:xfrm>
            <a:custGeom>
              <a:avLst/>
              <a:gdLst/>
              <a:ahLst/>
              <a:cxnLst/>
              <a:rect l="l" t="t" r="r" b="b"/>
              <a:pathLst>
                <a:path w="2390140" h="2312034">
                  <a:moveTo>
                    <a:pt x="941336" y="470662"/>
                  </a:moveTo>
                  <a:lnTo>
                    <a:pt x="932332" y="424408"/>
                  </a:lnTo>
                  <a:lnTo>
                    <a:pt x="905332" y="383730"/>
                  </a:lnTo>
                  <a:lnTo>
                    <a:pt x="557606" y="36004"/>
                  </a:lnTo>
                  <a:lnTo>
                    <a:pt x="516928" y="9004"/>
                  </a:lnTo>
                  <a:lnTo>
                    <a:pt x="470674" y="0"/>
                  </a:lnTo>
                  <a:lnTo>
                    <a:pt x="424408" y="9004"/>
                  </a:lnTo>
                  <a:lnTo>
                    <a:pt x="383743" y="36004"/>
                  </a:lnTo>
                  <a:lnTo>
                    <a:pt x="36017" y="383730"/>
                  </a:lnTo>
                  <a:lnTo>
                    <a:pt x="9004" y="424408"/>
                  </a:lnTo>
                  <a:lnTo>
                    <a:pt x="0" y="470662"/>
                  </a:lnTo>
                  <a:lnTo>
                    <a:pt x="9004" y="516928"/>
                  </a:lnTo>
                  <a:lnTo>
                    <a:pt x="36017" y="557593"/>
                  </a:lnTo>
                  <a:lnTo>
                    <a:pt x="383743" y="905319"/>
                  </a:lnTo>
                  <a:lnTo>
                    <a:pt x="424408" y="932332"/>
                  </a:lnTo>
                  <a:lnTo>
                    <a:pt x="470674" y="941336"/>
                  </a:lnTo>
                  <a:lnTo>
                    <a:pt x="516928" y="932332"/>
                  </a:lnTo>
                  <a:lnTo>
                    <a:pt x="557606" y="905319"/>
                  </a:lnTo>
                  <a:lnTo>
                    <a:pt x="905332" y="557593"/>
                  </a:lnTo>
                  <a:lnTo>
                    <a:pt x="932332" y="516928"/>
                  </a:lnTo>
                  <a:lnTo>
                    <a:pt x="941336" y="470662"/>
                  </a:lnTo>
                  <a:close/>
                </a:path>
                <a:path w="2390140" h="2312034">
                  <a:moveTo>
                    <a:pt x="2389644" y="1841373"/>
                  </a:moveTo>
                  <a:lnTo>
                    <a:pt x="2380640" y="1795119"/>
                  </a:lnTo>
                  <a:lnTo>
                    <a:pt x="2353640" y="1754441"/>
                  </a:lnTo>
                  <a:lnTo>
                    <a:pt x="2005914" y="1406715"/>
                  </a:lnTo>
                  <a:lnTo>
                    <a:pt x="1965236" y="1379715"/>
                  </a:lnTo>
                  <a:lnTo>
                    <a:pt x="1918982" y="1370711"/>
                  </a:lnTo>
                  <a:lnTo>
                    <a:pt x="1872716" y="1379715"/>
                  </a:lnTo>
                  <a:lnTo>
                    <a:pt x="1832051" y="1406715"/>
                  </a:lnTo>
                  <a:lnTo>
                    <a:pt x="1484325" y="1754441"/>
                  </a:lnTo>
                  <a:lnTo>
                    <a:pt x="1457312" y="1795119"/>
                  </a:lnTo>
                  <a:lnTo>
                    <a:pt x="1448320" y="1841373"/>
                  </a:lnTo>
                  <a:lnTo>
                    <a:pt x="1457312" y="1887639"/>
                  </a:lnTo>
                  <a:lnTo>
                    <a:pt x="1484325" y="1928304"/>
                  </a:lnTo>
                  <a:lnTo>
                    <a:pt x="1832051" y="2276030"/>
                  </a:lnTo>
                  <a:lnTo>
                    <a:pt x="1872716" y="2303043"/>
                  </a:lnTo>
                  <a:lnTo>
                    <a:pt x="1918982" y="2312035"/>
                  </a:lnTo>
                  <a:lnTo>
                    <a:pt x="1965236" y="2303043"/>
                  </a:lnTo>
                  <a:lnTo>
                    <a:pt x="2005914" y="2276030"/>
                  </a:lnTo>
                  <a:lnTo>
                    <a:pt x="2353640" y="1928304"/>
                  </a:lnTo>
                  <a:lnTo>
                    <a:pt x="2380640" y="1887639"/>
                  </a:lnTo>
                  <a:lnTo>
                    <a:pt x="2389644" y="1841373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568612" y="647811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24"/>
                  </a:lnTo>
                  <a:lnTo>
                    <a:pt x="383730" y="36099"/>
                  </a:lnTo>
                  <a:lnTo>
                    <a:pt x="36004" y="383825"/>
                  </a:lnTo>
                  <a:lnTo>
                    <a:pt x="9001" y="424493"/>
                  </a:lnTo>
                  <a:lnTo>
                    <a:pt x="0" y="470757"/>
                  </a:lnTo>
                  <a:lnTo>
                    <a:pt x="9001" y="517020"/>
                  </a:lnTo>
                  <a:lnTo>
                    <a:pt x="36004" y="557688"/>
                  </a:lnTo>
                  <a:lnTo>
                    <a:pt x="383730" y="905414"/>
                  </a:lnTo>
                  <a:lnTo>
                    <a:pt x="424398" y="932418"/>
                  </a:lnTo>
                  <a:lnTo>
                    <a:pt x="470661" y="941419"/>
                  </a:lnTo>
                  <a:lnTo>
                    <a:pt x="516925" y="932418"/>
                  </a:lnTo>
                  <a:lnTo>
                    <a:pt x="557593" y="905414"/>
                  </a:lnTo>
                  <a:lnTo>
                    <a:pt x="905319" y="557688"/>
                  </a:lnTo>
                  <a:lnTo>
                    <a:pt x="932322" y="517020"/>
                  </a:lnTo>
                  <a:lnTo>
                    <a:pt x="941324" y="470757"/>
                  </a:lnTo>
                  <a:lnTo>
                    <a:pt x="932322" y="424493"/>
                  </a:lnTo>
                  <a:lnTo>
                    <a:pt x="905319" y="383825"/>
                  </a:lnTo>
                  <a:lnTo>
                    <a:pt x="557593" y="36099"/>
                  </a:lnTo>
                  <a:lnTo>
                    <a:pt x="516925" y="9024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842554" y="5835332"/>
              <a:ext cx="2393950" cy="2212975"/>
            </a:xfrm>
            <a:custGeom>
              <a:avLst/>
              <a:gdLst/>
              <a:ahLst/>
              <a:cxnLst/>
              <a:rect l="l" t="t" r="r" b="b"/>
              <a:pathLst>
                <a:path w="2393950" h="2212975">
                  <a:moveTo>
                    <a:pt x="941324" y="1741805"/>
                  </a:moveTo>
                  <a:lnTo>
                    <a:pt x="932319" y="1695551"/>
                  </a:lnTo>
                  <a:lnTo>
                    <a:pt x="905319" y="1654873"/>
                  </a:lnTo>
                  <a:lnTo>
                    <a:pt x="557593" y="1307147"/>
                  </a:lnTo>
                  <a:lnTo>
                    <a:pt x="516915" y="1280147"/>
                  </a:lnTo>
                  <a:lnTo>
                    <a:pt x="470662" y="1271143"/>
                  </a:lnTo>
                  <a:lnTo>
                    <a:pt x="424395" y="1280147"/>
                  </a:lnTo>
                  <a:lnTo>
                    <a:pt x="383730" y="1307147"/>
                  </a:lnTo>
                  <a:lnTo>
                    <a:pt x="36004" y="1654873"/>
                  </a:lnTo>
                  <a:lnTo>
                    <a:pt x="8991" y="1695551"/>
                  </a:lnTo>
                  <a:lnTo>
                    <a:pt x="0" y="1741805"/>
                  </a:lnTo>
                  <a:lnTo>
                    <a:pt x="8991" y="1788071"/>
                  </a:lnTo>
                  <a:lnTo>
                    <a:pt x="36004" y="1828736"/>
                  </a:lnTo>
                  <a:lnTo>
                    <a:pt x="383730" y="2176462"/>
                  </a:lnTo>
                  <a:lnTo>
                    <a:pt x="424395" y="2203475"/>
                  </a:lnTo>
                  <a:lnTo>
                    <a:pt x="470649" y="2212467"/>
                  </a:lnTo>
                  <a:lnTo>
                    <a:pt x="516915" y="2203475"/>
                  </a:lnTo>
                  <a:lnTo>
                    <a:pt x="557593" y="2176462"/>
                  </a:lnTo>
                  <a:lnTo>
                    <a:pt x="905319" y="1828736"/>
                  </a:lnTo>
                  <a:lnTo>
                    <a:pt x="932319" y="1788071"/>
                  </a:lnTo>
                  <a:lnTo>
                    <a:pt x="941324" y="1741805"/>
                  </a:lnTo>
                  <a:close/>
                </a:path>
                <a:path w="2393950" h="2212975">
                  <a:moveTo>
                    <a:pt x="2393442" y="470662"/>
                  </a:moveTo>
                  <a:lnTo>
                    <a:pt x="2384437" y="424408"/>
                  </a:lnTo>
                  <a:lnTo>
                    <a:pt x="2357437" y="383730"/>
                  </a:lnTo>
                  <a:lnTo>
                    <a:pt x="2009711" y="36004"/>
                  </a:lnTo>
                  <a:lnTo>
                    <a:pt x="1969033" y="9004"/>
                  </a:lnTo>
                  <a:lnTo>
                    <a:pt x="1922780" y="0"/>
                  </a:lnTo>
                  <a:lnTo>
                    <a:pt x="1876513" y="9004"/>
                  </a:lnTo>
                  <a:lnTo>
                    <a:pt x="1835848" y="36004"/>
                  </a:lnTo>
                  <a:lnTo>
                    <a:pt x="1488122" y="383730"/>
                  </a:lnTo>
                  <a:lnTo>
                    <a:pt x="1461109" y="424408"/>
                  </a:lnTo>
                  <a:lnTo>
                    <a:pt x="1452118" y="470662"/>
                  </a:lnTo>
                  <a:lnTo>
                    <a:pt x="1461109" y="516928"/>
                  </a:lnTo>
                  <a:lnTo>
                    <a:pt x="1488122" y="557593"/>
                  </a:lnTo>
                  <a:lnTo>
                    <a:pt x="1835848" y="905319"/>
                  </a:lnTo>
                  <a:lnTo>
                    <a:pt x="1876513" y="932332"/>
                  </a:lnTo>
                  <a:lnTo>
                    <a:pt x="1922780" y="941324"/>
                  </a:lnTo>
                  <a:lnTo>
                    <a:pt x="1969033" y="932332"/>
                  </a:lnTo>
                  <a:lnTo>
                    <a:pt x="2009711" y="905319"/>
                  </a:lnTo>
                  <a:lnTo>
                    <a:pt x="2357437" y="557593"/>
                  </a:lnTo>
                  <a:lnTo>
                    <a:pt x="2384437" y="516928"/>
                  </a:lnTo>
                  <a:lnTo>
                    <a:pt x="2393442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54769" y="5176202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364648" y="847528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30"/>
                  </a:lnTo>
                  <a:lnTo>
                    <a:pt x="470661" y="941333"/>
                  </a:lnTo>
                  <a:lnTo>
                    <a:pt x="516925" y="932330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94" y="516925"/>
                  </a:lnTo>
                  <a:lnTo>
                    <a:pt x="941419" y="470661"/>
                  </a:lnTo>
                  <a:lnTo>
                    <a:pt x="932394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595409" y="891546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3"/>
                  </a:lnTo>
                  <a:lnTo>
                    <a:pt x="383730" y="36014"/>
                  </a:lnTo>
                  <a:lnTo>
                    <a:pt x="36004" y="383740"/>
                  </a:lnTo>
                  <a:lnTo>
                    <a:pt x="9001" y="424413"/>
                  </a:lnTo>
                  <a:lnTo>
                    <a:pt x="0" y="470677"/>
                  </a:lnTo>
                  <a:lnTo>
                    <a:pt x="9001" y="516942"/>
                  </a:lnTo>
                  <a:lnTo>
                    <a:pt x="36004" y="557615"/>
                  </a:lnTo>
                  <a:lnTo>
                    <a:pt x="383730" y="905340"/>
                  </a:lnTo>
                  <a:lnTo>
                    <a:pt x="424398" y="932348"/>
                  </a:lnTo>
                  <a:lnTo>
                    <a:pt x="470662" y="941350"/>
                  </a:lnTo>
                  <a:lnTo>
                    <a:pt x="516925" y="932348"/>
                  </a:lnTo>
                  <a:lnTo>
                    <a:pt x="557593" y="905340"/>
                  </a:lnTo>
                  <a:lnTo>
                    <a:pt x="905319" y="557615"/>
                  </a:lnTo>
                  <a:lnTo>
                    <a:pt x="932322" y="516942"/>
                  </a:lnTo>
                  <a:lnTo>
                    <a:pt x="941324" y="470677"/>
                  </a:lnTo>
                  <a:lnTo>
                    <a:pt x="932322" y="424413"/>
                  </a:lnTo>
                  <a:lnTo>
                    <a:pt x="905319" y="383740"/>
                  </a:lnTo>
                  <a:lnTo>
                    <a:pt x="557593" y="36014"/>
                  </a:lnTo>
                  <a:lnTo>
                    <a:pt x="516925" y="9003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6043" y="847782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94"/>
                  </a:lnTo>
                  <a:lnTo>
                    <a:pt x="9001" y="424467"/>
                  </a:lnTo>
                  <a:lnTo>
                    <a:pt x="0" y="470731"/>
                  </a:lnTo>
                  <a:lnTo>
                    <a:pt x="9001" y="516996"/>
                  </a:lnTo>
                  <a:lnTo>
                    <a:pt x="36004" y="557669"/>
                  </a:lnTo>
                  <a:lnTo>
                    <a:pt x="383730" y="905395"/>
                  </a:lnTo>
                  <a:lnTo>
                    <a:pt x="424398" y="932406"/>
                  </a:lnTo>
                  <a:lnTo>
                    <a:pt x="470661" y="941409"/>
                  </a:lnTo>
                  <a:lnTo>
                    <a:pt x="516925" y="932406"/>
                  </a:lnTo>
                  <a:lnTo>
                    <a:pt x="557593" y="905395"/>
                  </a:lnTo>
                  <a:lnTo>
                    <a:pt x="905319" y="557669"/>
                  </a:lnTo>
                  <a:lnTo>
                    <a:pt x="932322" y="516996"/>
                  </a:lnTo>
                  <a:lnTo>
                    <a:pt x="941324" y="470731"/>
                  </a:lnTo>
                  <a:lnTo>
                    <a:pt x="932322" y="424467"/>
                  </a:lnTo>
                  <a:lnTo>
                    <a:pt x="905319" y="383794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595409" y="782389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70"/>
                  </a:lnTo>
                  <a:lnTo>
                    <a:pt x="424398" y="932380"/>
                  </a:lnTo>
                  <a:lnTo>
                    <a:pt x="470662" y="941384"/>
                  </a:lnTo>
                  <a:lnTo>
                    <a:pt x="516925" y="932380"/>
                  </a:lnTo>
                  <a:lnTo>
                    <a:pt x="557593" y="905370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1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44726" y="1420367"/>
            <a:ext cx="8367524" cy="5075748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№1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45" dirty="0">
                <a:latin typeface="Century Gothic"/>
                <a:cs typeface="Century Gothic"/>
              </a:rPr>
              <a:t>н</a:t>
            </a:r>
            <a:r>
              <a:rPr lang="ru-RU" sz="1800" spc="45" dirty="0">
                <a:latin typeface="Century Gothic"/>
                <a:cs typeface="Century Gothic"/>
              </a:rPr>
              <a:t>еразграниченная </a:t>
            </a:r>
            <a:endParaRPr sz="1800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sz="1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</a:t>
            </a:r>
            <a:r>
              <a:rPr sz="1800" b="1" spc="13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номер: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отсутствует </a:t>
            </a: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(</a:t>
            </a:r>
            <a:r>
              <a:rPr lang="ru-RU" spc="-10" dirty="0">
                <a:solidFill>
                  <a:srgbClr val="2B2A29"/>
                </a:solidFill>
                <a:latin typeface="Century Gothic"/>
                <a:cs typeface="Century Gothic"/>
              </a:rPr>
              <a:t>неразграниченная</a:t>
            </a: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)</a:t>
            </a:r>
            <a:endParaRPr lang="ru-RU" sz="1800" spc="-10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90" dirty="0">
                <a:latin typeface="Century Gothic"/>
                <a:cs typeface="Century Gothic"/>
              </a:rPr>
              <a:t>г. Тутаев (левобережная часть) около ул. Панина</a:t>
            </a:r>
            <a:endParaRPr lang="ru-RU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33</a:t>
            </a:r>
            <a:r>
              <a:rPr sz="2000" b="1" dirty="0">
                <a:solidFill>
                  <a:srgbClr val="FFCC00"/>
                </a:solidFill>
                <a:latin typeface="Arial"/>
                <a:cs typeface="Arial"/>
              </a:rPr>
              <a:t>,</a:t>
            </a:r>
            <a:r>
              <a:rPr lang="ru-RU" sz="2000" b="1">
                <a:solidFill>
                  <a:srgbClr val="FFCC00"/>
                </a:solidFill>
                <a:latin typeface="Arial"/>
                <a:cs typeface="Arial"/>
              </a:rPr>
              <a:t>95</a:t>
            </a:r>
            <a:r>
              <a:rPr sz="2000" b="1" spc="-25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endParaRPr lang="ru-RU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dirty="0">
                <a:latin typeface="Century Gothic"/>
                <a:cs typeface="Century Gothic"/>
              </a:rPr>
              <a:t>земли</a:t>
            </a:r>
            <a:r>
              <a:rPr sz="1800" spc="160" dirty="0">
                <a:latin typeface="Century Gothic"/>
                <a:cs typeface="Century Gothic"/>
              </a:rPr>
              <a:t> </a:t>
            </a:r>
            <a:r>
              <a:rPr lang="ru-RU" sz="1800" dirty="0">
                <a:latin typeface="Century Gothic"/>
                <a:cs typeface="Century Gothic"/>
              </a:rPr>
              <a:t>населенных пунктов</a:t>
            </a:r>
            <a:endParaRPr lang="ru-RU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</a:t>
            </a: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ид разрешенного использования</a:t>
            </a:r>
            <a:r>
              <a:rPr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размещения промышленного производства</a:t>
            </a:r>
            <a:endParaRPr lang="ru-RU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endParaRPr lang="ru-RU"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</a:t>
            </a:r>
            <a:r>
              <a:rPr lang="ru-RU" sz="2000" b="1" spc="-20" dirty="0">
                <a:solidFill>
                  <a:srgbClr val="3C3C3B"/>
                </a:solidFill>
                <a:latin typeface="Century Gothic"/>
                <a:cs typeface="Century Gothic"/>
              </a:rPr>
              <a:t>преимущества площадки</a:t>
            </a:r>
            <a:endParaRPr sz="2000" dirty="0">
              <a:latin typeface="Century Gothic"/>
              <a:cs typeface="Century Gothic"/>
            </a:endParaRPr>
          </a:p>
          <a:p>
            <a:pPr marL="377825" indent="-285750">
              <a:lnSpc>
                <a:spcPct val="100000"/>
              </a:lnSpc>
              <a:spcBef>
                <a:spcPts val="1440"/>
              </a:spcBef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Расположена в границах ТОР Тутаев</a:t>
            </a:r>
            <a:r>
              <a:rPr sz="1600" spc="-25" dirty="0">
                <a:solidFill>
                  <a:srgbClr val="3C3C3B"/>
                </a:solidFill>
                <a:latin typeface="Century Gothic"/>
                <a:cs typeface="Century Gothic"/>
              </a:rPr>
              <a:t>;</a:t>
            </a:r>
            <a:endParaRPr sz="1600" dirty="0">
              <a:latin typeface="Century Gothic"/>
              <a:cs typeface="Century Gothic"/>
            </a:endParaRPr>
          </a:p>
          <a:p>
            <a:pPr marL="377825" indent="-2863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77825" algn="l"/>
              </a:tabLst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47 км  – до г. Ярославль</a:t>
            </a:r>
            <a:r>
              <a:rPr sz="1600" spc="-10" dirty="0">
                <a:solidFill>
                  <a:srgbClr val="3C3C3B"/>
                </a:solidFill>
                <a:latin typeface="Century Gothic"/>
                <a:cs typeface="Century Gothic"/>
              </a:rPr>
              <a:t>;</a:t>
            </a:r>
            <a:endParaRPr sz="1600" dirty="0">
              <a:latin typeface="Century Gothic"/>
              <a:cs typeface="Century Gothic"/>
            </a:endParaRPr>
          </a:p>
          <a:p>
            <a:pPr marL="377825" indent="-2863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77825" algn="l"/>
              </a:tabLst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48 км  – </a:t>
            </a:r>
            <a:r>
              <a:rPr lang="ru-RU" sz="1600" spc="-10" dirty="0">
                <a:solidFill>
                  <a:srgbClr val="3C3C3B"/>
                </a:solidFill>
                <a:latin typeface="Century Gothic"/>
                <a:cs typeface="Century Gothic"/>
              </a:rPr>
              <a:t>до  Ярославского речного порта</a:t>
            </a:r>
            <a:r>
              <a:rPr sz="1600" spc="-10" dirty="0">
                <a:solidFill>
                  <a:srgbClr val="3C3C3B"/>
                </a:solidFill>
                <a:latin typeface="Century Gothic"/>
                <a:cs typeface="Century Gothic"/>
              </a:rPr>
              <a:t>;</a:t>
            </a:r>
            <a:endParaRPr sz="1600" dirty="0">
              <a:latin typeface="Century Gothic"/>
              <a:cs typeface="Century Gothic"/>
            </a:endParaRPr>
          </a:p>
          <a:p>
            <a:pPr marL="377825" marR="5080" indent="-28702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77825" algn="l"/>
                <a:tab pos="1685289" algn="l"/>
                <a:tab pos="3517265" algn="l"/>
                <a:tab pos="5407025" algn="l"/>
              </a:tabLst>
            </a:pPr>
            <a:r>
              <a:rPr lang="ru-RU" sz="1600" spc="-10" dirty="0">
                <a:solidFill>
                  <a:srgbClr val="3C3C3B"/>
                </a:solidFill>
                <a:latin typeface="Century Gothic"/>
                <a:cs typeface="Century Gothic"/>
              </a:rPr>
              <a:t>Водоснабжение – нет, водоотведение – нет, газоснабжение – есть, электроснабжение – нет (требуется строительство </a:t>
            </a:r>
            <a:r>
              <a:rPr lang="ru-RU" sz="1600" spc="-10" dirty="0" err="1">
                <a:solidFill>
                  <a:srgbClr val="3C3C3B"/>
                </a:solidFill>
                <a:latin typeface="Century Gothic"/>
                <a:cs typeface="Century Gothic"/>
              </a:rPr>
              <a:t>электрообъектов</a:t>
            </a:r>
            <a:r>
              <a:rPr lang="ru-RU" sz="1600" spc="-10" dirty="0">
                <a:solidFill>
                  <a:srgbClr val="3C3C3B"/>
                </a:solidFill>
                <a:latin typeface="Century Gothic"/>
                <a:cs typeface="Century Gothic"/>
              </a:rPr>
              <a:t> по проекту), теплоснабжение – нет, ливневая канализация – нет, наличие подъездных путей - да.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70840" cy="9906000"/>
          </a:xfrm>
          <a:custGeom>
            <a:avLst/>
            <a:gdLst/>
            <a:ahLst/>
            <a:cxnLst/>
            <a:rect l="l" t="t" r="r" b="b"/>
            <a:pathLst>
              <a:path w="370840" h="9906000">
                <a:moveTo>
                  <a:pt x="0" y="9906000"/>
                </a:moveTo>
                <a:lnTo>
                  <a:pt x="370331" y="9906000"/>
                </a:lnTo>
                <a:lnTo>
                  <a:pt x="370331" y="0"/>
                </a:lnTo>
                <a:lnTo>
                  <a:pt x="0" y="0"/>
                </a:lnTo>
                <a:lnTo>
                  <a:pt x="0" y="990600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Инвестиционные</a:t>
            </a:r>
            <a:r>
              <a:rPr spc="-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pc="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sz="2400" spc="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Промышленное</a:t>
            </a:r>
            <a:r>
              <a:rPr sz="24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2400" spc="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назначение</a:t>
            </a:r>
            <a:endParaRPr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726" y="7905938"/>
            <a:ext cx="7433309" cy="1311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06798" y="8989568"/>
            <a:ext cx="207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35" dirty="0">
                <a:solidFill>
                  <a:srgbClr val="615F5D"/>
                </a:solidFill>
                <a:latin typeface="Century Gothic"/>
                <a:cs typeface="Century Gothic"/>
              </a:rPr>
              <a:t>16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850" y="1676400"/>
            <a:ext cx="6265907" cy="3761233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44727" y="1420367"/>
            <a:ext cx="7510780" cy="5473293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2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не разграниченная </a:t>
            </a:r>
            <a:endParaRPr sz="1800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квартал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76:15:021201</a:t>
            </a:r>
          </a:p>
          <a:p>
            <a:pPr marL="38735" marR="1068070">
              <a:lnSpc>
                <a:spcPct val="100000"/>
              </a:lnSpc>
            </a:pP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Т</a:t>
            </a:r>
            <a:r>
              <a:rPr lang="ru-RU" sz="1800" spc="90" dirty="0">
                <a:latin typeface="Century Gothic"/>
                <a:cs typeface="Century Gothic"/>
              </a:rPr>
              <a:t>утаевский муниципальный округ, </a:t>
            </a:r>
            <a:r>
              <a:rPr lang="ru-RU" sz="1800" spc="90" dirty="0" err="1">
                <a:latin typeface="Century Gothic"/>
                <a:cs typeface="Century Gothic"/>
              </a:rPr>
              <a:t>Константиновское</a:t>
            </a:r>
            <a:r>
              <a:rPr lang="ru-RU" sz="1800" spc="90" dirty="0">
                <a:latin typeface="Century Gothic"/>
                <a:cs typeface="Century Gothic"/>
              </a:rPr>
              <a:t> СП, у п. Фоминское (вдоль а/м Ярославль – </a:t>
            </a:r>
            <a:r>
              <a:rPr lang="ru-RU" spc="90" dirty="0">
                <a:latin typeface="Century Gothic"/>
                <a:cs typeface="Century Gothic"/>
              </a:rPr>
              <a:t>Р</a:t>
            </a:r>
            <a:r>
              <a:rPr lang="ru-RU" sz="1800" spc="90" dirty="0">
                <a:latin typeface="Century Gothic"/>
                <a:cs typeface="Century Gothic"/>
              </a:rPr>
              <a:t>ыбинск)</a:t>
            </a:r>
            <a:endParaRPr sz="1800" dirty="0">
              <a:latin typeface="Century Gothic"/>
              <a:cs typeface="Century Gothic"/>
            </a:endParaRPr>
          </a:p>
          <a:p>
            <a:pPr marL="38735">
              <a:lnSpc>
                <a:spcPts val="2385"/>
              </a:lnSpc>
              <a:spcBef>
                <a:spcPts val="25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1,8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га</a:t>
            </a:r>
            <a:endParaRPr sz="1800" dirty="0">
              <a:latin typeface="Century Gothic"/>
              <a:cs typeface="Century Gothic"/>
            </a:endParaRPr>
          </a:p>
          <a:p>
            <a:pPr marL="38735">
              <a:lnSpc>
                <a:spcPts val="2145"/>
              </a:lnSpc>
            </a:pP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промышленности</a:t>
            </a:r>
            <a:endParaRPr sz="1800" dirty="0">
              <a:latin typeface="Century Gothic"/>
              <a:cs typeface="Century Gothic"/>
            </a:endParaRPr>
          </a:p>
          <a:p>
            <a:pPr marL="38735" marR="1556385"/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размещения промышленного производства</a:t>
            </a:r>
          </a:p>
          <a:p>
            <a:pPr marL="38735" marR="1556385"/>
            <a:br>
              <a:rPr lang="ru-RU" b="1" spc="165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0,1 км – до ж/д станции </a:t>
            </a:r>
            <a:r>
              <a:rPr lang="ru-RU" sz="1600" dirty="0" err="1">
                <a:solidFill>
                  <a:srgbClr val="3C3C3B"/>
                </a:solidFill>
                <a:latin typeface="Century Gothic"/>
                <a:cs typeface="Century Gothic"/>
              </a:rPr>
              <a:t>Тутаево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32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20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Водоотведения – нет, газоснабжения – нет, электроснабжения – нет, теплоснабжения – нет..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sz="2400" spc="70" dirty="0"/>
              <a:t>Промышленное</a:t>
            </a:r>
            <a:r>
              <a:rPr sz="2400" spc="-40" dirty="0"/>
              <a:t> </a:t>
            </a:r>
            <a:r>
              <a:rPr sz="2400" spc="40" dirty="0"/>
              <a:t>назначение</a:t>
            </a:r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16806798" y="8989568"/>
            <a:ext cx="207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35" dirty="0">
                <a:solidFill>
                  <a:srgbClr val="615F5D"/>
                </a:solidFill>
                <a:latin typeface="Century Gothic"/>
                <a:cs typeface="Century Gothic"/>
              </a:rPr>
              <a:t>17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581" y="1143000"/>
            <a:ext cx="7785217" cy="4419855"/>
          </a:xfrm>
          <a:prstGeom prst="round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1721993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 txBox="1"/>
          <p:nvPr/>
        </p:nvSpPr>
        <p:spPr>
          <a:xfrm>
            <a:off x="748394" y="7653751"/>
            <a:ext cx="7433309" cy="156837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поселка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Фоминское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составляет 1 858 человек. В Константиновском сельском поселении имеется комфортная инфраструктура: дороги, транспортные сети, магазины, школы, спортивные площадки, медицинское обслуживание и другие сервисы.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165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44727" y="1420367"/>
            <a:ext cx="7510780" cy="4950073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3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не разграниченная</a:t>
            </a:r>
            <a:endParaRPr sz="1800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квартал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76:21:020201</a:t>
            </a:r>
          </a:p>
          <a:p>
            <a:pPr marL="38735" marR="1068070">
              <a:lnSpc>
                <a:spcPct val="100000"/>
              </a:lnSpc>
            </a:pP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Панина</a:t>
            </a:r>
            <a:endParaRPr sz="1800" dirty="0">
              <a:latin typeface="Century Gothic"/>
              <a:cs typeface="Century Gothic"/>
            </a:endParaRPr>
          </a:p>
          <a:p>
            <a:pPr marL="38735">
              <a:lnSpc>
                <a:spcPts val="2385"/>
              </a:lnSpc>
              <a:spcBef>
                <a:spcPts val="25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34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га</a:t>
            </a:r>
            <a:endParaRPr sz="1800" dirty="0">
              <a:latin typeface="Century Gothic"/>
              <a:cs typeface="Century Gothic"/>
            </a:endParaRPr>
          </a:p>
          <a:p>
            <a:pPr marL="38735">
              <a:lnSpc>
                <a:spcPts val="2145"/>
              </a:lnSpc>
            </a:pP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endParaRPr sz="1800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размещения агропромышленного производства</a:t>
            </a:r>
            <a:endParaRPr lang="ru-RU" dirty="0">
              <a:latin typeface="Century Gothic"/>
              <a:cs typeface="Century Gothic"/>
            </a:endParaRPr>
          </a:p>
          <a:p>
            <a:pPr marL="38735" marR="1068070">
              <a:lnSpc>
                <a:spcPct val="100000"/>
              </a:lnSpc>
            </a:pPr>
            <a:b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49 км 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48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Имеется возможность подключения водоснабжения и газоснабжения.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70840" cy="9906000"/>
          </a:xfrm>
          <a:custGeom>
            <a:avLst/>
            <a:gdLst/>
            <a:ahLst/>
            <a:cxnLst/>
            <a:rect l="l" t="t" r="r" b="b"/>
            <a:pathLst>
              <a:path w="370840" h="9906000">
                <a:moveTo>
                  <a:pt x="0" y="9906000"/>
                </a:moveTo>
                <a:lnTo>
                  <a:pt x="370331" y="9906000"/>
                </a:lnTo>
                <a:lnTo>
                  <a:pt x="370331" y="0"/>
                </a:lnTo>
                <a:lnTo>
                  <a:pt x="0" y="0"/>
                </a:lnTo>
                <a:lnTo>
                  <a:pt x="0" y="990600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Агропромышленно</a:t>
            </a:r>
            <a:r>
              <a:rPr sz="2400" spc="70" dirty="0"/>
              <a:t>е</a:t>
            </a:r>
            <a:r>
              <a:rPr lang="ru-RU" sz="2400" spc="70" dirty="0"/>
              <a:t> и сельское</a:t>
            </a:r>
            <a:r>
              <a:rPr sz="2400" spc="-40" dirty="0"/>
              <a:t> </a:t>
            </a:r>
            <a:r>
              <a:rPr sz="2400" spc="40" dirty="0"/>
              <a:t>назначение</a:t>
            </a:r>
            <a:endParaRPr sz="2400" dirty="0"/>
          </a:p>
        </p:txBody>
      </p:sp>
      <p:sp>
        <p:nvSpPr>
          <p:cNvPr id="11" name="object 11"/>
          <p:cNvSpPr txBox="1"/>
          <p:nvPr/>
        </p:nvSpPr>
        <p:spPr>
          <a:xfrm>
            <a:off x="16806798" y="8989568"/>
            <a:ext cx="207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35" dirty="0">
                <a:solidFill>
                  <a:srgbClr val="615F5D"/>
                </a:solidFill>
                <a:latin typeface="Century Gothic"/>
                <a:cs typeface="Century Gothic"/>
              </a:rPr>
              <a:t>18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742573-0C90-9C3A-6E60-908DBB2B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4" b="31135"/>
          <a:stretch/>
        </p:blipFill>
        <p:spPr>
          <a:xfrm>
            <a:off x="9551407" y="1295145"/>
            <a:ext cx="6683921" cy="4343655"/>
          </a:xfrm>
          <a:prstGeom prst="roundRect">
            <a:avLst/>
          </a:prstGeom>
        </p:spPr>
      </p:pic>
      <p:sp>
        <p:nvSpPr>
          <p:cNvPr id="12" name="object 10"/>
          <p:cNvSpPr txBox="1"/>
          <p:nvPr/>
        </p:nvSpPr>
        <p:spPr>
          <a:xfrm>
            <a:off x="744726" y="7905938"/>
            <a:ext cx="7433309" cy="1311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05272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22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7" y="1420367"/>
            <a:ext cx="7510780" cy="6014467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4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не разграниченная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отсутствует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Горького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13,01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индивидуального жилищного строительства, комплексное развитие территории</a:t>
            </a:r>
            <a:br>
              <a:rPr lang="ru-RU" dirty="0">
                <a:latin typeface="Century Gothic"/>
                <a:cs typeface="Century Gothic"/>
              </a:rPr>
            </a:b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Имеется возможность подключения газоснабжения. 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Электроснабжение: точка присоединения к электрическим сетям проектируемой ТП-10/0,4 кВт – ближайшая опора ВЛ-10 кВт, проходящей на территории земельного участка. 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Водоснабжение: удаленность от точки подключения 1500 метров (ул. Гражданская)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Жилищное</a:t>
            </a:r>
            <a:r>
              <a:rPr lang="ru-RU" sz="2400" spc="-40" dirty="0"/>
              <a:t> </a:t>
            </a:r>
            <a:r>
              <a:rPr lang="ru-RU" sz="2400" spc="40" dirty="0"/>
              <a:t>назначение</a:t>
            </a:r>
            <a:endParaRPr sz="2400" dirty="0"/>
          </a:p>
        </p:txBody>
      </p:sp>
      <p:pic>
        <p:nvPicPr>
          <p:cNvPr id="2050" name="Picture 2" descr="https://gis76.ru/integration/export/download_resource/12817079878219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/>
          <a:stretch/>
        </p:blipFill>
        <p:spPr bwMode="auto">
          <a:xfrm>
            <a:off x="11617557" y="1166949"/>
            <a:ext cx="4537075" cy="33363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395" t="15140" r="8844" b="9161"/>
          <a:stretch/>
        </p:blipFill>
        <p:spPr>
          <a:xfrm>
            <a:off x="9950450" y="3539544"/>
            <a:ext cx="3639015" cy="3119156"/>
          </a:xfrm>
          <a:prstGeom prst="roundRect">
            <a:avLst/>
          </a:prstGeom>
        </p:spPr>
      </p:pic>
      <p:sp>
        <p:nvSpPr>
          <p:cNvPr id="9" name="object 10"/>
          <p:cNvSpPr txBox="1"/>
          <p:nvPr/>
        </p:nvSpPr>
        <p:spPr>
          <a:xfrm>
            <a:off x="744726" y="7905938"/>
            <a:ext cx="7433309" cy="1311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1272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145" y="3445205"/>
            <a:ext cx="673354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850" dirty="0">
                <a:solidFill>
                  <a:srgbClr val="3C3C3B"/>
                </a:solidFill>
                <a:latin typeface="Calibri"/>
                <a:cs typeface="Calibri"/>
              </a:rPr>
              <a:t>Общая </a:t>
            </a:r>
            <a:r>
              <a:rPr sz="6000" spc="815" dirty="0">
                <a:solidFill>
                  <a:srgbClr val="3C3C3B"/>
                </a:solidFill>
                <a:latin typeface="Calibri"/>
                <a:cs typeface="Calibri"/>
              </a:rPr>
              <a:t>характеристика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712886" y="164528"/>
            <a:ext cx="2513330" cy="9319895"/>
            <a:chOff x="14712886" y="164528"/>
            <a:chExt cx="2513330" cy="9319895"/>
          </a:xfrm>
        </p:grpSpPr>
        <p:sp>
          <p:nvSpPr>
            <p:cNvPr id="5" name="object 5"/>
            <p:cNvSpPr/>
            <p:nvPr/>
          </p:nvSpPr>
          <p:spPr>
            <a:xfrm>
              <a:off x="14741335" y="164528"/>
              <a:ext cx="2296160" cy="2392045"/>
            </a:xfrm>
            <a:custGeom>
              <a:avLst/>
              <a:gdLst/>
              <a:ahLst/>
              <a:cxnLst/>
              <a:rect l="l" t="t" r="r" b="b"/>
              <a:pathLst>
                <a:path w="2296159" h="2392045">
                  <a:moveTo>
                    <a:pt x="941324" y="470725"/>
                  </a:moveTo>
                  <a:lnTo>
                    <a:pt x="932319" y="424459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59"/>
                  </a:lnTo>
                  <a:lnTo>
                    <a:pt x="0" y="470725"/>
                  </a:lnTo>
                  <a:lnTo>
                    <a:pt x="8991" y="517004"/>
                  </a:lnTo>
                  <a:lnTo>
                    <a:pt x="36004" y="557720"/>
                  </a:lnTo>
                  <a:lnTo>
                    <a:pt x="383730" y="905446"/>
                  </a:lnTo>
                  <a:lnTo>
                    <a:pt x="424395" y="932459"/>
                  </a:lnTo>
                  <a:lnTo>
                    <a:pt x="470662" y="941451"/>
                  </a:lnTo>
                  <a:lnTo>
                    <a:pt x="516915" y="932459"/>
                  </a:lnTo>
                  <a:lnTo>
                    <a:pt x="557593" y="905446"/>
                  </a:lnTo>
                  <a:lnTo>
                    <a:pt x="905319" y="557720"/>
                  </a:lnTo>
                  <a:lnTo>
                    <a:pt x="932319" y="517004"/>
                  </a:lnTo>
                  <a:lnTo>
                    <a:pt x="941324" y="470725"/>
                  </a:lnTo>
                  <a:close/>
                </a:path>
                <a:path w="2296159" h="2392045">
                  <a:moveTo>
                    <a:pt x="2296160" y="1920875"/>
                  </a:moveTo>
                  <a:lnTo>
                    <a:pt x="2287155" y="1874621"/>
                  </a:lnTo>
                  <a:lnTo>
                    <a:pt x="2260155" y="1833943"/>
                  </a:lnTo>
                  <a:lnTo>
                    <a:pt x="1912429" y="1486217"/>
                  </a:lnTo>
                  <a:lnTo>
                    <a:pt x="1871751" y="1459217"/>
                  </a:lnTo>
                  <a:lnTo>
                    <a:pt x="1825498" y="1450213"/>
                  </a:lnTo>
                  <a:lnTo>
                    <a:pt x="1779231" y="1459217"/>
                  </a:lnTo>
                  <a:lnTo>
                    <a:pt x="1738566" y="1486217"/>
                  </a:lnTo>
                  <a:lnTo>
                    <a:pt x="1390840" y="1833943"/>
                  </a:lnTo>
                  <a:lnTo>
                    <a:pt x="1363827" y="1874621"/>
                  </a:lnTo>
                  <a:lnTo>
                    <a:pt x="1354836" y="1920875"/>
                  </a:lnTo>
                  <a:lnTo>
                    <a:pt x="1363827" y="1967141"/>
                  </a:lnTo>
                  <a:lnTo>
                    <a:pt x="1390840" y="2007806"/>
                  </a:lnTo>
                  <a:lnTo>
                    <a:pt x="1738566" y="2355532"/>
                  </a:lnTo>
                  <a:lnTo>
                    <a:pt x="1779231" y="2382545"/>
                  </a:lnTo>
                  <a:lnTo>
                    <a:pt x="1825498" y="2391537"/>
                  </a:lnTo>
                  <a:lnTo>
                    <a:pt x="1871751" y="2382545"/>
                  </a:lnTo>
                  <a:lnTo>
                    <a:pt x="1912429" y="2355532"/>
                  </a:lnTo>
                  <a:lnTo>
                    <a:pt x="2260155" y="2007806"/>
                  </a:lnTo>
                  <a:lnTo>
                    <a:pt x="2287155" y="1967141"/>
                  </a:lnTo>
                  <a:lnTo>
                    <a:pt x="2296160" y="1920875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92209" y="92195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741335" y="164528"/>
              <a:ext cx="2433320" cy="4983480"/>
            </a:xfrm>
            <a:custGeom>
              <a:avLst/>
              <a:gdLst/>
              <a:ahLst/>
              <a:cxnLst/>
              <a:rect l="l" t="t" r="r" b="b"/>
              <a:pathLst>
                <a:path w="2433319" h="4983480">
                  <a:moveTo>
                    <a:pt x="941324" y="3216656"/>
                  </a:moveTo>
                  <a:lnTo>
                    <a:pt x="932319" y="3170402"/>
                  </a:lnTo>
                  <a:lnTo>
                    <a:pt x="905319" y="3129724"/>
                  </a:lnTo>
                  <a:lnTo>
                    <a:pt x="557593" y="2781998"/>
                  </a:lnTo>
                  <a:lnTo>
                    <a:pt x="516915" y="2754998"/>
                  </a:lnTo>
                  <a:lnTo>
                    <a:pt x="470662" y="2745994"/>
                  </a:lnTo>
                  <a:lnTo>
                    <a:pt x="424395" y="2754998"/>
                  </a:lnTo>
                  <a:lnTo>
                    <a:pt x="383730" y="2781998"/>
                  </a:lnTo>
                  <a:lnTo>
                    <a:pt x="36004" y="3129724"/>
                  </a:lnTo>
                  <a:lnTo>
                    <a:pt x="8991" y="3170402"/>
                  </a:lnTo>
                  <a:lnTo>
                    <a:pt x="0" y="3216656"/>
                  </a:lnTo>
                  <a:lnTo>
                    <a:pt x="8991" y="3262922"/>
                  </a:lnTo>
                  <a:lnTo>
                    <a:pt x="36004" y="3303587"/>
                  </a:lnTo>
                  <a:lnTo>
                    <a:pt x="383730" y="3651313"/>
                  </a:lnTo>
                  <a:lnTo>
                    <a:pt x="424395" y="3678326"/>
                  </a:lnTo>
                  <a:lnTo>
                    <a:pt x="470662" y="3687318"/>
                  </a:lnTo>
                  <a:lnTo>
                    <a:pt x="516915" y="3678326"/>
                  </a:lnTo>
                  <a:lnTo>
                    <a:pt x="557593" y="3651313"/>
                  </a:lnTo>
                  <a:lnTo>
                    <a:pt x="905319" y="3303587"/>
                  </a:lnTo>
                  <a:lnTo>
                    <a:pt x="932319" y="3262922"/>
                  </a:lnTo>
                  <a:lnTo>
                    <a:pt x="941324" y="3216656"/>
                  </a:lnTo>
                  <a:close/>
                </a:path>
                <a:path w="2433319" h="4983480">
                  <a:moveTo>
                    <a:pt x="941324" y="1918728"/>
                  </a:moveTo>
                  <a:lnTo>
                    <a:pt x="932319" y="1872462"/>
                  </a:lnTo>
                  <a:lnTo>
                    <a:pt x="905319" y="1831784"/>
                  </a:lnTo>
                  <a:lnTo>
                    <a:pt x="557593" y="1484058"/>
                  </a:lnTo>
                  <a:lnTo>
                    <a:pt x="516915" y="1457058"/>
                  </a:lnTo>
                  <a:lnTo>
                    <a:pt x="470662" y="1448054"/>
                  </a:lnTo>
                  <a:lnTo>
                    <a:pt x="424395" y="1457058"/>
                  </a:lnTo>
                  <a:lnTo>
                    <a:pt x="383730" y="1484058"/>
                  </a:lnTo>
                  <a:lnTo>
                    <a:pt x="36004" y="1831784"/>
                  </a:lnTo>
                  <a:lnTo>
                    <a:pt x="8991" y="1872462"/>
                  </a:lnTo>
                  <a:lnTo>
                    <a:pt x="0" y="1918716"/>
                  </a:lnTo>
                  <a:lnTo>
                    <a:pt x="8991" y="1964982"/>
                  </a:lnTo>
                  <a:lnTo>
                    <a:pt x="36004" y="2005647"/>
                  </a:lnTo>
                  <a:lnTo>
                    <a:pt x="383730" y="2353373"/>
                  </a:lnTo>
                  <a:lnTo>
                    <a:pt x="424395" y="2380386"/>
                  </a:lnTo>
                  <a:lnTo>
                    <a:pt x="470662" y="2389378"/>
                  </a:lnTo>
                  <a:lnTo>
                    <a:pt x="516915" y="2380386"/>
                  </a:lnTo>
                  <a:lnTo>
                    <a:pt x="557593" y="2353373"/>
                  </a:lnTo>
                  <a:lnTo>
                    <a:pt x="905319" y="2005647"/>
                  </a:lnTo>
                  <a:lnTo>
                    <a:pt x="932319" y="1964982"/>
                  </a:lnTo>
                  <a:lnTo>
                    <a:pt x="941324" y="1918728"/>
                  </a:lnTo>
                  <a:close/>
                </a:path>
                <a:path w="2433319" h="4983480">
                  <a:moveTo>
                    <a:pt x="2243074" y="470725"/>
                  </a:moveTo>
                  <a:lnTo>
                    <a:pt x="2234069" y="424459"/>
                  </a:lnTo>
                  <a:lnTo>
                    <a:pt x="2207069" y="383730"/>
                  </a:lnTo>
                  <a:lnTo>
                    <a:pt x="1859343" y="36004"/>
                  </a:lnTo>
                  <a:lnTo>
                    <a:pt x="1818665" y="9004"/>
                  </a:lnTo>
                  <a:lnTo>
                    <a:pt x="1772412" y="0"/>
                  </a:lnTo>
                  <a:lnTo>
                    <a:pt x="1726145" y="9004"/>
                  </a:lnTo>
                  <a:lnTo>
                    <a:pt x="1685480" y="36004"/>
                  </a:lnTo>
                  <a:lnTo>
                    <a:pt x="1337754" y="383730"/>
                  </a:lnTo>
                  <a:lnTo>
                    <a:pt x="1310741" y="424459"/>
                  </a:lnTo>
                  <a:lnTo>
                    <a:pt x="1301750" y="470725"/>
                  </a:lnTo>
                  <a:lnTo>
                    <a:pt x="1310741" y="517004"/>
                  </a:lnTo>
                  <a:lnTo>
                    <a:pt x="1337754" y="557720"/>
                  </a:lnTo>
                  <a:lnTo>
                    <a:pt x="1685480" y="905446"/>
                  </a:lnTo>
                  <a:lnTo>
                    <a:pt x="1726145" y="932459"/>
                  </a:lnTo>
                  <a:lnTo>
                    <a:pt x="1772412" y="941451"/>
                  </a:lnTo>
                  <a:lnTo>
                    <a:pt x="1818665" y="932459"/>
                  </a:lnTo>
                  <a:lnTo>
                    <a:pt x="1859343" y="905446"/>
                  </a:lnTo>
                  <a:lnTo>
                    <a:pt x="2207069" y="557720"/>
                  </a:lnTo>
                  <a:lnTo>
                    <a:pt x="2234069" y="517004"/>
                  </a:lnTo>
                  <a:lnTo>
                    <a:pt x="2243074" y="470725"/>
                  </a:lnTo>
                  <a:close/>
                </a:path>
                <a:path w="2433319" h="4983480">
                  <a:moveTo>
                    <a:pt x="2433193" y="4512437"/>
                  </a:moveTo>
                  <a:lnTo>
                    <a:pt x="2424188" y="4466183"/>
                  </a:lnTo>
                  <a:lnTo>
                    <a:pt x="2397188" y="4425505"/>
                  </a:lnTo>
                  <a:lnTo>
                    <a:pt x="2049462" y="4077779"/>
                  </a:lnTo>
                  <a:lnTo>
                    <a:pt x="2008784" y="4050779"/>
                  </a:lnTo>
                  <a:lnTo>
                    <a:pt x="1962531" y="4041775"/>
                  </a:lnTo>
                  <a:lnTo>
                    <a:pt x="1916264" y="4050779"/>
                  </a:lnTo>
                  <a:lnTo>
                    <a:pt x="1875599" y="4077779"/>
                  </a:lnTo>
                  <a:lnTo>
                    <a:pt x="1527873" y="4425505"/>
                  </a:lnTo>
                  <a:lnTo>
                    <a:pt x="1500797" y="4466183"/>
                  </a:lnTo>
                  <a:lnTo>
                    <a:pt x="1491767" y="4512437"/>
                  </a:lnTo>
                  <a:lnTo>
                    <a:pt x="1500797" y="4558703"/>
                  </a:lnTo>
                  <a:lnTo>
                    <a:pt x="1527873" y="4599368"/>
                  </a:lnTo>
                  <a:lnTo>
                    <a:pt x="1875599" y="4947221"/>
                  </a:lnTo>
                  <a:lnTo>
                    <a:pt x="1916264" y="4974234"/>
                  </a:lnTo>
                  <a:lnTo>
                    <a:pt x="1962518" y="4983226"/>
                  </a:lnTo>
                  <a:lnTo>
                    <a:pt x="2008784" y="4974234"/>
                  </a:lnTo>
                  <a:lnTo>
                    <a:pt x="2049462" y="4947221"/>
                  </a:lnTo>
                  <a:lnTo>
                    <a:pt x="2397188" y="4599368"/>
                  </a:lnTo>
                  <a:lnTo>
                    <a:pt x="2424188" y="4558703"/>
                  </a:lnTo>
                  <a:lnTo>
                    <a:pt x="2433193" y="4512437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64853" y="3582479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712887" y="2910522"/>
              <a:ext cx="2416810" cy="2242185"/>
            </a:xfrm>
            <a:custGeom>
              <a:avLst/>
              <a:gdLst/>
              <a:ahLst/>
              <a:cxnLst/>
              <a:rect l="l" t="t" r="r" b="b"/>
              <a:pathLst>
                <a:path w="2416809" h="2242185">
                  <a:moveTo>
                    <a:pt x="941451" y="1771269"/>
                  </a:moveTo>
                  <a:lnTo>
                    <a:pt x="932446" y="1725015"/>
                  </a:lnTo>
                  <a:lnTo>
                    <a:pt x="905446" y="1684337"/>
                  </a:lnTo>
                  <a:lnTo>
                    <a:pt x="557720" y="1336611"/>
                  </a:lnTo>
                  <a:lnTo>
                    <a:pt x="516991" y="1309611"/>
                  </a:lnTo>
                  <a:lnTo>
                    <a:pt x="470725" y="1300607"/>
                  </a:lnTo>
                  <a:lnTo>
                    <a:pt x="424446" y="1309611"/>
                  </a:lnTo>
                  <a:lnTo>
                    <a:pt x="383730" y="1336611"/>
                  </a:lnTo>
                  <a:lnTo>
                    <a:pt x="36004" y="1684337"/>
                  </a:lnTo>
                  <a:lnTo>
                    <a:pt x="8991" y="1725015"/>
                  </a:lnTo>
                  <a:lnTo>
                    <a:pt x="0" y="1771269"/>
                  </a:lnTo>
                  <a:lnTo>
                    <a:pt x="8991" y="1817535"/>
                  </a:lnTo>
                  <a:lnTo>
                    <a:pt x="36004" y="1858200"/>
                  </a:lnTo>
                  <a:lnTo>
                    <a:pt x="383730" y="2205926"/>
                  </a:lnTo>
                  <a:lnTo>
                    <a:pt x="424446" y="2232939"/>
                  </a:lnTo>
                  <a:lnTo>
                    <a:pt x="470725" y="2241931"/>
                  </a:lnTo>
                  <a:lnTo>
                    <a:pt x="516991" y="2232939"/>
                  </a:lnTo>
                  <a:lnTo>
                    <a:pt x="557720" y="2205926"/>
                  </a:lnTo>
                  <a:lnTo>
                    <a:pt x="905446" y="1858200"/>
                  </a:lnTo>
                  <a:lnTo>
                    <a:pt x="932446" y="1817535"/>
                  </a:lnTo>
                  <a:lnTo>
                    <a:pt x="941451" y="1771269"/>
                  </a:lnTo>
                  <a:close/>
                </a:path>
                <a:path w="2416809" h="2242185">
                  <a:moveTo>
                    <a:pt x="2416683" y="470662"/>
                  </a:moveTo>
                  <a:lnTo>
                    <a:pt x="2407678" y="424408"/>
                  </a:lnTo>
                  <a:lnTo>
                    <a:pt x="2380678" y="383730"/>
                  </a:lnTo>
                  <a:lnTo>
                    <a:pt x="2032952" y="36004"/>
                  </a:lnTo>
                  <a:lnTo>
                    <a:pt x="1992274" y="9004"/>
                  </a:lnTo>
                  <a:lnTo>
                    <a:pt x="1946021" y="0"/>
                  </a:lnTo>
                  <a:lnTo>
                    <a:pt x="1899754" y="9004"/>
                  </a:lnTo>
                  <a:lnTo>
                    <a:pt x="1859089" y="36004"/>
                  </a:lnTo>
                  <a:lnTo>
                    <a:pt x="1511363" y="383730"/>
                  </a:lnTo>
                  <a:lnTo>
                    <a:pt x="1484350" y="424408"/>
                  </a:lnTo>
                  <a:lnTo>
                    <a:pt x="1475359" y="470662"/>
                  </a:lnTo>
                  <a:lnTo>
                    <a:pt x="1484350" y="516928"/>
                  </a:lnTo>
                  <a:lnTo>
                    <a:pt x="1511363" y="557593"/>
                  </a:lnTo>
                  <a:lnTo>
                    <a:pt x="1859089" y="905319"/>
                  </a:lnTo>
                  <a:lnTo>
                    <a:pt x="1899754" y="932332"/>
                  </a:lnTo>
                  <a:lnTo>
                    <a:pt x="1946021" y="941324"/>
                  </a:lnTo>
                  <a:lnTo>
                    <a:pt x="1992274" y="932332"/>
                  </a:lnTo>
                  <a:lnTo>
                    <a:pt x="2032952" y="905319"/>
                  </a:lnTo>
                  <a:lnTo>
                    <a:pt x="2380678" y="557593"/>
                  </a:lnTo>
                  <a:lnTo>
                    <a:pt x="2407678" y="516928"/>
                  </a:lnTo>
                  <a:lnTo>
                    <a:pt x="2416683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18752" y="225545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233102" y="5482653"/>
              <a:ext cx="993140" cy="2270125"/>
            </a:xfrm>
            <a:custGeom>
              <a:avLst/>
              <a:gdLst/>
              <a:ahLst/>
              <a:cxnLst/>
              <a:rect l="l" t="t" r="r" b="b"/>
              <a:pathLst>
                <a:path w="993140" h="2270125">
                  <a:moveTo>
                    <a:pt x="941425" y="470662"/>
                  </a:moveTo>
                  <a:lnTo>
                    <a:pt x="932421" y="424408"/>
                  </a:lnTo>
                  <a:lnTo>
                    <a:pt x="905421" y="383730"/>
                  </a:lnTo>
                  <a:lnTo>
                    <a:pt x="557695" y="36004"/>
                  </a:lnTo>
                  <a:lnTo>
                    <a:pt x="517017" y="9004"/>
                  </a:lnTo>
                  <a:lnTo>
                    <a:pt x="470763" y="0"/>
                  </a:lnTo>
                  <a:lnTo>
                    <a:pt x="424497" y="9004"/>
                  </a:lnTo>
                  <a:lnTo>
                    <a:pt x="383832" y="36004"/>
                  </a:lnTo>
                  <a:lnTo>
                    <a:pt x="36106" y="383730"/>
                  </a:lnTo>
                  <a:lnTo>
                    <a:pt x="9029" y="424408"/>
                  </a:lnTo>
                  <a:lnTo>
                    <a:pt x="0" y="470662"/>
                  </a:lnTo>
                  <a:lnTo>
                    <a:pt x="9029" y="516928"/>
                  </a:lnTo>
                  <a:lnTo>
                    <a:pt x="36106" y="557593"/>
                  </a:lnTo>
                  <a:lnTo>
                    <a:pt x="383832" y="905446"/>
                  </a:lnTo>
                  <a:lnTo>
                    <a:pt x="424497" y="932459"/>
                  </a:lnTo>
                  <a:lnTo>
                    <a:pt x="470750" y="941451"/>
                  </a:lnTo>
                  <a:lnTo>
                    <a:pt x="517017" y="932459"/>
                  </a:lnTo>
                  <a:lnTo>
                    <a:pt x="557695" y="905446"/>
                  </a:lnTo>
                  <a:lnTo>
                    <a:pt x="905421" y="557593"/>
                  </a:lnTo>
                  <a:lnTo>
                    <a:pt x="932421" y="516928"/>
                  </a:lnTo>
                  <a:lnTo>
                    <a:pt x="941425" y="470662"/>
                  </a:lnTo>
                  <a:close/>
                </a:path>
                <a:path w="993140" h="2270125">
                  <a:moveTo>
                    <a:pt x="992606" y="1799463"/>
                  </a:moveTo>
                  <a:lnTo>
                    <a:pt x="983602" y="1753209"/>
                  </a:lnTo>
                  <a:lnTo>
                    <a:pt x="956602" y="1712531"/>
                  </a:lnTo>
                  <a:lnTo>
                    <a:pt x="608876" y="1364805"/>
                  </a:lnTo>
                  <a:lnTo>
                    <a:pt x="568147" y="1337805"/>
                  </a:lnTo>
                  <a:lnTo>
                    <a:pt x="521881" y="1328801"/>
                  </a:lnTo>
                  <a:lnTo>
                    <a:pt x="475602" y="1337805"/>
                  </a:lnTo>
                  <a:lnTo>
                    <a:pt x="434886" y="1364805"/>
                  </a:lnTo>
                  <a:lnTo>
                    <a:pt x="87160" y="1712531"/>
                  </a:lnTo>
                  <a:lnTo>
                    <a:pt x="60147" y="1753209"/>
                  </a:lnTo>
                  <a:lnTo>
                    <a:pt x="51155" y="1799463"/>
                  </a:lnTo>
                  <a:lnTo>
                    <a:pt x="60147" y="1845729"/>
                  </a:lnTo>
                  <a:lnTo>
                    <a:pt x="87160" y="1886394"/>
                  </a:lnTo>
                  <a:lnTo>
                    <a:pt x="434886" y="2234120"/>
                  </a:lnTo>
                  <a:lnTo>
                    <a:pt x="475602" y="2261133"/>
                  </a:lnTo>
                  <a:lnTo>
                    <a:pt x="521881" y="2270125"/>
                  </a:lnTo>
                  <a:lnTo>
                    <a:pt x="568147" y="2261133"/>
                  </a:lnTo>
                  <a:lnTo>
                    <a:pt x="608876" y="2234120"/>
                  </a:lnTo>
                  <a:lnTo>
                    <a:pt x="956602" y="1886394"/>
                  </a:lnTo>
                  <a:lnTo>
                    <a:pt x="983602" y="1845729"/>
                  </a:lnTo>
                  <a:lnTo>
                    <a:pt x="992606" y="1799463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498635" y="618102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12887" y="5482653"/>
              <a:ext cx="941705" cy="2268855"/>
            </a:xfrm>
            <a:custGeom>
              <a:avLst/>
              <a:gdLst/>
              <a:ahLst/>
              <a:cxnLst/>
              <a:rect l="l" t="t" r="r" b="b"/>
              <a:pathLst>
                <a:path w="941705" h="2268854">
                  <a:moveTo>
                    <a:pt x="941451" y="1797685"/>
                  </a:moveTo>
                  <a:lnTo>
                    <a:pt x="932446" y="1751431"/>
                  </a:lnTo>
                  <a:lnTo>
                    <a:pt x="905446" y="1710753"/>
                  </a:lnTo>
                  <a:lnTo>
                    <a:pt x="557720" y="1363027"/>
                  </a:lnTo>
                  <a:lnTo>
                    <a:pt x="516991" y="1336027"/>
                  </a:lnTo>
                  <a:lnTo>
                    <a:pt x="470725" y="1327023"/>
                  </a:lnTo>
                  <a:lnTo>
                    <a:pt x="424446" y="1336027"/>
                  </a:lnTo>
                  <a:lnTo>
                    <a:pt x="383730" y="1363027"/>
                  </a:lnTo>
                  <a:lnTo>
                    <a:pt x="36004" y="1710753"/>
                  </a:lnTo>
                  <a:lnTo>
                    <a:pt x="8991" y="1751431"/>
                  </a:lnTo>
                  <a:lnTo>
                    <a:pt x="0" y="1797685"/>
                  </a:lnTo>
                  <a:lnTo>
                    <a:pt x="8991" y="1843951"/>
                  </a:lnTo>
                  <a:lnTo>
                    <a:pt x="36004" y="1884616"/>
                  </a:lnTo>
                  <a:lnTo>
                    <a:pt x="383730" y="2232342"/>
                  </a:lnTo>
                  <a:lnTo>
                    <a:pt x="424446" y="2259355"/>
                  </a:lnTo>
                  <a:lnTo>
                    <a:pt x="470725" y="2268347"/>
                  </a:lnTo>
                  <a:lnTo>
                    <a:pt x="516991" y="2259355"/>
                  </a:lnTo>
                  <a:lnTo>
                    <a:pt x="557720" y="2232342"/>
                  </a:lnTo>
                  <a:lnTo>
                    <a:pt x="905446" y="1884616"/>
                  </a:lnTo>
                  <a:lnTo>
                    <a:pt x="932446" y="1843951"/>
                  </a:lnTo>
                  <a:lnTo>
                    <a:pt x="941451" y="1797685"/>
                  </a:lnTo>
                  <a:close/>
                </a:path>
                <a:path w="941705" h="2268854">
                  <a:moveTo>
                    <a:pt x="941451" y="470662"/>
                  </a:moveTo>
                  <a:lnTo>
                    <a:pt x="932446" y="424408"/>
                  </a:lnTo>
                  <a:lnTo>
                    <a:pt x="905446" y="383730"/>
                  </a:lnTo>
                  <a:lnTo>
                    <a:pt x="557720" y="36004"/>
                  </a:lnTo>
                  <a:lnTo>
                    <a:pt x="516991" y="9004"/>
                  </a:lnTo>
                  <a:lnTo>
                    <a:pt x="470725" y="0"/>
                  </a:lnTo>
                  <a:lnTo>
                    <a:pt x="424446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446"/>
                  </a:lnTo>
                  <a:lnTo>
                    <a:pt x="424446" y="932459"/>
                  </a:lnTo>
                  <a:lnTo>
                    <a:pt x="470725" y="941451"/>
                  </a:lnTo>
                  <a:lnTo>
                    <a:pt x="516991" y="932459"/>
                  </a:lnTo>
                  <a:lnTo>
                    <a:pt x="557720" y="905446"/>
                  </a:lnTo>
                  <a:lnTo>
                    <a:pt x="905446" y="557593"/>
                  </a:lnTo>
                  <a:lnTo>
                    <a:pt x="932446" y="516928"/>
                  </a:lnTo>
                  <a:lnTo>
                    <a:pt x="941451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98635" y="4854003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284257" y="802125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789" y="0"/>
                  </a:moveTo>
                  <a:lnTo>
                    <a:pt x="424525" y="9001"/>
                  </a:lnTo>
                  <a:lnTo>
                    <a:pt x="383857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857" y="905344"/>
                  </a:lnTo>
                  <a:lnTo>
                    <a:pt x="424525" y="932355"/>
                  </a:lnTo>
                  <a:lnTo>
                    <a:pt x="470789" y="941358"/>
                  </a:lnTo>
                  <a:lnTo>
                    <a:pt x="517052" y="932355"/>
                  </a:lnTo>
                  <a:lnTo>
                    <a:pt x="557720" y="905344"/>
                  </a:lnTo>
                  <a:lnTo>
                    <a:pt x="905446" y="557593"/>
                  </a:lnTo>
                  <a:lnTo>
                    <a:pt x="932449" y="516925"/>
                  </a:lnTo>
                  <a:lnTo>
                    <a:pt x="941451" y="470661"/>
                  </a:lnTo>
                  <a:lnTo>
                    <a:pt x="932449" y="424398"/>
                  </a:lnTo>
                  <a:lnTo>
                    <a:pt x="905446" y="383730"/>
                  </a:lnTo>
                  <a:lnTo>
                    <a:pt x="557720" y="36004"/>
                  </a:lnTo>
                  <a:lnTo>
                    <a:pt x="517052" y="9001"/>
                  </a:lnTo>
                  <a:lnTo>
                    <a:pt x="470789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521495" y="854284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55"/>
                  </a:lnTo>
                  <a:lnTo>
                    <a:pt x="9001" y="424429"/>
                  </a:lnTo>
                  <a:lnTo>
                    <a:pt x="0" y="470693"/>
                  </a:lnTo>
                  <a:lnTo>
                    <a:pt x="9001" y="516958"/>
                  </a:lnTo>
                  <a:lnTo>
                    <a:pt x="36004" y="557631"/>
                  </a:lnTo>
                  <a:lnTo>
                    <a:pt x="383730" y="905357"/>
                  </a:lnTo>
                  <a:lnTo>
                    <a:pt x="424398" y="932368"/>
                  </a:lnTo>
                  <a:lnTo>
                    <a:pt x="470661" y="941371"/>
                  </a:lnTo>
                  <a:lnTo>
                    <a:pt x="516925" y="932368"/>
                  </a:lnTo>
                  <a:lnTo>
                    <a:pt x="557593" y="905357"/>
                  </a:lnTo>
                  <a:lnTo>
                    <a:pt x="905319" y="557631"/>
                  </a:lnTo>
                  <a:lnTo>
                    <a:pt x="932322" y="516958"/>
                  </a:lnTo>
                  <a:lnTo>
                    <a:pt x="941324" y="470693"/>
                  </a:lnTo>
                  <a:lnTo>
                    <a:pt x="932322" y="424429"/>
                  </a:lnTo>
                  <a:lnTo>
                    <a:pt x="905319" y="383755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712886" y="8033702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725" y="0"/>
                  </a:moveTo>
                  <a:lnTo>
                    <a:pt x="424453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82"/>
                  </a:lnTo>
                  <a:lnTo>
                    <a:pt x="424453" y="932393"/>
                  </a:lnTo>
                  <a:lnTo>
                    <a:pt x="470725" y="941397"/>
                  </a:lnTo>
                  <a:lnTo>
                    <a:pt x="516997" y="932393"/>
                  </a:lnTo>
                  <a:lnTo>
                    <a:pt x="557720" y="905382"/>
                  </a:lnTo>
                  <a:lnTo>
                    <a:pt x="905446" y="557593"/>
                  </a:lnTo>
                  <a:lnTo>
                    <a:pt x="932449" y="516925"/>
                  </a:lnTo>
                  <a:lnTo>
                    <a:pt x="941451" y="470661"/>
                  </a:lnTo>
                  <a:lnTo>
                    <a:pt x="932449" y="424398"/>
                  </a:lnTo>
                  <a:lnTo>
                    <a:pt x="905446" y="383730"/>
                  </a:lnTo>
                  <a:lnTo>
                    <a:pt x="557720" y="36004"/>
                  </a:lnTo>
                  <a:lnTo>
                    <a:pt x="516997" y="9001"/>
                  </a:lnTo>
                  <a:lnTo>
                    <a:pt x="470725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543720" y="733126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446"/>
                  </a:lnTo>
                  <a:lnTo>
                    <a:pt x="424398" y="932449"/>
                  </a:lnTo>
                  <a:lnTo>
                    <a:pt x="470661" y="941451"/>
                  </a:lnTo>
                  <a:lnTo>
                    <a:pt x="516925" y="932449"/>
                  </a:lnTo>
                  <a:lnTo>
                    <a:pt x="557593" y="905446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638" y="1447800"/>
            <a:ext cx="4495800" cy="3907931"/>
          </a:xfrm>
          <a:prstGeom prst="round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Жилищное</a:t>
            </a:r>
            <a:r>
              <a:rPr lang="ru-RU" sz="2400" spc="-40" dirty="0"/>
              <a:t> </a:t>
            </a:r>
            <a:r>
              <a:rPr lang="ru-RU" sz="2400" spc="40" dirty="0"/>
              <a:t>назначение</a:t>
            </a:r>
            <a:endParaRPr sz="2400" dirty="0"/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23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3076" name="Picture 4" descr="https://gis76.ru/integration/export/download_resource/WhatsApp%20Image%202024-11-26%20at%2016.01.2617326261762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3826232"/>
            <a:ext cx="5903976" cy="30589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is76.ru/integration/export/download_resource/WhatsApp%20Image%202024-11-26%20at%2015.59.42173262607225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19678" r="41289" b="38651"/>
          <a:stretch/>
        </p:blipFill>
        <p:spPr bwMode="auto">
          <a:xfrm>
            <a:off x="8502650" y="3826232"/>
            <a:ext cx="2362200" cy="1295400"/>
          </a:xfrm>
          <a:prstGeom prst="roundRect">
            <a:avLst>
              <a:gd name="adj" fmla="val 3555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7"/>
          <p:cNvSpPr txBox="1"/>
          <p:nvPr/>
        </p:nvSpPr>
        <p:spPr>
          <a:xfrm>
            <a:off x="744727" y="1420367"/>
            <a:ext cx="7510780" cy="543995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5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1 - 76:21:010112:10; 2 – 76:21:010112:21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(правобережная часть), ул. Ярославская, д. 109 и д. 99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1 –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0,14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</a:p>
          <a:p>
            <a:pPr marL="38100" indent="1219200">
              <a:lnSpc>
                <a:spcPct val="100000"/>
              </a:lnSpc>
              <a:spcBef>
                <a:spcPts val="780"/>
              </a:spcBef>
            </a:pPr>
            <a:r>
              <a:rPr lang="ru-RU" spc="-25" dirty="0">
                <a:latin typeface="Century Gothic"/>
                <a:cs typeface="Century Gothic"/>
              </a:rPr>
              <a:t>2 –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0,09</a:t>
            </a:r>
            <a:r>
              <a:rPr lang="ru-RU" sz="2000" spc="-25" dirty="0">
                <a:latin typeface="Century Gothic"/>
                <a:cs typeface="Century Gothic"/>
              </a:rPr>
              <a:t> </a:t>
            </a:r>
            <a:r>
              <a:rPr lang="ru-RU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многоквартирного жилищного строительства</a:t>
            </a:r>
            <a:br>
              <a:rPr lang="ru-RU" dirty="0">
                <a:latin typeface="Century Gothic"/>
                <a:cs typeface="Century Gothic"/>
              </a:rPr>
            </a:br>
            <a:endParaRPr lang="ru-RU" dirty="0">
              <a:latin typeface="Century Gothic"/>
              <a:cs typeface="Century Gothic"/>
            </a:endParaRPr>
          </a:p>
          <a:p>
            <a:pPr marL="38100" indent="52388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38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38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Имеется возможность подключения водоснабжения, электроснабжение и газоснабжения.</a:t>
            </a:r>
          </a:p>
        </p:txBody>
      </p:sp>
      <p:sp>
        <p:nvSpPr>
          <p:cNvPr id="39" name="Овал 38"/>
          <p:cNvSpPr/>
          <p:nvPr/>
        </p:nvSpPr>
        <p:spPr>
          <a:xfrm>
            <a:off x="10062972" y="4343400"/>
            <a:ext cx="254000" cy="1980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Овал 40"/>
          <p:cNvSpPr/>
          <p:nvPr/>
        </p:nvSpPr>
        <p:spPr>
          <a:xfrm>
            <a:off x="11327638" y="5174880"/>
            <a:ext cx="254000" cy="1980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object 10"/>
          <p:cNvSpPr txBox="1"/>
          <p:nvPr/>
        </p:nvSpPr>
        <p:spPr>
          <a:xfrm>
            <a:off x="748394" y="7668053"/>
            <a:ext cx="7433309" cy="15497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правобережной части города Тутаева имеется комфортная инфраструктура: дороги, транспортные сети, магазины, школы, спортивные площадки, медицинские учреждения, парки отдыха, развлекательные площадки и другие сервисы.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24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5" y="1420367"/>
            <a:ext cx="9549691" cy="701474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6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не разграниченная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1</a:t>
            </a:r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– 76:21:010149:277;	</a:t>
            </a: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2</a:t>
            </a:r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– 76:21:010149:266;	</a:t>
            </a: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3</a:t>
            </a:r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– 76:21:010149:268;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4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 – 76:21:010149:269;	</a:t>
            </a: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5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 – 76:21:010149:270; 	</a:t>
            </a: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6</a:t>
            </a:r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– 76:21:010149:272;</a:t>
            </a:r>
            <a:endParaRPr lang="ru-RU" b="1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7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 – 76:21:010149:273;</a:t>
            </a:r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	</a:t>
            </a:r>
            <a:r>
              <a:rPr lang="ru-RU" sz="2000" b="1" dirty="0">
                <a:solidFill>
                  <a:srgbClr val="FFC000"/>
                </a:solidFill>
                <a:latin typeface="Century Gothic"/>
                <a:cs typeface="Century Gothic"/>
              </a:rPr>
              <a:t>8</a:t>
            </a:r>
            <a:r>
              <a:rPr lang="ru-RU" dirty="0">
                <a:solidFill>
                  <a:srgbClr val="2B2A29"/>
                </a:solidFill>
                <a:latin typeface="Century Gothic"/>
                <a:cs typeface="Century Gothic"/>
              </a:rPr>
              <a:t> – 76:21:010149:274</a:t>
            </a:r>
            <a:endParaRPr lang="ru-RU" b="1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(правобережная часть), ул. Волжская набережная, у КНС-2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endParaRPr lang="ru-RU" sz="1800" b="1" spc="15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lang="ru-RU" sz="1800" b="1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lang="ru-RU" sz="1800" b="1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многоквартирного жилищного строительства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700" dirty="0">
                <a:latin typeface="Century Gothic"/>
                <a:cs typeface="Century Gothic"/>
              </a:rPr>
              <a:t> </a:t>
            </a:r>
            <a:r>
              <a:rPr lang="ru-RU" sz="500" dirty="0">
                <a:latin typeface="Century Gothic"/>
                <a:cs typeface="Century Gothic"/>
              </a:rPr>
              <a:t> 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8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35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36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Удаленность от дороги областного значения – 100 метров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Имеется возможность подключения водоснабжения, электроснабжение и газоснабжения.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Жилищное</a:t>
            </a:r>
            <a:r>
              <a:rPr lang="ru-RU" sz="2400" spc="-40" dirty="0"/>
              <a:t> </a:t>
            </a:r>
            <a:r>
              <a:rPr lang="ru-RU" sz="2400" spc="40" dirty="0"/>
              <a:t>назначение</a:t>
            </a:r>
            <a:endParaRPr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50" y="1066800"/>
            <a:ext cx="5925377" cy="5744377"/>
          </a:xfrm>
          <a:prstGeom prst="round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5689519" y="5128138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5542038" y="4074017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4751050" y="4530143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4598650" y="3769217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3975545" y="3034048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4598650" y="2659487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3836650" y="23622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2846050" y="3276600"/>
            <a:ext cx="304800" cy="304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2846050" y="326694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838170" y="23299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597130" y="262722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975545" y="300399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597130" y="37435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537119" y="404175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751050" y="449787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689519" y="509587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8</a:t>
            </a: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05740"/>
              </p:ext>
            </p:extLst>
          </p:nvPr>
        </p:nvGraphicFramePr>
        <p:xfrm>
          <a:off x="2017182" y="4411083"/>
          <a:ext cx="76284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0,19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2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0,1991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3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4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0,15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5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0,25</a:t>
                      </a:r>
                      <a:r>
                        <a:rPr lang="ru-RU" b="0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  <a:endParaRPr lang="ru-RU" b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6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7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0,15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8 – </a:t>
                      </a:r>
                      <a:r>
                        <a:rPr lang="ru-RU" sz="2000" b="1" dirty="0">
                          <a:solidFill>
                            <a:srgbClr val="FFC000"/>
                          </a:solidFill>
                          <a:latin typeface="Century Gothic" panose="020B0502020202020204" pitchFamily="34" charset="0"/>
                        </a:rPr>
                        <a:t>0,26</a:t>
                      </a:r>
                      <a:r>
                        <a:rPr lang="ru-RU" b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га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object 10"/>
          <p:cNvSpPr txBox="1"/>
          <p:nvPr/>
        </p:nvSpPr>
        <p:spPr>
          <a:xfrm>
            <a:off x="744725" y="8194279"/>
            <a:ext cx="9129525" cy="1311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правобережной части города Тутаева имеется комфортная инфраструктура: дороги, транспортные сети, магазины, школы, спортивные площадки, медицинские учреждения, парки отдыха, развлекательные площадки и другие сервисы.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440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Жилищное</a:t>
            </a:r>
            <a:r>
              <a:rPr lang="ru-RU" sz="2400" spc="-40" dirty="0"/>
              <a:t> </a:t>
            </a:r>
            <a:r>
              <a:rPr lang="ru-RU" sz="2400" spc="40" dirty="0"/>
              <a:t>назначение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3028" y="7397466"/>
            <a:ext cx="7362681" cy="18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</a:p>
          <a:p>
            <a:pPr marL="12700">
              <a:lnSpc>
                <a:spcPts val="1950"/>
              </a:lnSpc>
              <a:spcBef>
                <a:spcPts val="13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 Земельный участок находится в непосредственной близости к реке Волга., открываются виды на правобережную часть города Тутаева.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25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7" y="1420367"/>
            <a:ext cx="7510780" cy="478336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7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квартал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76:21:020224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п. Кирпичный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38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pc="165" dirty="0">
                <a:latin typeface="Century Gothic"/>
                <a:cs typeface="Century Gothic"/>
              </a:rPr>
              <a:t>для индивидуального жилищного строительства, комплексное развитие территории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br>
              <a:rPr lang="ru-RU" b="1" spc="165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42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Имеется возможность подключения водоснабжения, электроснабжение и газоснабжения.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8940"/>
          <a:stretch/>
        </p:blipFill>
        <p:spPr>
          <a:xfrm>
            <a:off x="9525922" y="2819400"/>
            <a:ext cx="5276682" cy="4594306"/>
          </a:xfrm>
          <a:prstGeom prst="round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l="15958" t="11172" r="19083" b="8242"/>
          <a:stretch>
            <a:fillRect/>
          </a:stretch>
        </p:blipFill>
        <p:spPr bwMode="auto">
          <a:xfrm>
            <a:off x="11830177" y="845331"/>
            <a:ext cx="4390941" cy="31055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067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86"/>
          <p:cNvPicPr/>
          <p:nvPr/>
        </p:nvPicPr>
        <p:blipFill>
          <a:blip r:embed="rId2"/>
          <a:stretch/>
        </p:blipFill>
        <p:spPr>
          <a:xfrm>
            <a:off x="11604179" y="914400"/>
            <a:ext cx="5509260" cy="3526283"/>
          </a:xfrm>
          <a:prstGeom prst="round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4726" y="7164068"/>
            <a:ext cx="10043924" cy="1825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 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земельного участка и здания проведены в июне 2025 года. Объект: нежилое здание с земельным участком включен в план приватизации ГПТ на 2025 год. Находится на стадии проведении оценки. Торги запланированы на третий квартал 2025 года.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26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6" y="1420367"/>
            <a:ext cx="7268895" cy="453713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8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не разграниченная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76:21:020128:16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Ушакова, д. 35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0,11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историко-культурная деятельность </a:t>
            </a: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b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47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pic>
        <p:nvPicPr>
          <p:cNvPr id="41" name="Picture 184"/>
          <p:cNvPicPr/>
          <p:nvPr/>
        </p:nvPicPr>
        <p:blipFill>
          <a:blip r:embed="rId3"/>
          <a:stretch/>
        </p:blipFill>
        <p:spPr>
          <a:xfrm>
            <a:off x="12388850" y="3962400"/>
            <a:ext cx="4914265" cy="3733800"/>
          </a:xfrm>
          <a:prstGeom prst="roundRect">
            <a:avLst/>
          </a:prstGeom>
        </p:spPr>
      </p:pic>
      <p:pic>
        <p:nvPicPr>
          <p:cNvPr id="43" name="Picture 188"/>
          <p:cNvPicPr/>
          <p:nvPr/>
        </p:nvPicPr>
        <p:blipFill>
          <a:blip r:embed="rId4"/>
          <a:stretch/>
        </p:blipFill>
        <p:spPr>
          <a:xfrm>
            <a:off x="7908385" y="3055177"/>
            <a:ext cx="4885055" cy="3505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59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17"/>
          <p:cNvPicPr/>
          <p:nvPr/>
        </p:nvPicPr>
        <p:blipFill>
          <a:blip r:embed="rId2"/>
          <a:stretch/>
        </p:blipFill>
        <p:spPr>
          <a:xfrm>
            <a:off x="11335893" y="693828"/>
            <a:ext cx="4444682" cy="3491521"/>
          </a:xfrm>
          <a:prstGeom prst="round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50359" y="6640848"/>
            <a:ext cx="9967724" cy="25769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 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земельного участка и здания проведены в июне 2025 года. Объект: нежилое здание с земельным участком  планируется включить в план приватизации ГПТ в июле 2025 года. Находится на стадии подготовки документов для рассмотрения на заседании межведомственной комиссии при МИО ЯО. Торги запланированы на третий квартал 2025 года. 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правобережной части города Тутаева имеется комфортная инфраструктура: дороги, транспортные сети, магазины, школы, спортивные площадки, медицинские учреждения, парки отдыха, развлекательные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27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8138923" cy="4998804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9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76:21:010132:1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(правобережная часть), ул. Петра Шитова, д. 22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0,1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историко-культурная деятельность</a:t>
            </a:r>
            <a:br>
              <a:rPr lang="ru-RU" dirty="0">
                <a:latin typeface="Century Gothic"/>
                <a:cs typeface="Century Gothic"/>
              </a:rPr>
            </a:b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35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37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Имеются все инженерные коммуникации;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Здание находится на главной площади города, где проходит большинство культурных, развлекательных мероприятий.</a:t>
            </a:r>
          </a:p>
        </p:txBody>
      </p:sp>
      <p:pic>
        <p:nvPicPr>
          <p:cNvPr id="10" name="Picture 219"/>
          <p:cNvPicPr/>
          <p:nvPr/>
        </p:nvPicPr>
        <p:blipFill rotWithShape="1">
          <a:blip r:embed="rId3"/>
          <a:srcRect r="8344"/>
          <a:stretch/>
        </p:blipFill>
        <p:spPr>
          <a:xfrm>
            <a:off x="8781031" y="3047900"/>
            <a:ext cx="4496564" cy="3143861"/>
          </a:xfrm>
          <a:prstGeom prst="roundRect">
            <a:avLst/>
          </a:prstGeom>
        </p:spPr>
      </p:pic>
      <p:pic>
        <p:nvPicPr>
          <p:cNvPr id="9" name="Picture 221"/>
          <p:cNvPicPr/>
          <p:nvPr/>
        </p:nvPicPr>
        <p:blipFill>
          <a:blip r:embed="rId4"/>
          <a:stretch/>
        </p:blipFill>
        <p:spPr>
          <a:xfrm>
            <a:off x="12655134" y="3758334"/>
            <a:ext cx="4282923" cy="33515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8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4726" y="6640848"/>
            <a:ext cx="9586724" cy="25769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 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земельного участка и здания проведены в июне 2025 года. Объект: нежилое здание с земельным участком  планируется включить в план приватизации ГПТ в июле 2025 года. Находится на стадии подготовки документов для рассмотрения на заседании межведомственной комиссии при МИО ЯО. Торги запланированы на третий квартал 2025 года.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28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681723" cy="450636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10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76:21:020214:27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Леонтьевская, д. 3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0,2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историко-культурная деятельность</a:t>
            </a:r>
            <a:br>
              <a:rPr lang="ru-RU" dirty="0">
                <a:latin typeface="Century Gothic"/>
                <a:cs typeface="Century Gothic"/>
              </a:rPr>
            </a:b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42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52"/>
          <p:cNvPicPr/>
          <p:nvPr/>
        </p:nvPicPr>
        <p:blipFill>
          <a:blip r:embed="rId2"/>
          <a:stretch/>
        </p:blipFill>
        <p:spPr>
          <a:xfrm>
            <a:off x="11915435" y="533400"/>
            <a:ext cx="5097865" cy="3507687"/>
          </a:xfrm>
          <a:prstGeom prst="roundRect">
            <a:avLst/>
          </a:prstGeom>
        </p:spPr>
      </p:pic>
      <p:pic>
        <p:nvPicPr>
          <p:cNvPr id="8" name="Picture 254"/>
          <p:cNvPicPr/>
          <p:nvPr/>
        </p:nvPicPr>
        <p:blipFill>
          <a:blip r:embed="rId3"/>
          <a:stretch/>
        </p:blipFill>
        <p:spPr>
          <a:xfrm>
            <a:off x="10026650" y="3429000"/>
            <a:ext cx="5428615" cy="36087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8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44726" y="6638283"/>
            <a:ext cx="9662924" cy="23512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 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земельного участка и здания проведены в июне 2025 года. Однако имеются наложения здания и земельного участка. Стадия - направлено заявление в Росреестр на привязку объекта к земельному участку. При положительном исходе объект планируется в включить прогнозный план в третьем квартале 2025 года, торги запланированы на четвертый квартал 2025 года</a:t>
            </a: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29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6" y="1420367"/>
            <a:ext cx="7986523" cy="453713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11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76:21:020208:5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Панина, д. 40/65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0,05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 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историко-культурная деятельность </a:t>
            </a: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b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7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77"/>
          <p:cNvPicPr/>
          <p:nvPr/>
        </p:nvPicPr>
        <p:blipFill>
          <a:blip r:embed="rId2"/>
          <a:stretch/>
        </p:blipFill>
        <p:spPr>
          <a:xfrm>
            <a:off x="12365305" y="714653"/>
            <a:ext cx="4289439" cy="3699038"/>
          </a:xfrm>
          <a:prstGeom prst="roundRect">
            <a:avLst/>
          </a:prstGeom>
        </p:spPr>
      </p:pic>
      <p:pic>
        <p:nvPicPr>
          <p:cNvPr id="9" name="Picture 273"/>
          <p:cNvPicPr/>
          <p:nvPr/>
        </p:nvPicPr>
        <p:blipFill>
          <a:blip r:embed="rId3"/>
          <a:stretch/>
        </p:blipFill>
        <p:spPr>
          <a:xfrm>
            <a:off x="10483850" y="3962400"/>
            <a:ext cx="4769222" cy="31484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09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4726" y="6640848"/>
            <a:ext cx="9510524" cy="25769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земельного участка и здания проведены в июне 2025 года. Объект: нежилое здание с земельным участком  планируется включить в план приватизации ГПТ в четвертом квартале 2025 года. Находится на стадии изменения наименования здания и изменения вида разрешенного использования земельного участка. Торги запланированы на четвертый квартал 2025 года - первый квартал 2026 года.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30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834124" cy="478336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12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76:21:020120:411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Ленина/Казанская, д. 78/22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0,75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малоэтажная многоквартирная жилая застройка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304"/>
          <p:cNvPicPr/>
          <p:nvPr/>
        </p:nvPicPr>
        <p:blipFill>
          <a:blip r:embed="rId2"/>
          <a:stretch/>
        </p:blipFill>
        <p:spPr>
          <a:xfrm>
            <a:off x="11701525" y="470880"/>
            <a:ext cx="5311775" cy="3886199"/>
          </a:xfrm>
          <a:prstGeom prst="roundRect">
            <a:avLst/>
          </a:prstGeom>
        </p:spPr>
      </p:pic>
      <p:pic>
        <p:nvPicPr>
          <p:cNvPr id="9" name="Picture 300"/>
          <p:cNvPicPr/>
          <p:nvPr/>
        </p:nvPicPr>
        <p:blipFill>
          <a:blip r:embed="rId3"/>
          <a:stretch/>
        </p:blipFill>
        <p:spPr>
          <a:xfrm>
            <a:off x="9117520" y="3044565"/>
            <a:ext cx="4419600" cy="38168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38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60603" y="6866551"/>
            <a:ext cx="9148805" cy="23512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Кадастровые работы в отношении объекта запланированы на третий квартал 2025 года. Объект: нежилое здание с земельным участком  планируется включить в план приватизации ГПТ на 2026 год. Стадия - изменение наименования здания, смена вида разрешенного использования земельного участка, электронный аукцион по определению подрядчика на проведение кадастровых работ в отношении объекта.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31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7" y="1420367"/>
            <a:ext cx="7529324" cy="426014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13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76:21:020225:11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Ленина, д. 51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0,08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 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жилого дома</a:t>
            </a:r>
            <a:endParaRPr lang="ru-RU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b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</a:b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7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327"/>
          <p:cNvPicPr/>
          <p:nvPr/>
        </p:nvPicPr>
        <p:blipFill>
          <a:blip r:embed="rId2"/>
          <a:stretch/>
        </p:blipFill>
        <p:spPr>
          <a:xfrm>
            <a:off x="12644920" y="304800"/>
            <a:ext cx="4089527" cy="4114800"/>
          </a:xfrm>
          <a:prstGeom prst="roundRect">
            <a:avLst/>
          </a:prstGeom>
        </p:spPr>
      </p:pic>
      <p:pic>
        <p:nvPicPr>
          <p:cNvPr id="9" name="Picture 329"/>
          <p:cNvPicPr/>
          <p:nvPr/>
        </p:nvPicPr>
        <p:blipFill>
          <a:blip r:embed="rId3"/>
          <a:stretch/>
        </p:blipFill>
        <p:spPr>
          <a:xfrm>
            <a:off x="9300830" y="3200400"/>
            <a:ext cx="5096637" cy="40852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60536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50"/>
          <p:cNvPicPr/>
          <p:nvPr/>
        </p:nvPicPr>
        <p:blipFill>
          <a:blip r:embed="rId2"/>
          <a:stretch/>
        </p:blipFill>
        <p:spPr>
          <a:xfrm>
            <a:off x="12445110" y="624840"/>
            <a:ext cx="4568190" cy="3614456"/>
          </a:xfrm>
          <a:prstGeom prst="round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660603" y="6640848"/>
            <a:ext cx="9586724" cy="25769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Кадастровые работы в отношении объекта запланированы на третий квартал 2025 года. Объект: нежилое здание с земельным участком  планируется включить в план приватизации ГПТ на 2026 год. Находится на стадии права собственности на здание, смена вида разрешенного использования земельного участка, электронный аукцион по определению подрядчика на проведение кадастровых работ в отношении объекта.</a:t>
            </a:r>
          </a:p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32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834124" cy="450636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14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76:21:020217:6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Ушакова, д. 31/20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0,03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 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эксплуатации многоквартирного дома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52"/>
          <p:cNvPicPr/>
          <p:nvPr/>
        </p:nvPicPr>
        <p:blipFill>
          <a:blip r:embed="rId3"/>
          <a:stretch/>
        </p:blipFill>
        <p:spPr>
          <a:xfrm>
            <a:off x="8948371" y="2563736"/>
            <a:ext cx="4374644" cy="40506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6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86080" cy="9906000"/>
          </a:xfrm>
          <a:custGeom>
            <a:avLst/>
            <a:gdLst/>
            <a:ahLst/>
            <a:cxnLst/>
            <a:rect l="l" t="t" r="r" b="b"/>
            <a:pathLst>
              <a:path w="386080" h="9906000">
                <a:moveTo>
                  <a:pt x="0" y="9906000"/>
                </a:moveTo>
                <a:lnTo>
                  <a:pt x="385571" y="9906000"/>
                </a:lnTo>
                <a:lnTo>
                  <a:pt x="385571" y="0"/>
                </a:lnTo>
                <a:lnTo>
                  <a:pt x="0" y="0"/>
                </a:lnTo>
                <a:lnTo>
                  <a:pt x="0" y="990600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55954" y="136017"/>
            <a:ext cx="4225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20" dirty="0">
                <a:solidFill>
                  <a:srgbClr val="2B2A29"/>
                </a:solidFill>
                <a:latin typeface="Calibri"/>
                <a:cs typeface="Calibri"/>
              </a:rPr>
              <a:t>Инфраструктура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85494" y="1213866"/>
            <a:ext cx="11430" cy="1128395"/>
          </a:xfrm>
          <a:custGeom>
            <a:avLst/>
            <a:gdLst/>
            <a:ahLst/>
            <a:cxnLst/>
            <a:rect l="l" t="t" r="r" b="b"/>
            <a:pathLst>
              <a:path w="11430" h="1128395">
                <a:moveTo>
                  <a:pt x="0" y="0"/>
                </a:moveTo>
                <a:lnTo>
                  <a:pt x="11175" y="1127886"/>
                </a:lnTo>
              </a:path>
            </a:pathLst>
          </a:custGeom>
          <a:ln w="38100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89326" y="1215771"/>
            <a:ext cx="2044064" cy="10007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 marR="30480" indent="58419">
              <a:lnSpc>
                <a:spcPct val="109200"/>
              </a:lnSpc>
              <a:spcBef>
                <a:spcPts val="500"/>
              </a:spcBef>
            </a:pPr>
            <a:r>
              <a:rPr lang="ru-RU" sz="3600" b="1" spc="190" dirty="0">
                <a:solidFill>
                  <a:srgbClr val="FFCC00"/>
                </a:solidFill>
                <a:latin typeface="Calibri"/>
                <a:cs typeface="Calibri"/>
              </a:rPr>
              <a:t>1,4</a:t>
            </a:r>
            <a:r>
              <a:rPr sz="3600" b="1" spc="-20" dirty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ru-RU" sz="3600" b="1" spc="-20" dirty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ru-RU" sz="2700" spc="-37" baseline="6172" dirty="0" err="1">
                <a:solidFill>
                  <a:srgbClr val="2B2A29"/>
                </a:solidFill>
                <a:latin typeface="Century Gothic"/>
                <a:cs typeface="Century Gothic"/>
              </a:rPr>
              <a:t>тыс</a:t>
            </a:r>
            <a:r>
              <a:rPr lang="ru-RU" sz="2700" spc="-37" baseline="6172" dirty="0">
                <a:solidFill>
                  <a:srgbClr val="2B2A29"/>
                </a:solidFill>
                <a:latin typeface="Century Gothic"/>
                <a:cs typeface="Century Gothic"/>
              </a:rPr>
              <a:t> к</a:t>
            </a:r>
            <a:r>
              <a:rPr sz="2700" spc="-37" baseline="6172" dirty="0">
                <a:solidFill>
                  <a:srgbClr val="2B2A29"/>
                </a:solidFill>
                <a:latin typeface="Century Gothic"/>
                <a:cs typeface="Century Gothic"/>
              </a:rPr>
              <a:t>м² </a:t>
            </a:r>
            <a:r>
              <a:rPr sz="1800" dirty="0">
                <a:solidFill>
                  <a:srgbClr val="0C0C0C"/>
                </a:solidFill>
                <a:latin typeface="Century Gothic"/>
                <a:cs typeface="Century Gothic"/>
              </a:rPr>
              <a:t>Площадь</a:t>
            </a:r>
            <a:r>
              <a:rPr sz="1800" spc="225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0C0C0C"/>
                </a:solidFill>
                <a:latin typeface="Century Gothic"/>
                <a:cs typeface="Century Gothic"/>
              </a:rPr>
              <a:t>округа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2852" y="1213103"/>
            <a:ext cx="858519" cy="843280"/>
          </a:xfrm>
          <a:custGeom>
            <a:avLst/>
            <a:gdLst/>
            <a:ahLst/>
            <a:cxnLst/>
            <a:rect l="l" t="t" r="r" b="b"/>
            <a:pathLst>
              <a:path w="858519" h="843280">
                <a:moveTo>
                  <a:pt x="429005" y="0"/>
                </a:moveTo>
                <a:lnTo>
                  <a:pt x="382252" y="2473"/>
                </a:lnTo>
                <a:lnTo>
                  <a:pt x="336959" y="9721"/>
                </a:lnTo>
                <a:lnTo>
                  <a:pt x="293388" y="21488"/>
                </a:lnTo>
                <a:lnTo>
                  <a:pt x="251800" y="37515"/>
                </a:lnTo>
                <a:lnTo>
                  <a:pt x="212456" y="57545"/>
                </a:lnTo>
                <a:lnTo>
                  <a:pt x="175619" y="81320"/>
                </a:lnTo>
                <a:lnTo>
                  <a:pt x="141550" y="108584"/>
                </a:lnTo>
                <a:lnTo>
                  <a:pt x="110509" y="139079"/>
                </a:lnTo>
                <a:lnTo>
                  <a:pt x="82759" y="172547"/>
                </a:lnTo>
                <a:lnTo>
                  <a:pt x="58561" y="208731"/>
                </a:lnTo>
                <a:lnTo>
                  <a:pt x="38176" y="247374"/>
                </a:lnTo>
                <a:lnTo>
                  <a:pt x="21866" y="288218"/>
                </a:lnTo>
                <a:lnTo>
                  <a:pt x="9892" y="331007"/>
                </a:lnTo>
                <a:lnTo>
                  <a:pt x="2516" y="375481"/>
                </a:lnTo>
                <a:lnTo>
                  <a:pt x="0" y="421386"/>
                </a:lnTo>
                <a:lnTo>
                  <a:pt x="2516" y="467290"/>
                </a:lnTo>
                <a:lnTo>
                  <a:pt x="9892" y="511764"/>
                </a:lnTo>
                <a:lnTo>
                  <a:pt x="21866" y="554553"/>
                </a:lnTo>
                <a:lnTo>
                  <a:pt x="38176" y="595397"/>
                </a:lnTo>
                <a:lnTo>
                  <a:pt x="58561" y="634040"/>
                </a:lnTo>
                <a:lnTo>
                  <a:pt x="82759" y="670224"/>
                </a:lnTo>
                <a:lnTo>
                  <a:pt x="110509" y="703692"/>
                </a:lnTo>
                <a:lnTo>
                  <a:pt x="141550" y="734187"/>
                </a:lnTo>
                <a:lnTo>
                  <a:pt x="175619" y="761451"/>
                </a:lnTo>
                <a:lnTo>
                  <a:pt x="212456" y="785226"/>
                </a:lnTo>
                <a:lnTo>
                  <a:pt x="251800" y="805256"/>
                </a:lnTo>
                <a:lnTo>
                  <a:pt x="293388" y="821283"/>
                </a:lnTo>
                <a:lnTo>
                  <a:pt x="336959" y="833050"/>
                </a:lnTo>
                <a:lnTo>
                  <a:pt x="382252" y="840298"/>
                </a:lnTo>
                <a:lnTo>
                  <a:pt x="429005" y="842772"/>
                </a:lnTo>
                <a:lnTo>
                  <a:pt x="475759" y="840298"/>
                </a:lnTo>
                <a:lnTo>
                  <a:pt x="521052" y="833050"/>
                </a:lnTo>
                <a:lnTo>
                  <a:pt x="564623" y="821283"/>
                </a:lnTo>
                <a:lnTo>
                  <a:pt x="606211" y="805256"/>
                </a:lnTo>
                <a:lnTo>
                  <a:pt x="645555" y="785226"/>
                </a:lnTo>
                <a:lnTo>
                  <a:pt x="682392" y="761451"/>
                </a:lnTo>
                <a:lnTo>
                  <a:pt x="716461" y="734187"/>
                </a:lnTo>
                <a:lnTo>
                  <a:pt x="747502" y="703692"/>
                </a:lnTo>
                <a:lnTo>
                  <a:pt x="775252" y="670224"/>
                </a:lnTo>
                <a:lnTo>
                  <a:pt x="799450" y="634040"/>
                </a:lnTo>
                <a:lnTo>
                  <a:pt x="819835" y="595397"/>
                </a:lnTo>
                <a:lnTo>
                  <a:pt x="836145" y="554553"/>
                </a:lnTo>
                <a:lnTo>
                  <a:pt x="848119" y="511764"/>
                </a:lnTo>
                <a:lnTo>
                  <a:pt x="855495" y="467290"/>
                </a:lnTo>
                <a:lnTo>
                  <a:pt x="858011" y="421386"/>
                </a:lnTo>
                <a:lnTo>
                  <a:pt x="855495" y="375481"/>
                </a:lnTo>
                <a:lnTo>
                  <a:pt x="848119" y="331007"/>
                </a:lnTo>
                <a:lnTo>
                  <a:pt x="836145" y="288218"/>
                </a:lnTo>
                <a:lnTo>
                  <a:pt x="819835" y="247374"/>
                </a:lnTo>
                <a:lnTo>
                  <a:pt x="799450" y="208731"/>
                </a:lnTo>
                <a:lnTo>
                  <a:pt x="775252" y="172547"/>
                </a:lnTo>
                <a:lnTo>
                  <a:pt x="747502" y="139079"/>
                </a:lnTo>
                <a:lnTo>
                  <a:pt x="716461" y="108584"/>
                </a:lnTo>
                <a:lnTo>
                  <a:pt x="682392" y="81320"/>
                </a:lnTo>
                <a:lnTo>
                  <a:pt x="645555" y="57545"/>
                </a:lnTo>
                <a:lnTo>
                  <a:pt x="606211" y="37515"/>
                </a:lnTo>
                <a:lnTo>
                  <a:pt x="564623" y="21488"/>
                </a:lnTo>
                <a:lnTo>
                  <a:pt x="521052" y="9721"/>
                </a:lnTo>
                <a:lnTo>
                  <a:pt x="475759" y="2473"/>
                </a:lnTo>
                <a:lnTo>
                  <a:pt x="42900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84730" y="1395979"/>
            <a:ext cx="36156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75" dirty="0">
                <a:latin typeface="Century Gothic"/>
                <a:cs typeface="Century Gothic"/>
              </a:rPr>
              <a:t>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87825" y="8989568"/>
            <a:ext cx="12636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615F5D"/>
                </a:solidFill>
                <a:latin typeface="Century Gothic"/>
                <a:cs typeface="Century Gothic"/>
              </a:rPr>
              <a:t>3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265919" y="1168908"/>
            <a:ext cx="986155" cy="1012190"/>
            <a:chOff x="9265919" y="1168908"/>
            <a:chExt cx="986155" cy="1012190"/>
          </a:xfrm>
        </p:grpSpPr>
        <p:sp>
          <p:nvSpPr>
            <p:cNvPr id="15" name="object 15"/>
            <p:cNvSpPr/>
            <p:nvPr/>
          </p:nvSpPr>
          <p:spPr>
            <a:xfrm>
              <a:off x="9265919" y="1168908"/>
              <a:ext cx="986155" cy="1012190"/>
            </a:xfrm>
            <a:custGeom>
              <a:avLst/>
              <a:gdLst/>
              <a:ahLst/>
              <a:cxnLst/>
              <a:rect l="l" t="t" r="r" b="b"/>
              <a:pathLst>
                <a:path w="986154" h="1012189">
                  <a:moveTo>
                    <a:pt x="493013" y="0"/>
                  </a:moveTo>
                  <a:lnTo>
                    <a:pt x="445532" y="2316"/>
                  </a:lnTo>
                  <a:lnTo>
                    <a:pt x="399328" y="9124"/>
                  </a:lnTo>
                  <a:lnTo>
                    <a:pt x="354608" y="20212"/>
                  </a:lnTo>
                  <a:lnTo>
                    <a:pt x="311578" y="35367"/>
                  </a:lnTo>
                  <a:lnTo>
                    <a:pt x="270445" y="54377"/>
                  </a:lnTo>
                  <a:lnTo>
                    <a:pt x="231415" y="77030"/>
                  </a:lnTo>
                  <a:lnTo>
                    <a:pt x="194695" y="103114"/>
                  </a:lnTo>
                  <a:lnTo>
                    <a:pt x="160492" y="132417"/>
                  </a:lnTo>
                  <a:lnTo>
                    <a:pt x="129012" y="164726"/>
                  </a:lnTo>
                  <a:lnTo>
                    <a:pt x="100462" y="199829"/>
                  </a:lnTo>
                  <a:lnTo>
                    <a:pt x="75048" y="237514"/>
                  </a:lnTo>
                  <a:lnTo>
                    <a:pt x="52977" y="277569"/>
                  </a:lnTo>
                  <a:lnTo>
                    <a:pt x="34456" y="319782"/>
                  </a:lnTo>
                  <a:lnTo>
                    <a:pt x="19691" y="363941"/>
                  </a:lnTo>
                  <a:lnTo>
                    <a:pt x="8889" y="409832"/>
                  </a:lnTo>
                  <a:lnTo>
                    <a:pt x="2256" y="457245"/>
                  </a:lnTo>
                  <a:lnTo>
                    <a:pt x="0" y="505968"/>
                  </a:lnTo>
                  <a:lnTo>
                    <a:pt x="2256" y="554690"/>
                  </a:lnTo>
                  <a:lnTo>
                    <a:pt x="8889" y="602103"/>
                  </a:lnTo>
                  <a:lnTo>
                    <a:pt x="19691" y="647994"/>
                  </a:lnTo>
                  <a:lnTo>
                    <a:pt x="34456" y="692153"/>
                  </a:lnTo>
                  <a:lnTo>
                    <a:pt x="52977" y="734366"/>
                  </a:lnTo>
                  <a:lnTo>
                    <a:pt x="75048" y="774421"/>
                  </a:lnTo>
                  <a:lnTo>
                    <a:pt x="100462" y="812106"/>
                  </a:lnTo>
                  <a:lnTo>
                    <a:pt x="129012" y="847209"/>
                  </a:lnTo>
                  <a:lnTo>
                    <a:pt x="160492" y="879518"/>
                  </a:lnTo>
                  <a:lnTo>
                    <a:pt x="194695" y="908821"/>
                  </a:lnTo>
                  <a:lnTo>
                    <a:pt x="231415" y="934905"/>
                  </a:lnTo>
                  <a:lnTo>
                    <a:pt x="270445" y="957558"/>
                  </a:lnTo>
                  <a:lnTo>
                    <a:pt x="311578" y="976568"/>
                  </a:lnTo>
                  <a:lnTo>
                    <a:pt x="354608" y="991723"/>
                  </a:lnTo>
                  <a:lnTo>
                    <a:pt x="399328" y="1002811"/>
                  </a:lnTo>
                  <a:lnTo>
                    <a:pt x="445532" y="1009619"/>
                  </a:lnTo>
                  <a:lnTo>
                    <a:pt x="493013" y="1011936"/>
                  </a:lnTo>
                  <a:lnTo>
                    <a:pt x="540495" y="1009619"/>
                  </a:lnTo>
                  <a:lnTo>
                    <a:pt x="586699" y="1002811"/>
                  </a:lnTo>
                  <a:lnTo>
                    <a:pt x="631419" y="991723"/>
                  </a:lnTo>
                  <a:lnTo>
                    <a:pt x="674449" y="976568"/>
                  </a:lnTo>
                  <a:lnTo>
                    <a:pt x="715582" y="957558"/>
                  </a:lnTo>
                  <a:lnTo>
                    <a:pt x="754612" y="934905"/>
                  </a:lnTo>
                  <a:lnTo>
                    <a:pt x="791332" y="908821"/>
                  </a:lnTo>
                  <a:lnTo>
                    <a:pt x="825535" y="879518"/>
                  </a:lnTo>
                  <a:lnTo>
                    <a:pt x="857015" y="847209"/>
                  </a:lnTo>
                  <a:lnTo>
                    <a:pt x="885565" y="812106"/>
                  </a:lnTo>
                  <a:lnTo>
                    <a:pt x="910979" y="774421"/>
                  </a:lnTo>
                  <a:lnTo>
                    <a:pt x="933050" y="734366"/>
                  </a:lnTo>
                  <a:lnTo>
                    <a:pt x="951571" y="692153"/>
                  </a:lnTo>
                  <a:lnTo>
                    <a:pt x="966336" y="647994"/>
                  </a:lnTo>
                  <a:lnTo>
                    <a:pt x="977138" y="602103"/>
                  </a:lnTo>
                  <a:lnTo>
                    <a:pt x="983771" y="554690"/>
                  </a:lnTo>
                  <a:lnTo>
                    <a:pt x="986027" y="505968"/>
                  </a:lnTo>
                  <a:lnTo>
                    <a:pt x="983771" y="457245"/>
                  </a:lnTo>
                  <a:lnTo>
                    <a:pt x="977138" y="409832"/>
                  </a:lnTo>
                  <a:lnTo>
                    <a:pt x="966336" y="363941"/>
                  </a:lnTo>
                  <a:lnTo>
                    <a:pt x="951571" y="319782"/>
                  </a:lnTo>
                  <a:lnTo>
                    <a:pt x="933050" y="277569"/>
                  </a:lnTo>
                  <a:lnTo>
                    <a:pt x="910979" y="237514"/>
                  </a:lnTo>
                  <a:lnTo>
                    <a:pt x="885565" y="199829"/>
                  </a:lnTo>
                  <a:lnTo>
                    <a:pt x="857015" y="164726"/>
                  </a:lnTo>
                  <a:lnTo>
                    <a:pt x="825535" y="132417"/>
                  </a:lnTo>
                  <a:lnTo>
                    <a:pt x="791332" y="103114"/>
                  </a:lnTo>
                  <a:lnTo>
                    <a:pt x="754612" y="77030"/>
                  </a:lnTo>
                  <a:lnTo>
                    <a:pt x="715582" y="54377"/>
                  </a:lnTo>
                  <a:lnTo>
                    <a:pt x="674449" y="35367"/>
                  </a:lnTo>
                  <a:lnTo>
                    <a:pt x="631419" y="20212"/>
                  </a:lnTo>
                  <a:lnTo>
                    <a:pt x="586699" y="9124"/>
                  </a:lnTo>
                  <a:lnTo>
                    <a:pt x="540495" y="2316"/>
                  </a:lnTo>
                  <a:lnTo>
                    <a:pt x="49301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9450" y="1435837"/>
              <a:ext cx="401478" cy="40385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576306" y="1158367"/>
            <a:ext cx="1677670" cy="1351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100"/>
              </a:spcBef>
            </a:pPr>
            <a:r>
              <a:rPr lang="ru-RU" sz="5400" b="1" spc="44" baseline="-1543" dirty="0">
                <a:solidFill>
                  <a:srgbClr val="FFCC00"/>
                </a:solidFill>
                <a:latin typeface="Calibri"/>
                <a:cs typeface="Calibri"/>
              </a:rPr>
              <a:t>38</a:t>
            </a:r>
            <a:r>
              <a:rPr sz="5400" b="1" spc="44" baseline="-1543" dirty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sz="1400" spc="145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rPr>
              <a:t>км</a:t>
            </a:r>
            <a:endParaRPr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400" dirty="0">
              <a:latin typeface="Calibri"/>
              <a:cs typeface="Calibri"/>
            </a:endParaRPr>
          </a:p>
          <a:p>
            <a:pPr marL="12700" marR="5080" indent="130810">
              <a:lnSpc>
                <a:spcPct val="100000"/>
              </a:lnSpc>
            </a:pP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расстояние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до</a:t>
            </a:r>
            <a:r>
              <a:rPr sz="1800" spc="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65" dirty="0">
                <a:solidFill>
                  <a:srgbClr val="2B2A29"/>
                </a:solidFill>
                <a:latin typeface="Century Gothic"/>
                <a:cs typeface="Century Gothic"/>
              </a:rPr>
              <a:t>Ярославля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70559" y="1118743"/>
            <a:ext cx="146621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655">
              <a:lnSpc>
                <a:spcPct val="100000"/>
              </a:lnSpc>
              <a:spcBef>
                <a:spcPts val="100"/>
              </a:spcBef>
            </a:pPr>
            <a:r>
              <a:rPr lang="ru-RU" sz="3600" b="1" spc="-375" dirty="0">
                <a:solidFill>
                  <a:srgbClr val="FFCC00"/>
                </a:solidFill>
                <a:latin typeface="Calibri"/>
                <a:cs typeface="Calibri"/>
              </a:rPr>
              <a:t>2 9 0   </a:t>
            </a:r>
            <a:r>
              <a:rPr lang="ru-RU" sz="2000" spc="217" baseline="-7936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rPr>
              <a:t>км</a:t>
            </a:r>
            <a:endParaRPr sz="2000" baseline="-7936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83185" marR="30480" indent="-45720">
              <a:lnSpc>
                <a:spcPct val="100000"/>
              </a:lnSpc>
              <a:spcBef>
                <a:spcPts val="2165"/>
              </a:spcBef>
            </a:pP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расстояние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до</a:t>
            </a:r>
            <a:r>
              <a:rPr sz="1800" spc="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65" dirty="0">
                <a:solidFill>
                  <a:srgbClr val="2B2A29"/>
                </a:solidFill>
                <a:latin typeface="Century Gothic"/>
                <a:cs typeface="Century Gothic"/>
              </a:rPr>
              <a:t>Москвы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32" name="object 3"/>
          <p:cNvSpPr txBox="1"/>
          <p:nvPr/>
        </p:nvSpPr>
        <p:spPr>
          <a:xfrm>
            <a:off x="1223568" y="2649473"/>
            <a:ext cx="7218045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solidFill>
                  <a:srgbClr val="2B2A29"/>
                </a:solidFill>
                <a:latin typeface="Century Gothic"/>
                <a:cs typeface="Century Gothic"/>
              </a:rPr>
              <a:t>Автомобильное</a:t>
            </a:r>
            <a:r>
              <a:rPr sz="2000" b="1" spc="2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сообщение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lang="ru-RU" sz="1800" spc="-60" dirty="0">
                <a:solidFill>
                  <a:srgbClr val="2B2A29"/>
                </a:solidFill>
                <a:latin typeface="Century Gothic"/>
                <a:cs typeface="Century Gothic"/>
              </a:rPr>
              <a:t>Дорога федерального значения между крупнейшими центрами Ярославской области – Ярославлем (38 км.) и Рыбинском (42 км), и связан автомобильным транспортом с Череповцом, Ивановым, Угличем и др. городами</a:t>
            </a:r>
          </a:p>
        </p:txBody>
      </p:sp>
      <p:sp>
        <p:nvSpPr>
          <p:cNvPr id="34" name="object 5"/>
          <p:cNvSpPr txBox="1"/>
          <p:nvPr/>
        </p:nvSpPr>
        <p:spPr>
          <a:xfrm>
            <a:off x="1223568" y="4448047"/>
            <a:ext cx="773810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solidFill>
                  <a:srgbClr val="2B2A29"/>
                </a:solidFill>
                <a:latin typeface="Century Gothic"/>
                <a:cs typeface="Century Gothic"/>
              </a:rPr>
              <a:t>Железнодорожное</a:t>
            </a:r>
            <a:r>
              <a:rPr sz="2000" b="1" spc="3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сообщение</a:t>
            </a:r>
            <a:endParaRPr sz="2000" dirty="0">
              <a:latin typeface="Century Gothic"/>
              <a:cs typeface="Century Gothic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36 км до ж/д станции Ярославль Главный, 3 км до ж/д станции </a:t>
            </a:r>
            <a:r>
              <a:rPr lang="ru-RU" sz="1800" dirty="0" err="1">
                <a:solidFill>
                  <a:srgbClr val="2B2A29"/>
                </a:solidFill>
                <a:latin typeface="Century Gothic"/>
                <a:cs typeface="Century Gothic"/>
              </a:rPr>
              <a:t>Тутаево</a:t>
            </a:r>
            <a:endParaRPr lang="ru-RU" sz="1800" dirty="0">
              <a:solidFill>
                <a:srgbClr val="2B2A29"/>
              </a:solidFill>
              <a:latin typeface="Century Gothic"/>
              <a:cs typeface="Century Gothic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1223568" y="5895847"/>
            <a:ext cx="766762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Водное</a:t>
            </a:r>
            <a:r>
              <a:rPr sz="20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сообщение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600 км до Москвы. Близлежащие речные порты: Ярославский, Рыбинский и </a:t>
            </a:r>
            <a:r>
              <a:rPr lang="ru-RU" sz="1800" dirty="0" err="1">
                <a:solidFill>
                  <a:srgbClr val="2B2A29"/>
                </a:solidFill>
                <a:latin typeface="Century Gothic"/>
                <a:cs typeface="Century Gothic"/>
              </a:rPr>
              <a:t>Угличский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 – пассажирские и грузовые перевозки</a:t>
            </a:r>
          </a:p>
        </p:txBody>
      </p:sp>
      <p:sp>
        <p:nvSpPr>
          <p:cNvPr id="36" name="object 7"/>
          <p:cNvSpPr txBox="1"/>
          <p:nvPr/>
        </p:nvSpPr>
        <p:spPr>
          <a:xfrm>
            <a:off x="1223568" y="7069582"/>
            <a:ext cx="728281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Воздушное</a:t>
            </a:r>
            <a:r>
              <a:rPr sz="2000" b="1" spc="-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сообщение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lang="ru-RU" sz="1800" spc="50" dirty="0">
                <a:solidFill>
                  <a:srgbClr val="2B2A29"/>
                </a:solidFill>
                <a:latin typeface="Century Gothic"/>
                <a:cs typeface="Century Gothic"/>
              </a:rPr>
              <a:t>60 км до аэропорта </a:t>
            </a:r>
            <a:r>
              <a:rPr lang="ru-RU" sz="1800" spc="50" dirty="0" err="1">
                <a:solidFill>
                  <a:srgbClr val="2B2A29"/>
                </a:solidFill>
                <a:latin typeface="Century Gothic"/>
                <a:cs typeface="Century Gothic"/>
              </a:rPr>
              <a:t>Туношна</a:t>
            </a:r>
            <a:r>
              <a:rPr lang="ru-RU" sz="1800" spc="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0CADD55-59E4-4507-80BC-79D17B763298}"/>
              </a:ext>
            </a:extLst>
          </p:cNvPr>
          <p:cNvGrpSpPr/>
          <p:nvPr/>
        </p:nvGrpSpPr>
        <p:grpSpPr>
          <a:xfrm>
            <a:off x="11245850" y="2872389"/>
            <a:ext cx="4308186" cy="6117179"/>
            <a:chOff x="-3730583" y="3546937"/>
            <a:chExt cx="3401486" cy="4901317"/>
          </a:xfrm>
        </p:grpSpPr>
        <p:sp>
          <p:nvSpPr>
            <p:cNvPr id="56" name="Полилиния: фигура 6">
              <a:extLst>
                <a:ext uri="{FF2B5EF4-FFF2-40B4-BE49-F238E27FC236}">
                  <a16:creationId xmlns:a16="http://schemas.microsoft.com/office/drawing/2014/main" id="{2FC7F2DD-3F1F-47A6-B607-B0561F9DAB1B}"/>
                </a:ext>
              </a:extLst>
            </p:cNvPr>
            <p:cNvSpPr/>
            <p:nvPr/>
          </p:nvSpPr>
          <p:spPr>
            <a:xfrm>
              <a:off x="-3263900" y="5638377"/>
              <a:ext cx="2006600" cy="1880023"/>
            </a:xfrm>
            <a:custGeom>
              <a:avLst/>
              <a:gdLst>
                <a:gd name="connsiteX0" fmla="*/ 203200 w 2006600"/>
                <a:gd name="connsiteY0" fmla="*/ 203623 h 1880023"/>
                <a:gd name="connsiteX1" fmla="*/ 0 w 2006600"/>
                <a:gd name="connsiteY1" fmla="*/ 483023 h 1880023"/>
                <a:gd name="connsiteX2" fmla="*/ 50800 w 2006600"/>
                <a:gd name="connsiteY2" fmla="*/ 711623 h 1880023"/>
                <a:gd name="connsiteX3" fmla="*/ 546100 w 2006600"/>
                <a:gd name="connsiteY3" fmla="*/ 1181523 h 1880023"/>
                <a:gd name="connsiteX4" fmla="*/ 1028700 w 2006600"/>
                <a:gd name="connsiteY4" fmla="*/ 1740323 h 1880023"/>
                <a:gd name="connsiteX5" fmla="*/ 1193800 w 2006600"/>
                <a:gd name="connsiteY5" fmla="*/ 1880023 h 1880023"/>
                <a:gd name="connsiteX6" fmla="*/ 1524000 w 2006600"/>
                <a:gd name="connsiteY6" fmla="*/ 1854623 h 1880023"/>
                <a:gd name="connsiteX7" fmla="*/ 1714500 w 2006600"/>
                <a:gd name="connsiteY7" fmla="*/ 1829223 h 1880023"/>
                <a:gd name="connsiteX8" fmla="*/ 1854200 w 2006600"/>
                <a:gd name="connsiteY8" fmla="*/ 1626023 h 1880023"/>
                <a:gd name="connsiteX9" fmla="*/ 2006600 w 2006600"/>
                <a:gd name="connsiteY9" fmla="*/ 1295823 h 1880023"/>
                <a:gd name="connsiteX10" fmla="*/ 1663700 w 2006600"/>
                <a:gd name="connsiteY10" fmla="*/ 902123 h 1880023"/>
                <a:gd name="connsiteX11" fmla="*/ 1371600 w 2006600"/>
                <a:gd name="connsiteY11" fmla="*/ 533823 h 1880023"/>
                <a:gd name="connsiteX12" fmla="*/ 1282700 w 2006600"/>
                <a:gd name="connsiteY12" fmla="*/ 457623 h 1880023"/>
                <a:gd name="connsiteX13" fmla="*/ 711200 w 2006600"/>
                <a:gd name="connsiteY13" fmla="*/ 89323 h 1880023"/>
                <a:gd name="connsiteX14" fmla="*/ 711200 w 2006600"/>
                <a:gd name="connsiteY14" fmla="*/ 89323 h 1880023"/>
                <a:gd name="connsiteX15" fmla="*/ 431800 w 2006600"/>
                <a:gd name="connsiteY15" fmla="*/ 423 h 1880023"/>
                <a:gd name="connsiteX16" fmla="*/ 419100 w 2006600"/>
                <a:gd name="connsiteY16" fmla="*/ 423 h 1880023"/>
                <a:gd name="connsiteX17" fmla="*/ 203200 w 2006600"/>
                <a:gd name="connsiteY17" fmla="*/ 203623 h 188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6600" h="1880023">
                  <a:moveTo>
                    <a:pt x="203200" y="203623"/>
                  </a:moveTo>
                  <a:lnTo>
                    <a:pt x="0" y="483023"/>
                  </a:lnTo>
                  <a:lnTo>
                    <a:pt x="50800" y="711623"/>
                  </a:lnTo>
                  <a:lnTo>
                    <a:pt x="546100" y="1181523"/>
                  </a:lnTo>
                  <a:lnTo>
                    <a:pt x="1028700" y="1740323"/>
                  </a:lnTo>
                  <a:lnTo>
                    <a:pt x="1193800" y="1880023"/>
                  </a:lnTo>
                  <a:lnTo>
                    <a:pt x="1524000" y="1854623"/>
                  </a:lnTo>
                  <a:lnTo>
                    <a:pt x="1714500" y="1829223"/>
                  </a:lnTo>
                  <a:lnTo>
                    <a:pt x="1854200" y="1626023"/>
                  </a:lnTo>
                  <a:lnTo>
                    <a:pt x="2006600" y="1295823"/>
                  </a:lnTo>
                  <a:lnTo>
                    <a:pt x="1663700" y="902123"/>
                  </a:lnTo>
                  <a:lnTo>
                    <a:pt x="1371600" y="533823"/>
                  </a:lnTo>
                  <a:lnTo>
                    <a:pt x="1282700" y="457623"/>
                  </a:lnTo>
                  <a:lnTo>
                    <a:pt x="711200" y="89323"/>
                  </a:lnTo>
                  <a:lnTo>
                    <a:pt x="711200" y="89323"/>
                  </a:lnTo>
                  <a:cubicBezTo>
                    <a:pt x="555038" y="26858"/>
                    <a:pt x="606088" y="40643"/>
                    <a:pt x="431800" y="423"/>
                  </a:cubicBezTo>
                  <a:cubicBezTo>
                    <a:pt x="427675" y="-529"/>
                    <a:pt x="423333" y="423"/>
                    <a:pt x="419100" y="423"/>
                  </a:cubicBezTo>
                  <a:lnTo>
                    <a:pt x="203200" y="203623"/>
                  </a:lnTo>
                  <a:close/>
                </a:path>
              </a:pathLst>
            </a:cu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107B844-2E95-4E90-8FA4-71E3FC76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730583" y="3546937"/>
              <a:ext cx="3401486" cy="4901317"/>
            </a:xfrm>
            <a:prstGeom prst="rect">
              <a:avLst/>
            </a:prstGeom>
          </p:spPr>
        </p:pic>
      </p:grpSp>
      <p:sp>
        <p:nvSpPr>
          <p:cNvPr id="59" name="Прямоугольник 58"/>
          <p:cNvSpPr/>
          <p:nvPr/>
        </p:nvSpPr>
        <p:spPr>
          <a:xfrm>
            <a:off x="14987800" y="4294158"/>
            <a:ext cx="697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97 км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4872576" y="4078069"/>
            <a:ext cx="97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Данилов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0948837" y="3392689"/>
            <a:ext cx="1242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Пошехонье</a:t>
            </a:r>
          </a:p>
          <a:p>
            <a:pPr marL="12700" marR="5080" algn="r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117 км</a:t>
            </a:r>
          </a:p>
        </p:txBody>
      </p:sp>
      <p:pic>
        <p:nvPicPr>
          <p:cNvPr id="62" name="Рисунок 61" descr="Маркер со сплошной заливкой">
            <a:extLst>
              <a:ext uri="{FF2B5EF4-FFF2-40B4-BE49-F238E27FC236}">
                <a16:creationId xmlns:a16="http://schemas.microsoft.com/office/drawing/2014/main" id="{3910EC08-406B-4843-AF31-DC752F502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5050" y="6074426"/>
            <a:ext cx="517439" cy="517439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12319491" y="6546362"/>
            <a:ext cx="808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Тутаев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12974961" y="6002617"/>
            <a:ext cx="179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Тутаевский округ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4378411" y="8101529"/>
            <a:ext cx="1159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Ярославль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38 км</a:t>
            </a:r>
          </a:p>
        </p:txBody>
      </p: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2DAC7CE2-1888-4D98-A05A-C74DE0F4FBB0}"/>
              </a:ext>
            </a:extLst>
          </p:cNvPr>
          <p:cNvCxnSpPr>
            <a:cxnSpLocks/>
          </p:cNvCxnSpPr>
          <p:nvPr/>
        </p:nvCxnSpPr>
        <p:spPr>
          <a:xfrm>
            <a:off x="12764733" y="6854139"/>
            <a:ext cx="1613678" cy="1330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10537584" y="5301180"/>
            <a:ext cx="984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Рыбинск</a:t>
            </a:r>
          </a:p>
          <a:p>
            <a:pPr marL="12700" marR="5080" algn="r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49 км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0914357" y="7745442"/>
            <a:ext cx="1496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Большое село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54 км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492912" y="7591573"/>
            <a:ext cx="956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Москва 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400" b="1" dirty="0">
                <a:solidFill>
                  <a:srgbClr val="2B2A29"/>
                </a:solidFill>
                <a:latin typeface="Century Gothic"/>
                <a:cs typeface="Century Gothic"/>
              </a:rPr>
              <a:t>290 км</a:t>
            </a:r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0CE72974-7101-4A4C-87D1-15F46DC4CBE6}"/>
              </a:ext>
            </a:extLst>
          </p:cNvPr>
          <p:cNvCxnSpPr>
            <a:cxnSpLocks/>
          </p:cNvCxnSpPr>
          <p:nvPr/>
        </p:nvCxnSpPr>
        <p:spPr>
          <a:xfrm flipH="1">
            <a:off x="10097625" y="7209671"/>
            <a:ext cx="1223577" cy="412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90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44727" y="6353590"/>
            <a:ext cx="9739123" cy="28642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5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5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/>
                <a:cs typeface="Times New Roman"/>
              </a:rPr>
              <a:t>Объект: нежилое здание с земельным участком  планируется включить в план приватизации ГПТ на 2026 год (второе полугодие). Получено постановление об изменениях «снос» - «реконструкция», запущен перевод жилых помещений в нежилые. Далее - перевод жилого здания в нежилое, оформление права собственности на здание, оформление права собственности на земельный участок. Кадастровые работы в отношении здания и земельного участка, изменение наименования здания, смена вида разрешенного использования земельного участка. Включение в ПП. Торги.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33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7" y="1420367"/>
            <a:ext cx="7529324" cy="440377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15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76:21:020113:31 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</a:t>
            </a:r>
            <a:r>
              <a:rPr lang="ru-RU" spc="90" dirty="0" err="1">
                <a:latin typeface="Century Gothic"/>
                <a:cs typeface="Century Gothic"/>
              </a:rPr>
              <a:t>Толбухина</a:t>
            </a:r>
            <a:r>
              <a:rPr lang="ru-RU" spc="90" dirty="0">
                <a:latin typeface="Century Gothic"/>
                <a:cs typeface="Century Gothic"/>
              </a:rPr>
              <a:t>, д. 98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0,26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 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размещения многоэтажного многоквартирного жилого дома</a:t>
            </a:r>
            <a:endParaRPr lang="ru-RU"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endParaRPr lang="ru-RU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7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77"/>
          <p:cNvPicPr/>
          <p:nvPr/>
        </p:nvPicPr>
        <p:blipFill>
          <a:blip r:embed="rId2"/>
          <a:stretch/>
        </p:blipFill>
        <p:spPr>
          <a:xfrm>
            <a:off x="11756479" y="533400"/>
            <a:ext cx="4800600" cy="2999049"/>
          </a:xfrm>
          <a:prstGeom prst="roundRect">
            <a:avLst/>
          </a:prstGeom>
        </p:spPr>
      </p:pic>
      <p:pic>
        <p:nvPicPr>
          <p:cNvPr id="11" name="Picture 375"/>
          <p:cNvPicPr/>
          <p:nvPr/>
        </p:nvPicPr>
        <p:blipFill>
          <a:blip r:embed="rId3"/>
          <a:stretch/>
        </p:blipFill>
        <p:spPr>
          <a:xfrm>
            <a:off x="9036050" y="3048013"/>
            <a:ext cx="5120729" cy="3276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6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4726" y="6102240"/>
            <a:ext cx="9815324" cy="31155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Объект: нежилое здание с земельным участком  планируется включить в план приватизации ГПТ на 2026 год (второе полугодие). Получено постановление об изменениях «снос» - «реконструкция», запущен перевод жилых помещений в нежилые. Далее - перевод жилого здания в нежилое, оформление права собственности на здание, оформление права собственности на земельный участок. Кадастровые работы в отношении здания и земельного участка, изменение наименования здания, смена вида разрешенного использования земельного участка. Включение в ПП. Торги.</a:t>
            </a:r>
          </a:p>
          <a:p>
            <a:pPr marL="12700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34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834124" cy="4229363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16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76:21:020119:20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Казанская, д. 37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0,18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 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жилого дома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398"/>
          <p:cNvPicPr/>
          <p:nvPr/>
        </p:nvPicPr>
        <p:blipFill>
          <a:blip r:embed="rId2"/>
          <a:stretch/>
        </p:blipFill>
        <p:spPr>
          <a:xfrm>
            <a:off x="11855450" y="381000"/>
            <a:ext cx="5420740" cy="2922679"/>
          </a:xfrm>
          <a:prstGeom prst="roundRect">
            <a:avLst/>
          </a:prstGeom>
        </p:spPr>
      </p:pic>
      <p:pic>
        <p:nvPicPr>
          <p:cNvPr id="11" name="Picture 396"/>
          <p:cNvPicPr/>
          <p:nvPr/>
        </p:nvPicPr>
        <p:blipFill>
          <a:blip r:embed="rId3"/>
          <a:srcRect l="10165" t="11432" r="-195" b="3718"/>
          <a:stretch/>
        </p:blipFill>
        <p:spPr>
          <a:xfrm>
            <a:off x="8923687" y="2955748"/>
            <a:ext cx="5410199" cy="31908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44727" y="6353590"/>
            <a:ext cx="9815323" cy="28642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0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Объект: нежилое здание с земельным участком  планируется включить в план приватизации ГПТ на 2026 год (второе полугодие). Получено постановление об изменениях «снос» - «реконструкция», запущен перевод жилых помещений в нежилые. Далее - перевод жилого здания в нежилое, оформление права собственности на здание, оформление права собственности на земельный участок. Кадастровые работы в отношении здания и земельного участка, изменение наименования здания, смена вида разрешенного использования земельного участка.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35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7" y="1420367"/>
            <a:ext cx="7529324" cy="4260141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17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частная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76:21:020208:4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Панина, д. 38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0,19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 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жилого дома</a:t>
            </a:r>
            <a:br>
              <a:rPr lang="ru-RU" dirty="0">
                <a:latin typeface="Century Gothic"/>
                <a:cs typeface="Century Gothic"/>
              </a:rPr>
            </a:br>
            <a:endParaRPr lang="ru-RU" sz="2000" b="1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7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417"/>
          <p:cNvPicPr/>
          <p:nvPr/>
        </p:nvPicPr>
        <p:blipFill>
          <a:blip r:embed="rId2"/>
          <a:srcRect t="8726" b="20137"/>
          <a:stretch/>
        </p:blipFill>
        <p:spPr>
          <a:xfrm>
            <a:off x="11618358" y="666642"/>
            <a:ext cx="5113892" cy="2990958"/>
          </a:xfrm>
          <a:prstGeom prst="roundRect">
            <a:avLst/>
          </a:prstGeom>
        </p:spPr>
      </p:pic>
      <p:pic>
        <p:nvPicPr>
          <p:cNvPr id="13" name="Picture 419"/>
          <p:cNvPicPr/>
          <p:nvPr/>
        </p:nvPicPr>
        <p:blipFill>
          <a:blip r:embed="rId3"/>
          <a:srcRect t="7594"/>
          <a:stretch/>
        </p:blipFill>
        <p:spPr>
          <a:xfrm>
            <a:off x="8468504" y="3278771"/>
            <a:ext cx="5333999" cy="31272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2771" y="7231827"/>
            <a:ext cx="11339324" cy="19870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Объект: нежилое здание с земельным участком  планируется включить в план приватизации ГПТ на 2026 год. Находится на стадии смены вида разрешенного использования земельного участка, проведение аукциона по определению подрядчика с целью внесения изменений в технический план здания.</a:t>
            </a:r>
          </a:p>
          <a:p>
            <a:pPr marL="12700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36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834124" cy="450636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18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76:21:020216:17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Осипенко, д. 4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0,15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 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под жилую застройку многоэтажную</a:t>
            </a: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438"/>
          <p:cNvPicPr/>
          <p:nvPr/>
        </p:nvPicPr>
        <p:blipFill>
          <a:blip r:embed="rId2"/>
          <a:srcRect t="4449" b="16986"/>
          <a:stretch/>
        </p:blipFill>
        <p:spPr>
          <a:xfrm>
            <a:off x="10941050" y="381000"/>
            <a:ext cx="5877940" cy="3047999"/>
          </a:xfrm>
          <a:prstGeom prst="roundRect">
            <a:avLst/>
          </a:prstGeom>
        </p:spPr>
      </p:pic>
      <p:pic>
        <p:nvPicPr>
          <p:cNvPr id="12" name="Picture 440"/>
          <p:cNvPicPr/>
          <p:nvPr/>
        </p:nvPicPr>
        <p:blipFill>
          <a:blip r:embed="rId3"/>
          <a:srcRect l="11228" b="19316"/>
          <a:stretch/>
        </p:blipFill>
        <p:spPr>
          <a:xfrm>
            <a:off x="9230831" y="3233016"/>
            <a:ext cx="5866863" cy="34399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10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43015" y="6097110"/>
            <a:ext cx="9739123" cy="312072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5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</a:t>
            </a:r>
            <a:r>
              <a:rPr sz="165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</a:t>
            </a:r>
            <a:endParaRPr lang="ru-RU" sz="1650" i="1" spc="-1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/>
                <a:cs typeface="Times New Roman"/>
              </a:rPr>
              <a:t>Объект: нежилое здание с земельным участком  планируется включить в план приватизации ГПТ на 2026 год (второе полугодие). Находится на стадии включения объекта в приказ ИЦГФО,  внесение изменений в постановление «снос» - «реконструкция». После внесения изменений процедура перевода жилых помещений в нежилые. Далее - перевод жилого здания в нежилое, оформление права собственности на здание, оформление права собственности на земельный участок. Кадастровые работы в отношении здания и земельного участка, изменение наименования здания, смена вида разрешенного использования земельного участка.</a:t>
            </a:r>
          </a:p>
          <a:p>
            <a:pPr marL="12700">
              <a:lnSpc>
                <a:spcPts val="1950"/>
              </a:lnSpc>
              <a:spcBef>
                <a:spcPts val="135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левобережной части города Тутаева имеется комфортная инфраструктура: дороги, транспортные сети, магазины, школы, спортивные площадки и другие сервисы.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815942" y="8989568"/>
            <a:ext cx="19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70" dirty="0">
                <a:solidFill>
                  <a:srgbClr val="615F5D"/>
                </a:solidFill>
                <a:latin typeface="Century Gothic"/>
                <a:cs typeface="Century Gothic"/>
              </a:rPr>
              <a:t>37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744727" y="1420367"/>
            <a:ext cx="7529324" cy="440377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19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частная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76:21:020132:9 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(левобережная часть), ул. 2-ая Овражная, д. 6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15" dirty="0">
                <a:solidFill>
                  <a:srgbClr val="FFC000"/>
                </a:solidFill>
                <a:latin typeface="Century Gothic"/>
                <a:cs typeface="Century Gothic"/>
              </a:rPr>
              <a:t>0,09</a:t>
            </a:r>
            <a:r>
              <a:rPr lang="ru-RU" sz="2000" spc="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pc="15" dirty="0">
                <a:solidFill>
                  <a:srgbClr val="2B2A29"/>
                </a:solidFill>
                <a:latin typeface="Century Gothic"/>
                <a:cs typeface="Century Gothic"/>
              </a:rPr>
              <a:t>га </a:t>
            </a:r>
            <a:br>
              <a:rPr lang="ru-RU" b="1" spc="15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z="1800" spc="165" dirty="0">
                <a:latin typeface="Century Gothic"/>
                <a:cs typeface="Century Gothic"/>
              </a:rPr>
              <a:t>для жилого дома</a:t>
            </a:r>
            <a:endParaRPr lang="ru-RU"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endParaRPr lang="ru-RU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46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43 км  – до  г. Ярославль;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Историческая, туристическая, живописная часть города Тутаев. </a:t>
            </a:r>
          </a:p>
        </p:txBody>
      </p:sp>
      <p:sp>
        <p:nvSpPr>
          <p:cNvPr id="15" name="object 11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1821"/>
          </a:xfrm>
          <a:prstGeom prst="rect">
            <a:avLst/>
          </a:prstGeom>
        </p:spPr>
        <p:txBody>
          <a:bodyPr vert="horz" wrap="square" lIns="0" tIns="229362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spc="85" dirty="0"/>
              <a:t>Инвестиционные</a:t>
            </a:r>
            <a:r>
              <a:rPr spc="-80" dirty="0"/>
              <a:t> </a:t>
            </a:r>
            <a:r>
              <a:rPr spc="40" dirty="0"/>
              <a:t>площадки</a:t>
            </a:r>
          </a:p>
          <a:p>
            <a:pPr marL="96520">
              <a:lnSpc>
                <a:spcPct val="100000"/>
              </a:lnSpc>
              <a:spcBef>
                <a:spcPts val="30"/>
              </a:spcBef>
            </a:pP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7" name="object 23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459"/>
          <p:cNvPicPr/>
          <p:nvPr/>
        </p:nvPicPr>
        <p:blipFill rotWithShape="1">
          <a:blip r:embed="rId2"/>
          <a:srcRect r="14159"/>
          <a:stretch/>
        </p:blipFill>
        <p:spPr>
          <a:xfrm>
            <a:off x="11962002" y="324129"/>
            <a:ext cx="4953000" cy="3298123"/>
          </a:xfrm>
          <a:prstGeom prst="roundRect">
            <a:avLst/>
          </a:prstGeom>
        </p:spPr>
      </p:pic>
      <p:pic>
        <p:nvPicPr>
          <p:cNvPr id="14" name="Picture 461"/>
          <p:cNvPicPr/>
          <p:nvPr/>
        </p:nvPicPr>
        <p:blipFill rotWithShape="1">
          <a:blip r:embed="rId3"/>
          <a:srcRect l="3303" t="4602" r="15551"/>
          <a:stretch/>
        </p:blipFill>
        <p:spPr>
          <a:xfrm>
            <a:off x="9124221" y="2995448"/>
            <a:ext cx="4724400" cy="3124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1035232"/>
          </a:xfrm>
          <a:prstGeom prst="rect">
            <a:avLst/>
          </a:prstGeom>
        </p:spPr>
        <p:txBody>
          <a:bodyPr vert="horz" wrap="square" lIns="0" tIns="23274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5"/>
              </a:spcBef>
            </a:pPr>
            <a:r>
              <a:rPr lang="ru-RU" spc="85" dirty="0"/>
              <a:t>Инвестиционные</a:t>
            </a:r>
            <a:r>
              <a:rPr lang="ru-RU" spc="-80" dirty="0"/>
              <a:t> </a:t>
            </a:r>
            <a:r>
              <a:rPr lang="ru-RU" spc="40" dirty="0"/>
              <a:t>площадки</a:t>
            </a:r>
            <a:br>
              <a:rPr lang="ru-RU" spc="40" dirty="0"/>
            </a:br>
            <a:r>
              <a:rPr lang="ru-RU" sz="2400" spc="70" dirty="0"/>
              <a:t>Объекты культурного наследия</a:t>
            </a:r>
            <a:endParaRPr sz="2400" dirty="0"/>
          </a:p>
        </p:txBody>
      </p:sp>
      <p:sp>
        <p:nvSpPr>
          <p:cNvPr id="26" name="object 26"/>
          <p:cNvSpPr txBox="1"/>
          <p:nvPr/>
        </p:nvSpPr>
        <p:spPr>
          <a:xfrm>
            <a:off x="744726" y="7230754"/>
            <a:ext cx="9739124" cy="19870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Справочно: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 algn="l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Здание (многоквартирный дом) признано аварийным и подлежащим сносу Постановление Администрации городского поселения Тутаев от 14.06.2017 № 0557-п.</a:t>
            </a:r>
          </a:p>
          <a:p>
            <a:pPr marL="12700" algn="l">
              <a:lnSpc>
                <a:spcPts val="216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На 1 июня 2025 года численность населения города Тутаев составляет 39 009 человек. В правобережной части города Тутаева имеется комфортная инфраструктура: дороги, транспортные сети, магазины, школы, спортивные площадки, медицинские учреждения, парки отдыха, развлекательные площадки и другие сервисы.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18990" y="8989568"/>
            <a:ext cx="194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85" dirty="0">
                <a:solidFill>
                  <a:srgbClr val="615F5D"/>
                </a:solidFill>
                <a:latin typeface="Century Gothic"/>
                <a:cs typeface="Century Gothic"/>
              </a:rPr>
              <a:t>38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744726" y="1420367"/>
            <a:ext cx="7910324" cy="4998804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lang="ru-RU" sz="2400" b="1" dirty="0">
                <a:solidFill>
                  <a:srgbClr val="FFCA00"/>
                </a:solidFill>
                <a:latin typeface="Century Gothic"/>
                <a:cs typeface="Century Gothic"/>
              </a:rPr>
              <a:t>Площадка</a:t>
            </a:r>
            <a:r>
              <a:rPr sz="2400" b="1" spc="4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№</a:t>
            </a:r>
            <a:r>
              <a:rPr lang="ru-RU" sz="24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20</a:t>
            </a:r>
            <a:endParaRPr sz="2400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r>
              <a:rPr lang="ru-RU"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Собственность</a:t>
            </a:r>
            <a:r>
              <a:rPr sz="1800" b="1" spc="-2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spc="45" dirty="0">
                <a:latin typeface="Century Gothic"/>
                <a:cs typeface="Century Gothic"/>
              </a:rPr>
              <a:t>муниципальная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Кадастровый номер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  <a:t>76:21:020216:17</a:t>
            </a:r>
            <a:br>
              <a:rPr lang="ru-RU" sz="1800" dirty="0">
                <a:solidFill>
                  <a:srgbClr val="2B2A29"/>
                </a:solidFill>
                <a:latin typeface="Century Gothic"/>
                <a:cs typeface="Century Gothic"/>
              </a:rPr>
            </a:br>
            <a:r>
              <a:rPr lang="ru-RU" b="1" spc="-40" dirty="0">
                <a:solidFill>
                  <a:srgbClr val="2B2A29"/>
                </a:solidFill>
                <a:latin typeface="Century Gothic"/>
                <a:cs typeface="Century Gothic"/>
              </a:rPr>
              <a:t>Адрес</a:t>
            </a:r>
            <a:r>
              <a:rPr sz="1800" b="1" spc="-4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pc="90" dirty="0">
                <a:latin typeface="Century Gothic"/>
                <a:cs typeface="Century Gothic"/>
              </a:rPr>
              <a:t>г. Тутаев (правобережная часть), ул. Пролетарская, д. 4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Площадь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2000" b="1" dirty="0">
                <a:solidFill>
                  <a:srgbClr val="FFCC00"/>
                </a:solidFill>
                <a:latin typeface="Arial"/>
                <a:cs typeface="Arial"/>
              </a:rPr>
              <a:t>0,24</a:t>
            </a:r>
            <a:r>
              <a:rPr sz="2000" b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га 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Категория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sz="1800" b="1" spc="145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dirty="0">
                <a:latin typeface="Century Gothic"/>
                <a:cs typeface="Century Gothic"/>
              </a:rPr>
              <a:t>земли населенных пунктов</a:t>
            </a:r>
            <a:br>
              <a:rPr lang="ru-RU" dirty="0">
                <a:latin typeface="Century Gothic"/>
                <a:cs typeface="Century Gothic"/>
              </a:rPr>
            </a:br>
            <a:r>
              <a:rPr lang="ru-RU" sz="1800" b="1" spc="170" dirty="0">
                <a:solidFill>
                  <a:srgbClr val="2B2A29"/>
                </a:solidFill>
                <a:latin typeface="Century Gothic"/>
                <a:cs typeface="Century Gothic"/>
              </a:rPr>
              <a:t>Вид разрешенного использования</a:t>
            </a:r>
            <a:r>
              <a:rPr lang="ru-RU" sz="1800" spc="1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r>
              <a:rPr lang="ru-RU" sz="1800" spc="9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spc="165" dirty="0">
                <a:latin typeface="Century Gothic"/>
                <a:cs typeface="Century Gothic"/>
              </a:rPr>
              <a:t>под развитие туристического комплекса</a:t>
            </a:r>
            <a:endParaRPr lang="ru-RU" sz="1800" spc="165" dirty="0">
              <a:latin typeface="Century Gothic"/>
              <a:cs typeface="Century Gothic"/>
            </a:endParaRPr>
          </a:p>
          <a:p>
            <a:pPr marL="38735">
              <a:lnSpc>
                <a:spcPct val="100000"/>
              </a:lnSpc>
              <a:spcBef>
                <a:spcPts val="780"/>
              </a:spcBef>
            </a:pPr>
            <a:endParaRPr sz="1800" dirty="0">
              <a:latin typeface="Century Gothic"/>
              <a:cs typeface="Century Gothic"/>
            </a:endParaRPr>
          </a:p>
          <a:p>
            <a:pPr marL="9144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Основные преимущества площадки</a:t>
            </a:r>
          </a:p>
          <a:p>
            <a:pPr marL="91440">
              <a:lnSpc>
                <a:spcPct val="100000"/>
              </a:lnSpc>
            </a:pPr>
            <a:endParaRPr lang="ru-RU" sz="1600" dirty="0">
              <a:solidFill>
                <a:srgbClr val="3C3C3B"/>
              </a:solidFill>
              <a:latin typeface="Century Gothic"/>
              <a:cs typeface="Century Gothic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Расположена в границах ТОР Тутаев;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37 км – до ж/д станции Ярославль-Главный;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38 км  – до  г. Ярославль;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Имеются все инженерные коммуникации;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Здание находится вблизи река Волга, открываются живописные виды на историческую и туристическую левобережную часть города</a:t>
            </a:r>
          </a:p>
        </p:txBody>
      </p:sp>
      <p:sp>
        <p:nvSpPr>
          <p:cNvPr id="7" name="object 4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41" t="4013" r="9315" b="15438"/>
          <a:stretch/>
        </p:blipFill>
        <p:spPr>
          <a:xfrm>
            <a:off x="12822300" y="635572"/>
            <a:ext cx="4191000" cy="3411279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589" y="2583142"/>
            <a:ext cx="5441661" cy="44313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76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9930" y="3461384"/>
            <a:ext cx="732345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860" dirty="0">
                <a:solidFill>
                  <a:srgbClr val="3C3C3B"/>
                </a:solidFill>
                <a:latin typeface="Calibri"/>
                <a:cs typeface="Calibri"/>
              </a:rPr>
              <a:t>Инвестиционные </a:t>
            </a:r>
            <a:r>
              <a:rPr sz="6000" spc="844" dirty="0">
                <a:solidFill>
                  <a:srgbClr val="3C3C3B"/>
                </a:solidFill>
                <a:latin typeface="Calibri"/>
                <a:cs typeface="Calibri"/>
              </a:rPr>
              <a:t>проекты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683295" y="298005"/>
            <a:ext cx="2443480" cy="9349105"/>
            <a:chOff x="14683295" y="298005"/>
            <a:chExt cx="2443480" cy="9349105"/>
          </a:xfrm>
        </p:grpSpPr>
        <p:sp>
          <p:nvSpPr>
            <p:cNvPr id="4" name="object 4"/>
            <p:cNvSpPr/>
            <p:nvPr/>
          </p:nvSpPr>
          <p:spPr>
            <a:xfrm>
              <a:off x="14743240" y="298005"/>
              <a:ext cx="941705" cy="2303780"/>
            </a:xfrm>
            <a:custGeom>
              <a:avLst/>
              <a:gdLst/>
              <a:ahLst/>
              <a:cxnLst/>
              <a:rect l="l" t="t" r="r" b="b"/>
              <a:pathLst>
                <a:path w="941705" h="2303780">
                  <a:moveTo>
                    <a:pt x="941324" y="1833003"/>
                  </a:moveTo>
                  <a:lnTo>
                    <a:pt x="932319" y="1786737"/>
                  </a:lnTo>
                  <a:lnTo>
                    <a:pt x="905319" y="1746059"/>
                  </a:lnTo>
                  <a:lnTo>
                    <a:pt x="557593" y="1398333"/>
                  </a:lnTo>
                  <a:lnTo>
                    <a:pt x="516915" y="1371333"/>
                  </a:lnTo>
                  <a:lnTo>
                    <a:pt x="470662" y="1362329"/>
                  </a:lnTo>
                  <a:lnTo>
                    <a:pt x="424395" y="1371333"/>
                  </a:lnTo>
                  <a:lnTo>
                    <a:pt x="383730" y="1398333"/>
                  </a:lnTo>
                  <a:lnTo>
                    <a:pt x="36004" y="1746059"/>
                  </a:lnTo>
                  <a:lnTo>
                    <a:pt x="8991" y="1786737"/>
                  </a:lnTo>
                  <a:lnTo>
                    <a:pt x="0" y="1832991"/>
                  </a:lnTo>
                  <a:lnTo>
                    <a:pt x="8991" y="1879257"/>
                  </a:lnTo>
                  <a:lnTo>
                    <a:pt x="36004" y="1919922"/>
                  </a:lnTo>
                  <a:lnTo>
                    <a:pt x="383730" y="2267648"/>
                  </a:lnTo>
                  <a:lnTo>
                    <a:pt x="424395" y="2294661"/>
                  </a:lnTo>
                  <a:lnTo>
                    <a:pt x="470662" y="2303653"/>
                  </a:lnTo>
                  <a:lnTo>
                    <a:pt x="516915" y="2294661"/>
                  </a:lnTo>
                  <a:lnTo>
                    <a:pt x="557593" y="2267648"/>
                  </a:lnTo>
                  <a:lnTo>
                    <a:pt x="905319" y="1919922"/>
                  </a:lnTo>
                  <a:lnTo>
                    <a:pt x="932319" y="1879257"/>
                  </a:lnTo>
                  <a:lnTo>
                    <a:pt x="941324" y="1833003"/>
                  </a:lnTo>
                  <a:close/>
                </a:path>
                <a:path w="941705" h="2303780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95"/>
                  </a:lnTo>
                  <a:lnTo>
                    <a:pt x="470662" y="941425"/>
                  </a:lnTo>
                  <a:lnTo>
                    <a:pt x="516915" y="932395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21547" y="979233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766608" y="298005"/>
              <a:ext cx="2334895" cy="4906010"/>
            </a:xfrm>
            <a:custGeom>
              <a:avLst/>
              <a:gdLst/>
              <a:ahLst/>
              <a:cxnLst/>
              <a:rect l="l" t="t" r="r" b="b"/>
              <a:pathLst>
                <a:path w="2334894" h="4906010">
                  <a:moveTo>
                    <a:pt x="941324" y="4435221"/>
                  </a:moveTo>
                  <a:lnTo>
                    <a:pt x="932319" y="4388967"/>
                  </a:lnTo>
                  <a:lnTo>
                    <a:pt x="905319" y="4348289"/>
                  </a:lnTo>
                  <a:lnTo>
                    <a:pt x="557593" y="4000563"/>
                  </a:lnTo>
                  <a:lnTo>
                    <a:pt x="516915" y="3973563"/>
                  </a:lnTo>
                  <a:lnTo>
                    <a:pt x="470662" y="3964559"/>
                  </a:lnTo>
                  <a:lnTo>
                    <a:pt x="424395" y="3973563"/>
                  </a:lnTo>
                  <a:lnTo>
                    <a:pt x="383730" y="4000563"/>
                  </a:lnTo>
                  <a:lnTo>
                    <a:pt x="36004" y="4348289"/>
                  </a:lnTo>
                  <a:lnTo>
                    <a:pt x="8991" y="4388967"/>
                  </a:lnTo>
                  <a:lnTo>
                    <a:pt x="0" y="4435221"/>
                  </a:lnTo>
                  <a:lnTo>
                    <a:pt x="8991" y="4481487"/>
                  </a:lnTo>
                  <a:lnTo>
                    <a:pt x="36004" y="4522152"/>
                  </a:lnTo>
                  <a:lnTo>
                    <a:pt x="383730" y="4869878"/>
                  </a:lnTo>
                  <a:lnTo>
                    <a:pt x="424395" y="4896891"/>
                  </a:lnTo>
                  <a:lnTo>
                    <a:pt x="470662" y="4905883"/>
                  </a:lnTo>
                  <a:lnTo>
                    <a:pt x="516915" y="4896891"/>
                  </a:lnTo>
                  <a:lnTo>
                    <a:pt x="557593" y="4869878"/>
                  </a:lnTo>
                  <a:lnTo>
                    <a:pt x="905319" y="4522152"/>
                  </a:lnTo>
                  <a:lnTo>
                    <a:pt x="932319" y="4481487"/>
                  </a:lnTo>
                  <a:lnTo>
                    <a:pt x="941324" y="4435221"/>
                  </a:lnTo>
                  <a:close/>
                </a:path>
                <a:path w="2334894" h="4906010">
                  <a:moveTo>
                    <a:pt x="2278761" y="470662"/>
                  </a:moveTo>
                  <a:lnTo>
                    <a:pt x="2269756" y="424408"/>
                  </a:lnTo>
                  <a:lnTo>
                    <a:pt x="2242756" y="383730"/>
                  </a:lnTo>
                  <a:lnTo>
                    <a:pt x="1895030" y="36004"/>
                  </a:lnTo>
                  <a:lnTo>
                    <a:pt x="1854352" y="9004"/>
                  </a:lnTo>
                  <a:lnTo>
                    <a:pt x="1808099" y="0"/>
                  </a:lnTo>
                  <a:lnTo>
                    <a:pt x="1761832" y="9004"/>
                  </a:lnTo>
                  <a:lnTo>
                    <a:pt x="1721167" y="36004"/>
                  </a:lnTo>
                  <a:lnTo>
                    <a:pt x="1373441" y="383730"/>
                  </a:lnTo>
                  <a:lnTo>
                    <a:pt x="1346428" y="424408"/>
                  </a:lnTo>
                  <a:lnTo>
                    <a:pt x="1337424" y="470662"/>
                  </a:lnTo>
                  <a:lnTo>
                    <a:pt x="1346428" y="516928"/>
                  </a:lnTo>
                  <a:lnTo>
                    <a:pt x="1373441" y="557593"/>
                  </a:lnTo>
                  <a:lnTo>
                    <a:pt x="1721167" y="905319"/>
                  </a:lnTo>
                  <a:lnTo>
                    <a:pt x="1761832" y="932395"/>
                  </a:lnTo>
                  <a:lnTo>
                    <a:pt x="1808099" y="941425"/>
                  </a:lnTo>
                  <a:lnTo>
                    <a:pt x="1854352" y="932395"/>
                  </a:lnTo>
                  <a:lnTo>
                    <a:pt x="1895030" y="905319"/>
                  </a:lnTo>
                  <a:lnTo>
                    <a:pt x="2242756" y="557593"/>
                  </a:lnTo>
                  <a:lnTo>
                    <a:pt x="2269756" y="516928"/>
                  </a:lnTo>
                  <a:lnTo>
                    <a:pt x="2278761" y="470662"/>
                  </a:lnTo>
                  <a:close/>
                </a:path>
                <a:path w="2334894" h="4906010">
                  <a:moveTo>
                    <a:pt x="2304542" y="1785251"/>
                  </a:moveTo>
                  <a:lnTo>
                    <a:pt x="2295537" y="1738985"/>
                  </a:lnTo>
                  <a:lnTo>
                    <a:pt x="2268537" y="1698307"/>
                  </a:lnTo>
                  <a:lnTo>
                    <a:pt x="1920811" y="1350581"/>
                  </a:lnTo>
                  <a:lnTo>
                    <a:pt x="1880133" y="1323581"/>
                  </a:lnTo>
                  <a:lnTo>
                    <a:pt x="1833880" y="1314577"/>
                  </a:lnTo>
                  <a:lnTo>
                    <a:pt x="1787613" y="1323581"/>
                  </a:lnTo>
                  <a:lnTo>
                    <a:pt x="1746948" y="1350581"/>
                  </a:lnTo>
                  <a:lnTo>
                    <a:pt x="1399222" y="1698307"/>
                  </a:lnTo>
                  <a:lnTo>
                    <a:pt x="1372209" y="1738985"/>
                  </a:lnTo>
                  <a:lnTo>
                    <a:pt x="1363218" y="1785239"/>
                  </a:lnTo>
                  <a:lnTo>
                    <a:pt x="1372209" y="1831505"/>
                  </a:lnTo>
                  <a:lnTo>
                    <a:pt x="1399222" y="1872170"/>
                  </a:lnTo>
                  <a:lnTo>
                    <a:pt x="1746948" y="2219896"/>
                  </a:lnTo>
                  <a:lnTo>
                    <a:pt x="1787613" y="2246909"/>
                  </a:lnTo>
                  <a:lnTo>
                    <a:pt x="1833880" y="2255901"/>
                  </a:lnTo>
                  <a:lnTo>
                    <a:pt x="1880133" y="2246909"/>
                  </a:lnTo>
                  <a:lnTo>
                    <a:pt x="1920811" y="2219896"/>
                  </a:lnTo>
                  <a:lnTo>
                    <a:pt x="2268537" y="1872170"/>
                  </a:lnTo>
                  <a:lnTo>
                    <a:pt x="2295537" y="1831505"/>
                  </a:lnTo>
                  <a:lnTo>
                    <a:pt x="2304542" y="1785251"/>
                  </a:lnTo>
                  <a:close/>
                </a:path>
                <a:path w="2334894" h="4906010">
                  <a:moveTo>
                    <a:pt x="2334514" y="3211957"/>
                  </a:moveTo>
                  <a:lnTo>
                    <a:pt x="2325509" y="3165703"/>
                  </a:lnTo>
                  <a:lnTo>
                    <a:pt x="2298509" y="3125025"/>
                  </a:lnTo>
                  <a:lnTo>
                    <a:pt x="1950783" y="2777299"/>
                  </a:lnTo>
                  <a:lnTo>
                    <a:pt x="1910105" y="2750299"/>
                  </a:lnTo>
                  <a:lnTo>
                    <a:pt x="1863852" y="2741295"/>
                  </a:lnTo>
                  <a:lnTo>
                    <a:pt x="1817585" y="2750299"/>
                  </a:lnTo>
                  <a:lnTo>
                    <a:pt x="1776920" y="2777299"/>
                  </a:lnTo>
                  <a:lnTo>
                    <a:pt x="1429194" y="3125025"/>
                  </a:lnTo>
                  <a:lnTo>
                    <a:pt x="1402181" y="3165703"/>
                  </a:lnTo>
                  <a:lnTo>
                    <a:pt x="1393190" y="3211957"/>
                  </a:lnTo>
                  <a:lnTo>
                    <a:pt x="1402181" y="3258223"/>
                  </a:lnTo>
                  <a:lnTo>
                    <a:pt x="1429194" y="3298888"/>
                  </a:lnTo>
                  <a:lnTo>
                    <a:pt x="1776920" y="3646614"/>
                  </a:lnTo>
                  <a:lnTo>
                    <a:pt x="1817585" y="3673627"/>
                  </a:lnTo>
                  <a:lnTo>
                    <a:pt x="1863852" y="3682619"/>
                  </a:lnTo>
                  <a:lnTo>
                    <a:pt x="1910105" y="3673627"/>
                  </a:lnTo>
                  <a:lnTo>
                    <a:pt x="1950783" y="3646614"/>
                  </a:lnTo>
                  <a:lnTo>
                    <a:pt x="2298509" y="3298888"/>
                  </a:lnTo>
                  <a:lnTo>
                    <a:pt x="2325509" y="3258223"/>
                  </a:lnTo>
                  <a:lnTo>
                    <a:pt x="2334514" y="3211957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55583" y="361981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43240" y="2984309"/>
              <a:ext cx="2358390" cy="2200910"/>
            </a:xfrm>
            <a:custGeom>
              <a:avLst/>
              <a:gdLst/>
              <a:ahLst/>
              <a:cxnLst/>
              <a:rect l="l" t="t" r="r" b="b"/>
              <a:pathLst>
                <a:path w="2358390" h="2200910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43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43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32"/>
                  </a:lnTo>
                  <a:lnTo>
                    <a:pt x="470662" y="941324"/>
                  </a:lnTo>
                  <a:lnTo>
                    <a:pt x="516915" y="93233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2358390" h="2200910">
                  <a:moveTo>
                    <a:pt x="2357882" y="1729994"/>
                  </a:moveTo>
                  <a:lnTo>
                    <a:pt x="2348877" y="1683740"/>
                  </a:lnTo>
                  <a:lnTo>
                    <a:pt x="2321877" y="1643062"/>
                  </a:lnTo>
                  <a:lnTo>
                    <a:pt x="1974151" y="1295336"/>
                  </a:lnTo>
                  <a:lnTo>
                    <a:pt x="1933473" y="1268336"/>
                  </a:lnTo>
                  <a:lnTo>
                    <a:pt x="1887220" y="1259332"/>
                  </a:lnTo>
                  <a:lnTo>
                    <a:pt x="1840953" y="1268336"/>
                  </a:lnTo>
                  <a:lnTo>
                    <a:pt x="1800288" y="1295336"/>
                  </a:lnTo>
                  <a:lnTo>
                    <a:pt x="1452562" y="1643062"/>
                  </a:lnTo>
                  <a:lnTo>
                    <a:pt x="1425549" y="1683740"/>
                  </a:lnTo>
                  <a:lnTo>
                    <a:pt x="1416558" y="1729994"/>
                  </a:lnTo>
                  <a:lnTo>
                    <a:pt x="1425549" y="1776260"/>
                  </a:lnTo>
                  <a:lnTo>
                    <a:pt x="1452562" y="1816925"/>
                  </a:lnTo>
                  <a:lnTo>
                    <a:pt x="1800288" y="2164651"/>
                  </a:lnTo>
                  <a:lnTo>
                    <a:pt x="1840953" y="2191664"/>
                  </a:lnTo>
                  <a:lnTo>
                    <a:pt x="1887220" y="2200656"/>
                  </a:lnTo>
                  <a:lnTo>
                    <a:pt x="1933473" y="2191664"/>
                  </a:lnTo>
                  <a:lnTo>
                    <a:pt x="1974151" y="2164651"/>
                  </a:lnTo>
                  <a:lnTo>
                    <a:pt x="2321877" y="1816925"/>
                  </a:lnTo>
                  <a:lnTo>
                    <a:pt x="2348877" y="1776260"/>
                  </a:lnTo>
                  <a:lnTo>
                    <a:pt x="2357882" y="1729994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51519" y="2341562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739557" y="5444807"/>
              <a:ext cx="945515" cy="2263140"/>
            </a:xfrm>
            <a:custGeom>
              <a:avLst/>
              <a:gdLst/>
              <a:ahLst/>
              <a:cxnLst/>
              <a:rect l="l" t="t" r="r" b="b"/>
              <a:pathLst>
                <a:path w="945515" h="2263140">
                  <a:moveTo>
                    <a:pt x="941324" y="1792097"/>
                  </a:moveTo>
                  <a:lnTo>
                    <a:pt x="932319" y="1745843"/>
                  </a:lnTo>
                  <a:lnTo>
                    <a:pt x="905319" y="1705165"/>
                  </a:lnTo>
                  <a:lnTo>
                    <a:pt x="557593" y="1357439"/>
                  </a:lnTo>
                  <a:lnTo>
                    <a:pt x="516915" y="1330439"/>
                  </a:lnTo>
                  <a:lnTo>
                    <a:pt x="470662" y="1321435"/>
                  </a:lnTo>
                  <a:lnTo>
                    <a:pt x="424395" y="1330439"/>
                  </a:lnTo>
                  <a:lnTo>
                    <a:pt x="383730" y="1357439"/>
                  </a:lnTo>
                  <a:lnTo>
                    <a:pt x="36004" y="1705165"/>
                  </a:lnTo>
                  <a:lnTo>
                    <a:pt x="8991" y="1745843"/>
                  </a:lnTo>
                  <a:lnTo>
                    <a:pt x="0" y="1792097"/>
                  </a:lnTo>
                  <a:lnTo>
                    <a:pt x="8991" y="1838363"/>
                  </a:lnTo>
                  <a:lnTo>
                    <a:pt x="36004" y="1879028"/>
                  </a:lnTo>
                  <a:lnTo>
                    <a:pt x="383730" y="2226754"/>
                  </a:lnTo>
                  <a:lnTo>
                    <a:pt x="424395" y="2253767"/>
                  </a:lnTo>
                  <a:lnTo>
                    <a:pt x="470662" y="2262759"/>
                  </a:lnTo>
                  <a:lnTo>
                    <a:pt x="516915" y="2253767"/>
                  </a:lnTo>
                  <a:lnTo>
                    <a:pt x="557593" y="2226754"/>
                  </a:lnTo>
                  <a:lnTo>
                    <a:pt x="905319" y="1879028"/>
                  </a:lnTo>
                  <a:lnTo>
                    <a:pt x="932319" y="1838363"/>
                  </a:lnTo>
                  <a:lnTo>
                    <a:pt x="941324" y="1792097"/>
                  </a:lnTo>
                  <a:close/>
                </a:path>
                <a:path w="945515" h="2263140">
                  <a:moveTo>
                    <a:pt x="945007" y="470662"/>
                  </a:moveTo>
                  <a:lnTo>
                    <a:pt x="936002" y="424408"/>
                  </a:lnTo>
                  <a:lnTo>
                    <a:pt x="909002" y="383730"/>
                  </a:lnTo>
                  <a:lnTo>
                    <a:pt x="561276" y="36004"/>
                  </a:lnTo>
                  <a:lnTo>
                    <a:pt x="520598" y="9004"/>
                  </a:lnTo>
                  <a:lnTo>
                    <a:pt x="474345" y="0"/>
                  </a:lnTo>
                  <a:lnTo>
                    <a:pt x="428078" y="9004"/>
                  </a:lnTo>
                  <a:lnTo>
                    <a:pt x="387413" y="36004"/>
                  </a:lnTo>
                  <a:lnTo>
                    <a:pt x="39687" y="383730"/>
                  </a:lnTo>
                  <a:lnTo>
                    <a:pt x="12674" y="424408"/>
                  </a:lnTo>
                  <a:lnTo>
                    <a:pt x="3683" y="470662"/>
                  </a:lnTo>
                  <a:lnTo>
                    <a:pt x="12674" y="516928"/>
                  </a:lnTo>
                  <a:lnTo>
                    <a:pt x="39687" y="557593"/>
                  </a:lnTo>
                  <a:lnTo>
                    <a:pt x="387413" y="905319"/>
                  </a:lnTo>
                  <a:lnTo>
                    <a:pt x="428078" y="932332"/>
                  </a:lnTo>
                  <a:lnTo>
                    <a:pt x="474345" y="941324"/>
                  </a:lnTo>
                  <a:lnTo>
                    <a:pt x="520598" y="932332"/>
                  </a:lnTo>
                  <a:lnTo>
                    <a:pt x="561276" y="905319"/>
                  </a:lnTo>
                  <a:lnTo>
                    <a:pt x="909002" y="557593"/>
                  </a:lnTo>
                  <a:lnTo>
                    <a:pt x="936002" y="516928"/>
                  </a:lnTo>
                  <a:lnTo>
                    <a:pt x="945007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21547" y="615299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24"/>
                  </a:lnTo>
                  <a:lnTo>
                    <a:pt x="383730" y="36099"/>
                  </a:lnTo>
                  <a:lnTo>
                    <a:pt x="36004" y="383825"/>
                  </a:lnTo>
                  <a:lnTo>
                    <a:pt x="9001" y="424493"/>
                  </a:lnTo>
                  <a:lnTo>
                    <a:pt x="0" y="470757"/>
                  </a:lnTo>
                  <a:lnTo>
                    <a:pt x="9001" y="517020"/>
                  </a:lnTo>
                  <a:lnTo>
                    <a:pt x="36004" y="557688"/>
                  </a:lnTo>
                  <a:lnTo>
                    <a:pt x="383730" y="905414"/>
                  </a:lnTo>
                  <a:lnTo>
                    <a:pt x="424398" y="932418"/>
                  </a:lnTo>
                  <a:lnTo>
                    <a:pt x="470661" y="941419"/>
                  </a:lnTo>
                  <a:lnTo>
                    <a:pt x="516925" y="932418"/>
                  </a:lnTo>
                  <a:lnTo>
                    <a:pt x="557593" y="905414"/>
                  </a:lnTo>
                  <a:lnTo>
                    <a:pt x="905319" y="557688"/>
                  </a:lnTo>
                  <a:lnTo>
                    <a:pt x="932322" y="517020"/>
                  </a:lnTo>
                  <a:lnTo>
                    <a:pt x="941323" y="470757"/>
                  </a:lnTo>
                  <a:lnTo>
                    <a:pt x="932322" y="424493"/>
                  </a:lnTo>
                  <a:lnTo>
                    <a:pt x="905319" y="383825"/>
                  </a:lnTo>
                  <a:lnTo>
                    <a:pt x="557593" y="36099"/>
                  </a:lnTo>
                  <a:lnTo>
                    <a:pt x="516925" y="9024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59798" y="5534215"/>
              <a:ext cx="967105" cy="2261870"/>
            </a:xfrm>
            <a:custGeom>
              <a:avLst/>
              <a:gdLst/>
              <a:ahLst/>
              <a:cxnLst/>
              <a:rect l="l" t="t" r="r" b="b"/>
              <a:pathLst>
                <a:path w="967105" h="2261870">
                  <a:moveTo>
                    <a:pt x="941324" y="1790712"/>
                  </a:moveTo>
                  <a:lnTo>
                    <a:pt x="932319" y="1744446"/>
                  </a:lnTo>
                  <a:lnTo>
                    <a:pt x="905319" y="1703768"/>
                  </a:lnTo>
                  <a:lnTo>
                    <a:pt x="557593" y="1356042"/>
                  </a:lnTo>
                  <a:lnTo>
                    <a:pt x="516915" y="1329042"/>
                  </a:lnTo>
                  <a:lnTo>
                    <a:pt x="470662" y="1320038"/>
                  </a:lnTo>
                  <a:lnTo>
                    <a:pt x="424395" y="1329042"/>
                  </a:lnTo>
                  <a:lnTo>
                    <a:pt x="383730" y="1356042"/>
                  </a:lnTo>
                  <a:lnTo>
                    <a:pt x="36004" y="1703768"/>
                  </a:lnTo>
                  <a:lnTo>
                    <a:pt x="8991" y="1744446"/>
                  </a:lnTo>
                  <a:lnTo>
                    <a:pt x="0" y="1790700"/>
                  </a:lnTo>
                  <a:lnTo>
                    <a:pt x="8991" y="1836966"/>
                  </a:lnTo>
                  <a:lnTo>
                    <a:pt x="36004" y="1877631"/>
                  </a:lnTo>
                  <a:lnTo>
                    <a:pt x="383730" y="2225357"/>
                  </a:lnTo>
                  <a:lnTo>
                    <a:pt x="424395" y="2252370"/>
                  </a:lnTo>
                  <a:lnTo>
                    <a:pt x="470662" y="2261374"/>
                  </a:lnTo>
                  <a:lnTo>
                    <a:pt x="516915" y="2252370"/>
                  </a:lnTo>
                  <a:lnTo>
                    <a:pt x="557593" y="2225357"/>
                  </a:lnTo>
                  <a:lnTo>
                    <a:pt x="905319" y="1877631"/>
                  </a:lnTo>
                  <a:lnTo>
                    <a:pt x="932319" y="1836966"/>
                  </a:lnTo>
                  <a:lnTo>
                    <a:pt x="941324" y="1790712"/>
                  </a:lnTo>
                  <a:close/>
                </a:path>
                <a:path w="967105" h="2261870">
                  <a:moveTo>
                    <a:pt x="966851" y="470662"/>
                  </a:moveTo>
                  <a:lnTo>
                    <a:pt x="957846" y="424408"/>
                  </a:lnTo>
                  <a:lnTo>
                    <a:pt x="930846" y="383730"/>
                  </a:lnTo>
                  <a:lnTo>
                    <a:pt x="583120" y="36004"/>
                  </a:lnTo>
                  <a:lnTo>
                    <a:pt x="542442" y="9004"/>
                  </a:lnTo>
                  <a:lnTo>
                    <a:pt x="496189" y="0"/>
                  </a:lnTo>
                  <a:lnTo>
                    <a:pt x="449922" y="9004"/>
                  </a:lnTo>
                  <a:lnTo>
                    <a:pt x="409257" y="36004"/>
                  </a:lnTo>
                  <a:lnTo>
                    <a:pt x="61531" y="383730"/>
                  </a:lnTo>
                  <a:lnTo>
                    <a:pt x="34455" y="424408"/>
                  </a:lnTo>
                  <a:lnTo>
                    <a:pt x="25425" y="470662"/>
                  </a:lnTo>
                  <a:lnTo>
                    <a:pt x="34455" y="516928"/>
                  </a:lnTo>
                  <a:lnTo>
                    <a:pt x="61531" y="557593"/>
                  </a:lnTo>
                  <a:lnTo>
                    <a:pt x="409257" y="905319"/>
                  </a:lnTo>
                  <a:lnTo>
                    <a:pt x="449922" y="932332"/>
                  </a:lnTo>
                  <a:lnTo>
                    <a:pt x="496189" y="941324"/>
                  </a:lnTo>
                  <a:lnTo>
                    <a:pt x="542442" y="932332"/>
                  </a:lnTo>
                  <a:lnTo>
                    <a:pt x="583120" y="905319"/>
                  </a:lnTo>
                  <a:lnTo>
                    <a:pt x="930846" y="557593"/>
                  </a:lnTo>
                  <a:lnTo>
                    <a:pt x="957846" y="516928"/>
                  </a:lnTo>
                  <a:lnTo>
                    <a:pt x="966851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470822" y="488638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103568" y="8128825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757" y="0"/>
                  </a:moveTo>
                  <a:lnTo>
                    <a:pt x="424493" y="9001"/>
                  </a:lnTo>
                  <a:lnTo>
                    <a:pt x="383825" y="36004"/>
                  </a:lnTo>
                  <a:lnTo>
                    <a:pt x="36099" y="383730"/>
                  </a:lnTo>
                  <a:lnTo>
                    <a:pt x="9024" y="424404"/>
                  </a:lnTo>
                  <a:lnTo>
                    <a:pt x="0" y="470681"/>
                  </a:lnTo>
                  <a:lnTo>
                    <a:pt x="9024" y="516957"/>
                  </a:lnTo>
                  <a:lnTo>
                    <a:pt x="36099" y="557631"/>
                  </a:lnTo>
                  <a:lnTo>
                    <a:pt x="383825" y="905370"/>
                  </a:lnTo>
                  <a:lnTo>
                    <a:pt x="424493" y="932373"/>
                  </a:lnTo>
                  <a:lnTo>
                    <a:pt x="470757" y="941374"/>
                  </a:lnTo>
                  <a:lnTo>
                    <a:pt x="517020" y="932373"/>
                  </a:lnTo>
                  <a:lnTo>
                    <a:pt x="557688" y="905370"/>
                  </a:lnTo>
                  <a:lnTo>
                    <a:pt x="905414" y="557631"/>
                  </a:lnTo>
                  <a:lnTo>
                    <a:pt x="932418" y="516957"/>
                  </a:lnTo>
                  <a:lnTo>
                    <a:pt x="941419" y="470681"/>
                  </a:lnTo>
                  <a:lnTo>
                    <a:pt x="932418" y="424404"/>
                  </a:lnTo>
                  <a:lnTo>
                    <a:pt x="905414" y="383730"/>
                  </a:lnTo>
                  <a:lnTo>
                    <a:pt x="557688" y="36004"/>
                  </a:lnTo>
                  <a:lnTo>
                    <a:pt x="517020" y="9001"/>
                  </a:lnTo>
                  <a:lnTo>
                    <a:pt x="470757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50045" y="870513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43"/>
                  </a:lnTo>
                  <a:lnTo>
                    <a:pt x="9001" y="424410"/>
                  </a:lnTo>
                  <a:lnTo>
                    <a:pt x="0" y="470674"/>
                  </a:lnTo>
                  <a:lnTo>
                    <a:pt x="9001" y="516938"/>
                  </a:lnTo>
                  <a:lnTo>
                    <a:pt x="36004" y="557606"/>
                  </a:lnTo>
                  <a:lnTo>
                    <a:pt x="383730" y="905344"/>
                  </a:lnTo>
                  <a:lnTo>
                    <a:pt x="424398" y="932348"/>
                  </a:lnTo>
                  <a:lnTo>
                    <a:pt x="470661" y="941349"/>
                  </a:lnTo>
                  <a:lnTo>
                    <a:pt x="516925" y="932348"/>
                  </a:lnTo>
                  <a:lnTo>
                    <a:pt x="557593" y="905344"/>
                  </a:lnTo>
                  <a:lnTo>
                    <a:pt x="905319" y="557606"/>
                  </a:lnTo>
                  <a:lnTo>
                    <a:pt x="932322" y="516938"/>
                  </a:lnTo>
                  <a:lnTo>
                    <a:pt x="941324" y="470674"/>
                  </a:lnTo>
                  <a:lnTo>
                    <a:pt x="932322" y="424410"/>
                  </a:lnTo>
                  <a:lnTo>
                    <a:pt x="905319" y="383743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683295" y="800931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30"/>
                  </a:lnTo>
                  <a:lnTo>
                    <a:pt x="470661" y="941333"/>
                  </a:lnTo>
                  <a:lnTo>
                    <a:pt x="516925" y="932330"/>
                  </a:lnTo>
                  <a:lnTo>
                    <a:pt x="557593" y="905319"/>
                  </a:lnTo>
                  <a:lnTo>
                    <a:pt x="905446" y="557593"/>
                  </a:lnTo>
                  <a:lnTo>
                    <a:pt x="932449" y="516925"/>
                  </a:lnTo>
                  <a:lnTo>
                    <a:pt x="941451" y="470662"/>
                  </a:lnTo>
                  <a:lnTo>
                    <a:pt x="932449" y="424398"/>
                  </a:lnTo>
                  <a:lnTo>
                    <a:pt x="905446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421547" y="7401750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3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3" y="470661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7" y="5800820"/>
            <a:ext cx="3851275" cy="2522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44650" y="651907"/>
            <a:ext cx="13563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Строительство второй очереди проекта по организации производства блочно-комплексных электростанций большой мощности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17216" y="2566683"/>
            <a:ext cx="55067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25650">
              <a:lnSpc>
                <a:spcPct val="100000"/>
              </a:lnSpc>
              <a:spcBef>
                <a:spcPts val="100"/>
              </a:spcBef>
            </a:pP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2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2</a:t>
            </a:r>
            <a:r>
              <a:rPr lang="ru-RU" sz="2000" dirty="0">
                <a:solidFill>
                  <a:srgbClr val="3C3C3B"/>
                </a:solidFill>
                <a:latin typeface="Century Gothic"/>
                <a:cs typeface="Century Gothic"/>
              </a:rPr>
              <a:t>00</a:t>
            </a:r>
            <a:r>
              <a:rPr sz="2000" spc="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dirty="0">
                <a:solidFill>
                  <a:srgbClr val="3C3C3B"/>
                </a:solidFill>
                <a:latin typeface="Century Gothic"/>
                <a:cs typeface="Century Gothic"/>
              </a:rPr>
              <a:t>млн</a:t>
            </a:r>
            <a:r>
              <a:rPr sz="2000" spc="1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руб. </a:t>
            </a:r>
            <a:r>
              <a:rPr lang="ru-RU" sz="2000" b="1" spc="50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 </a:t>
            </a:r>
            <a:r>
              <a:rPr lang="ru-RU" sz="2000" spc="-195" dirty="0">
                <a:solidFill>
                  <a:srgbClr val="3C3C3B"/>
                </a:solidFill>
                <a:latin typeface="Century Gothic"/>
                <a:cs typeface="Century Gothic"/>
              </a:rPr>
              <a:t>18</a:t>
            </a:r>
            <a:r>
              <a:rPr sz="2000" spc="-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3C3C3B"/>
                </a:solidFill>
                <a:latin typeface="Century Gothic"/>
                <a:cs typeface="Century Gothic"/>
              </a:rPr>
              <a:t>ед.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sz="2000" spc="110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110" dirty="0">
                <a:solidFill>
                  <a:srgbClr val="3C3C3B"/>
                </a:solidFill>
                <a:latin typeface="Century Gothic"/>
                <a:cs typeface="Century Gothic"/>
              </a:rPr>
              <a:t>3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5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0" dirty="0" err="1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0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17216" y="2067700"/>
            <a:ext cx="632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FFC000"/>
                </a:solidFill>
              </a:rPr>
              <a:t>Инвестор</a:t>
            </a:r>
            <a:r>
              <a:rPr sz="2400" spc="15" dirty="0">
                <a:solidFill>
                  <a:srgbClr val="FFC000"/>
                </a:solidFill>
              </a:rPr>
              <a:t> </a:t>
            </a:r>
            <a:r>
              <a:rPr lang="ru-RU" sz="2400" dirty="0"/>
              <a:t>–</a:t>
            </a:r>
            <a:r>
              <a:rPr lang="ru-RU" sz="2400" spc="45" dirty="0"/>
              <a:t> ООО «ПСМ </a:t>
            </a:r>
            <a:r>
              <a:rPr lang="ru-RU" sz="2400" spc="45" dirty="0" err="1"/>
              <a:t>Прайм</a:t>
            </a:r>
            <a:r>
              <a:rPr lang="ru-RU" sz="2400" spc="45" dirty="0"/>
              <a:t>» </a:t>
            </a:r>
            <a:endParaRPr sz="1800" dirty="0"/>
          </a:p>
        </p:txBody>
      </p:sp>
      <p:sp>
        <p:nvSpPr>
          <p:cNvPr id="9" name="object 9"/>
          <p:cNvSpPr txBox="1"/>
          <p:nvPr/>
        </p:nvSpPr>
        <p:spPr>
          <a:xfrm>
            <a:off x="16823562" y="8989568"/>
            <a:ext cx="1898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10" dirty="0">
                <a:solidFill>
                  <a:srgbClr val="615F5D"/>
                </a:solidFill>
                <a:latin typeface="Century Gothic"/>
                <a:cs typeface="Century Gothic"/>
              </a:rPr>
              <a:t>40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DCB938D-925E-4D6E-9BF3-B75028775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b="11158"/>
          <a:stretch/>
        </p:blipFill>
        <p:spPr bwMode="auto">
          <a:xfrm>
            <a:off x="2005218" y="1601878"/>
            <a:ext cx="5722690" cy="3109640"/>
          </a:xfrm>
          <a:prstGeom prst="roundRect">
            <a:avLst>
              <a:gd name="adj" fmla="val 95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7"/>
          <p:cNvSpPr txBox="1">
            <a:spLocks noGrp="1"/>
          </p:cNvSpPr>
          <p:nvPr>
            <p:ph type="body" idx="1"/>
          </p:nvPr>
        </p:nvSpPr>
        <p:spPr>
          <a:xfrm>
            <a:off x="1641877" y="4910001"/>
            <a:ext cx="13566373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1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завода полного цикла по производству отечественных алюмооксидных катализаторов и адсорбентов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BE8577-1CC8-45B7-A710-AAC3BE77F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9392"/>
          <a:stretch/>
        </p:blipFill>
        <p:spPr bwMode="auto">
          <a:xfrm>
            <a:off x="4572405" y="7011080"/>
            <a:ext cx="3155503" cy="2190020"/>
          </a:xfrm>
          <a:prstGeom prst="roundRect">
            <a:avLst>
              <a:gd name="adj" fmla="val 95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4"/>
          <p:cNvSpPr txBox="1"/>
          <p:nvPr/>
        </p:nvSpPr>
        <p:spPr>
          <a:xfrm>
            <a:off x="8517216" y="6752988"/>
            <a:ext cx="55067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25650">
              <a:lnSpc>
                <a:spcPct val="100000"/>
              </a:lnSpc>
              <a:spcBef>
                <a:spcPts val="100"/>
              </a:spcBef>
            </a:pP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2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dirty="0">
                <a:solidFill>
                  <a:srgbClr val="3C3C3B"/>
                </a:solidFill>
                <a:latin typeface="Century Gothic"/>
                <a:cs typeface="Century Gothic"/>
              </a:rPr>
              <a:t>455 млн</a:t>
            </a:r>
            <a:r>
              <a:rPr sz="2000" spc="1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руб. </a:t>
            </a:r>
            <a:r>
              <a:rPr lang="ru-RU" sz="2000" b="1" spc="50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 </a:t>
            </a:r>
            <a:r>
              <a:rPr lang="ru-RU" sz="2000" spc="-195" dirty="0">
                <a:solidFill>
                  <a:srgbClr val="3C3C3B"/>
                </a:solidFill>
                <a:latin typeface="Century Gothic"/>
                <a:cs typeface="Century Gothic"/>
              </a:rPr>
              <a:t>89</a:t>
            </a:r>
            <a:r>
              <a:rPr sz="2000" spc="-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3C3C3B"/>
                </a:solidFill>
                <a:latin typeface="Century Gothic"/>
                <a:cs typeface="Century Gothic"/>
              </a:rPr>
              <a:t>ед.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sz="2000" spc="110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110" dirty="0">
                <a:solidFill>
                  <a:srgbClr val="3C3C3B"/>
                </a:solidFill>
                <a:latin typeface="Century Gothic"/>
                <a:cs typeface="Century Gothic"/>
              </a:rPr>
              <a:t>4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5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0" dirty="0" err="1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0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6" name="object 8"/>
          <p:cNvSpPr txBox="1">
            <a:spLocks/>
          </p:cNvSpPr>
          <p:nvPr/>
        </p:nvSpPr>
        <p:spPr>
          <a:xfrm>
            <a:off x="8517216" y="6172200"/>
            <a:ext cx="632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dirty="0">
                <a:solidFill>
                  <a:srgbClr val="FFC000"/>
                </a:solidFill>
              </a:rPr>
              <a:t>Инвестор</a:t>
            </a:r>
            <a:r>
              <a:rPr lang="ru-RU" sz="2400" spc="15" dirty="0">
                <a:solidFill>
                  <a:srgbClr val="FFC000"/>
                </a:solidFill>
              </a:rPr>
              <a:t> </a:t>
            </a:r>
            <a:r>
              <a:rPr lang="ru-RU" sz="2400" dirty="0"/>
              <a:t>–</a:t>
            </a:r>
            <a:r>
              <a:rPr lang="ru-RU" sz="2400" spc="45" dirty="0"/>
              <a:t> ООО «ТКЗ Реал </a:t>
            </a:r>
            <a:r>
              <a:rPr lang="ru-RU" sz="2400" spc="45" dirty="0" err="1"/>
              <a:t>Сорб</a:t>
            </a:r>
            <a:r>
              <a:rPr lang="ru-RU" sz="2400" spc="45" dirty="0"/>
              <a:t>»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90737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6453" y="574039"/>
            <a:ext cx="113969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Строительство комплекса бутик-отелей на 12-18 номеров и ресторана на 60 посадочных мест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8365" y="2561830"/>
            <a:ext cx="5549265" cy="133369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6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166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 млн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руб.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4</a:t>
            </a:r>
            <a:r>
              <a:rPr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6</a:t>
            </a:r>
            <a:r>
              <a:rPr sz="2000" spc="-2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 </a:t>
            </a:r>
            <a:r>
              <a:rPr lang="ru-RU" sz="2000" spc="85" dirty="0">
                <a:latin typeface="Century Gothic"/>
                <a:cs typeface="Century Gothic"/>
              </a:rPr>
              <a:t>29 ед.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8365" y="5920876"/>
            <a:ext cx="7195184" cy="18665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dirty="0">
                <a:solidFill>
                  <a:srgbClr val="FFC000"/>
                </a:solidFill>
                <a:latin typeface="Century Gothic"/>
                <a:cs typeface="Century Gothic"/>
              </a:rPr>
              <a:t>Инвестор</a:t>
            </a:r>
            <a:r>
              <a:rPr sz="28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Century Gothic"/>
                <a:cs typeface="Century Gothic"/>
              </a:rPr>
              <a:t>– </a:t>
            </a:r>
            <a:r>
              <a:rPr lang="ru-RU" sz="2800" b="1" spc="-35" dirty="0">
                <a:solidFill>
                  <a:schemeClr val="tx1"/>
                </a:solidFill>
                <a:latin typeface="Century Gothic"/>
                <a:cs typeface="Century Gothic"/>
              </a:rPr>
              <a:t>ООО</a:t>
            </a:r>
            <a:r>
              <a:rPr sz="2800" b="1" spc="2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chemeClr val="tx1"/>
                </a:solidFill>
                <a:latin typeface="Century Gothic"/>
                <a:cs typeface="Century Gothic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Century Gothic"/>
                <a:cs typeface="Century Gothic"/>
              </a:rPr>
              <a:t>Романов Тур</a:t>
            </a:r>
            <a:r>
              <a:rPr sz="2800" b="1" spc="45" dirty="0">
                <a:solidFill>
                  <a:schemeClr val="tx1"/>
                </a:solidFill>
                <a:latin typeface="Century Gothic"/>
                <a:cs typeface="Century Gothic"/>
              </a:rPr>
              <a:t>»</a:t>
            </a:r>
            <a:endParaRPr sz="28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1520"/>
              </a:spcBef>
            </a:pPr>
            <a:r>
              <a:rPr lang="ru-RU" sz="2000" b="1" spc="80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6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120" dirty="0">
                <a:solidFill>
                  <a:srgbClr val="3C3C3B"/>
                </a:solidFill>
                <a:latin typeface="Century Gothic"/>
                <a:cs typeface="Century Gothic"/>
              </a:rPr>
              <a:t>750</a:t>
            </a:r>
            <a:r>
              <a:rPr sz="2000" spc="-1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dirty="0">
                <a:solidFill>
                  <a:srgbClr val="3C3C3B"/>
                </a:solidFill>
                <a:latin typeface="Century Gothic"/>
                <a:cs typeface="Century Gothic"/>
              </a:rPr>
              <a:t>млн</a:t>
            </a:r>
            <a:r>
              <a:rPr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руб.</a:t>
            </a:r>
            <a:endParaRPr sz="2000" dirty="0"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605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lang="ru-RU" sz="2000" spc="60" dirty="0">
                <a:solidFill>
                  <a:srgbClr val="3C3C3B"/>
                </a:solidFill>
                <a:latin typeface="Century Gothic"/>
                <a:cs typeface="Century Gothic"/>
              </a:rPr>
              <a:t>2024</a:t>
            </a:r>
            <a:r>
              <a:rPr sz="2000" spc="-4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2027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175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</a:t>
            </a:r>
            <a:r>
              <a:rPr lang="ru-RU" sz="2000" b="1" spc="-10" dirty="0">
                <a:solidFill>
                  <a:srgbClr val="3C3C3B"/>
                </a:solidFill>
                <a:latin typeface="Century Gothic"/>
                <a:cs typeface="Century Gothic"/>
              </a:rPr>
              <a:t>  </a:t>
            </a:r>
            <a:r>
              <a:rPr lang="ru-RU" sz="2000" spc="55" dirty="0">
                <a:solidFill>
                  <a:srgbClr val="3C3C3B"/>
                </a:solidFill>
                <a:latin typeface="Century Gothic"/>
                <a:cs typeface="Century Gothic"/>
              </a:rPr>
              <a:t>20 ед.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95031" y="2133600"/>
            <a:ext cx="55626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dirty="0">
                <a:solidFill>
                  <a:srgbClr val="FFC000"/>
                </a:solidFill>
              </a:rPr>
              <a:t>Инвестор</a:t>
            </a:r>
            <a:r>
              <a:rPr sz="2400" spc="40" dirty="0">
                <a:solidFill>
                  <a:srgbClr val="FFC000"/>
                </a:solidFill>
              </a:rPr>
              <a:t> </a:t>
            </a:r>
            <a:r>
              <a:rPr lang="ru-RU" sz="2400" dirty="0"/>
              <a:t>– ООО «Дом Демидова»</a:t>
            </a:r>
            <a:endParaRPr sz="2400" b="0" spc="85" dirty="0"/>
          </a:p>
        </p:txBody>
      </p:sp>
      <p:sp>
        <p:nvSpPr>
          <p:cNvPr id="10" name="object 10"/>
          <p:cNvSpPr txBox="1"/>
          <p:nvPr/>
        </p:nvSpPr>
        <p:spPr>
          <a:xfrm>
            <a:off x="16786987" y="8989568"/>
            <a:ext cx="226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5" dirty="0">
                <a:solidFill>
                  <a:srgbClr val="615F5D"/>
                </a:solidFill>
                <a:latin typeface="Century Gothic"/>
                <a:cs typeface="Century Gothic"/>
              </a:rPr>
              <a:t>41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>
            <a:spLocks noGrp="1"/>
          </p:cNvSpPr>
          <p:nvPr>
            <p:ph type="body" idx="1"/>
          </p:nvPr>
        </p:nvSpPr>
        <p:spPr>
          <a:xfrm>
            <a:off x="1346453" y="4954122"/>
            <a:ext cx="12015023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Создание комплекса бутик-отелей «</a:t>
            </a:r>
            <a:r>
              <a:rPr lang="ru-RU" sz="2400" spc="29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ЮЛiКЪ</a:t>
            </a: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» на первой линии Волжской Набережной с инфраструктурой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b="12586"/>
          <a:stretch/>
        </p:blipFill>
        <p:spPr>
          <a:xfrm>
            <a:off x="1175638" y="1391231"/>
            <a:ext cx="4038600" cy="1985780"/>
          </a:xfrm>
          <a:prstGeom prst="round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b="18391"/>
          <a:stretch/>
        </p:blipFill>
        <p:spPr>
          <a:xfrm>
            <a:off x="2920859" y="2902638"/>
            <a:ext cx="4419600" cy="2028825"/>
          </a:xfrm>
          <a:prstGeom prst="roundRect">
            <a:avLst/>
          </a:prstGeom>
        </p:spPr>
      </p:pic>
      <p:pic>
        <p:nvPicPr>
          <p:cNvPr id="18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0850" y="5968534"/>
            <a:ext cx="4982942" cy="33630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5425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1942" y="12879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6452" y="574039"/>
            <a:ext cx="1447139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Создание и развитие </a:t>
            </a:r>
            <a:r>
              <a:rPr lang="ru-RU" sz="2400" b="1" spc="285" dirty="0" err="1">
                <a:latin typeface="Century Gothic" panose="020B0502020202020204" pitchFamily="34" charset="0"/>
                <a:cs typeface="Calibri"/>
              </a:rPr>
              <a:t>гостинично</a:t>
            </a: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-ресторанного комплекса «Княгиня Ольга» на территории </a:t>
            </a:r>
            <a:r>
              <a:rPr lang="ru-RU" sz="2400" b="1" spc="285" dirty="0" err="1">
                <a:latin typeface="Century Gothic" panose="020B0502020202020204" pitchFamily="34" charset="0"/>
                <a:cs typeface="Calibri"/>
              </a:rPr>
              <a:t>г.п</a:t>
            </a: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. Тутаев Ярославской области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8365" y="2561830"/>
            <a:ext cx="5549265" cy="133369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6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126 (98,5)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 млн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руб.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4</a:t>
            </a:r>
            <a:r>
              <a:rPr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7</a:t>
            </a:r>
            <a:r>
              <a:rPr sz="2000" spc="-2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 </a:t>
            </a:r>
            <a:r>
              <a:rPr lang="ru-RU" sz="2000" spc="85" dirty="0">
                <a:latin typeface="Century Gothic"/>
                <a:cs typeface="Century Gothic"/>
              </a:rPr>
              <a:t>20 ед.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94404" y="6477000"/>
            <a:ext cx="7195184" cy="18665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dirty="0">
                <a:solidFill>
                  <a:srgbClr val="FFC000"/>
                </a:solidFill>
                <a:latin typeface="Century Gothic"/>
                <a:cs typeface="Century Gothic"/>
              </a:rPr>
              <a:t>Инвестор</a:t>
            </a:r>
            <a:r>
              <a:rPr sz="28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Century Gothic"/>
                <a:cs typeface="Century Gothic"/>
              </a:rPr>
              <a:t>– </a:t>
            </a:r>
            <a:r>
              <a:rPr lang="ru-RU" sz="2800" b="1" spc="-35" dirty="0">
                <a:solidFill>
                  <a:schemeClr val="tx1"/>
                </a:solidFill>
                <a:latin typeface="Century Gothic"/>
                <a:cs typeface="Century Gothic"/>
              </a:rPr>
              <a:t>ООО</a:t>
            </a:r>
            <a:r>
              <a:rPr sz="2800" b="1" spc="2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chemeClr val="tx1"/>
                </a:solidFill>
                <a:latin typeface="Century Gothic"/>
                <a:cs typeface="Century Gothic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Century Gothic"/>
                <a:cs typeface="Century Gothic"/>
              </a:rPr>
              <a:t>Дубль-А</a:t>
            </a:r>
            <a:r>
              <a:rPr sz="2800" b="1" spc="45" dirty="0">
                <a:solidFill>
                  <a:schemeClr val="tx1"/>
                </a:solidFill>
                <a:latin typeface="Century Gothic"/>
                <a:cs typeface="Century Gothic"/>
              </a:rPr>
              <a:t>»</a:t>
            </a:r>
            <a:endParaRPr sz="28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1520"/>
              </a:spcBef>
            </a:pPr>
            <a:r>
              <a:rPr lang="ru-RU" sz="2000" b="1" spc="80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6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120" dirty="0">
                <a:solidFill>
                  <a:srgbClr val="3C3C3B"/>
                </a:solidFill>
                <a:latin typeface="Century Gothic"/>
                <a:cs typeface="Century Gothic"/>
              </a:rPr>
              <a:t>3 032,57</a:t>
            </a:r>
            <a:r>
              <a:rPr sz="2000" spc="-1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dirty="0">
                <a:solidFill>
                  <a:srgbClr val="3C3C3B"/>
                </a:solidFill>
                <a:latin typeface="Century Gothic"/>
                <a:cs typeface="Century Gothic"/>
              </a:rPr>
              <a:t>млн</a:t>
            </a:r>
            <a:r>
              <a:rPr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руб.</a:t>
            </a:r>
            <a:endParaRPr sz="2000" dirty="0"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605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lang="ru-RU" sz="2000" spc="60" dirty="0">
                <a:solidFill>
                  <a:srgbClr val="3C3C3B"/>
                </a:solidFill>
                <a:latin typeface="Century Gothic"/>
                <a:cs typeface="Century Gothic"/>
              </a:rPr>
              <a:t>2024</a:t>
            </a:r>
            <a:r>
              <a:rPr sz="2000" spc="-4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2027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endParaRPr sz="2000" dirty="0"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175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</a:t>
            </a:r>
            <a:r>
              <a:rPr lang="ru-RU" sz="2000" b="1" spc="-10" dirty="0">
                <a:solidFill>
                  <a:srgbClr val="3C3C3B"/>
                </a:solidFill>
                <a:latin typeface="Century Gothic"/>
                <a:cs typeface="Century Gothic"/>
              </a:rPr>
              <a:t>  </a:t>
            </a:r>
            <a:r>
              <a:rPr lang="ru-RU" sz="2000" spc="55" dirty="0">
                <a:solidFill>
                  <a:srgbClr val="3C3C3B"/>
                </a:solidFill>
                <a:latin typeface="Century Gothic"/>
                <a:cs typeface="Century Gothic"/>
              </a:rPr>
              <a:t>347 ед.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95030" y="2133600"/>
            <a:ext cx="652741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dirty="0">
                <a:solidFill>
                  <a:srgbClr val="FFC000"/>
                </a:solidFill>
              </a:rPr>
              <a:t>Инвестор</a:t>
            </a:r>
            <a:r>
              <a:rPr sz="2400" spc="40" dirty="0">
                <a:solidFill>
                  <a:srgbClr val="FFC000"/>
                </a:solidFill>
              </a:rPr>
              <a:t> </a:t>
            </a:r>
            <a:r>
              <a:rPr lang="ru-RU" sz="2400" dirty="0"/>
              <a:t>– ООО «АРТЭК МТ ЯРОСЛАВЛЬ»</a:t>
            </a:r>
            <a:endParaRPr sz="2400" b="0" spc="85" dirty="0"/>
          </a:p>
        </p:txBody>
      </p:sp>
      <p:sp>
        <p:nvSpPr>
          <p:cNvPr id="10" name="object 10"/>
          <p:cNvSpPr txBox="1"/>
          <p:nvPr/>
        </p:nvSpPr>
        <p:spPr>
          <a:xfrm>
            <a:off x="16786987" y="8989568"/>
            <a:ext cx="226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5" dirty="0">
                <a:solidFill>
                  <a:srgbClr val="615F5D"/>
                </a:solidFill>
                <a:latin typeface="Century Gothic"/>
                <a:cs typeface="Century Gothic"/>
              </a:rPr>
              <a:t>41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>
            <a:spLocks noGrp="1"/>
          </p:cNvSpPr>
          <p:nvPr>
            <p:ph type="body" idx="1"/>
          </p:nvPr>
        </p:nvSpPr>
        <p:spPr>
          <a:xfrm>
            <a:off x="1346453" y="4954122"/>
            <a:ext cx="14471396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Создание и развитие современного гостиничного комплекса «Русские сезоны парк-отель Тутаев» на территории </a:t>
            </a:r>
            <a:r>
              <a:rPr lang="ru-RU" sz="2400" spc="29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г.п</a:t>
            </a: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. Тутаев Ярославской области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1600200"/>
            <a:ext cx="4906742" cy="3273717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751" y="5791200"/>
            <a:ext cx="3667041" cy="36937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0318" y="264032"/>
            <a:ext cx="6430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15" dirty="0">
                <a:solidFill>
                  <a:srgbClr val="2B2A29"/>
                </a:solidFill>
                <a:latin typeface="Calibri"/>
                <a:cs typeface="Calibri"/>
              </a:rPr>
              <a:t>Основные</a:t>
            </a:r>
            <a:r>
              <a:rPr sz="3600" spc="220" dirty="0">
                <a:solidFill>
                  <a:srgbClr val="2B2A29"/>
                </a:solidFill>
                <a:latin typeface="Calibri"/>
                <a:cs typeface="Calibri"/>
              </a:rPr>
              <a:t> </a:t>
            </a:r>
            <a:r>
              <a:rPr sz="3600" spc="490" dirty="0">
                <a:solidFill>
                  <a:srgbClr val="2B2A29"/>
                </a:solidFill>
                <a:latin typeface="Calibri"/>
                <a:cs typeface="Calibri"/>
              </a:rPr>
              <a:t>преимущества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19197" y="1062733"/>
            <a:ext cx="6164453" cy="84715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lang="ru-RU" sz="2000" b="1" spc="280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Географическое положение, близость к областному центру</a:t>
            </a: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lang="ru-RU" sz="1800" b="1" spc="70" dirty="0">
                <a:solidFill>
                  <a:srgbClr val="FFCC00"/>
                </a:solidFill>
                <a:latin typeface="Century Gothic"/>
                <a:cs typeface="Century Gothic"/>
              </a:rPr>
              <a:t>3</a:t>
            </a:r>
            <a:r>
              <a:rPr sz="1800" b="1" spc="70" dirty="0">
                <a:solidFill>
                  <a:srgbClr val="FFCC00"/>
                </a:solidFill>
                <a:latin typeface="Century Gothic"/>
                <a:cs typeface="Century Gothic"/>
              </a:rPr>
              <a:t>8</a:t>
            </a:r>
            <a:r>
              <a:rPr sz="1800" b="1" spc="55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C00"/>
                </a:solidFill>
                <a:latin typeface="Century Gothic"/>
                <a:cs typeface="Century Gothic"/>
              </a:rPr>
              <a:t>км</a:t>
            </a:r>
            <a:r>
              <a:rPr sz="1800" b="1" spc="80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удаленность</a:t>
            </a:r>
            <a:r>
              <a:rPr sz="1800" spc="7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65" dirty="0">
                <a:solidFill>
                  <a:srgbClr val="2B2A29"/>
                </a:solidFill>
                <a:latin typeface="Century Gothic"/>
                <a:cs typeface="Century Gothic"/>
              </a:rPr>
              <a:t>от</a:t>
            </a:r>
            <a:r>
              <a:rPr sz="1800" spc="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областного</a:t>
            </a:r>
            <a:r>
              <a:rPr sz="1800" spc="1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центра</a:t>
            </a:r>
            <a:r>
              <a:rPr sz="1800" spc="7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2B2A29"/>
                </a:solidFill>
                <a:latin typeface="Century Gothic"/>
                <a:cs typeface="Century Gothic"/>
              </a:rPr>
              <a:t>(г.</a:t>
            </a:r>
            <a:r>
              <a:rPr sz="1800" spc="7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Ярославль)</a:t>
            </a:r>
            <a:endParaRPr sz="18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800" spc="95" dirty="0">
                <a:solidFill>
                  <a:srgbClr val="2B2A29"/>
                </a:solidFill>
                <a:latin typeface="Century Gothic"/>
                <a:cs typeface="Century Gothic"/>
              </a:rPr>
              <a:t>Граничит с Пошехонским, Даниловским, Рыбинским, Ярославским муниципальными округами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pc="95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600"/>
              </a:spcBef>
            </a:pPr>
            <a:r>
              <a:rPr lang="ru-RU" sz="2000" b="1" spc="95" dirty="0">
                <a:solidFill>
                  <a:srgbClr val="2B2A29"/>
                </a:solidFill>
                <a:latin typeface="Century Gothic"/>
                <a:cs typeface="Century Gothic"/>
              </a:rPr>
              <a:t>Инвестиционные площадки у воды и берега реки Волга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12700">
              <a:spcBef>
                <a:spcPts val="600"/>
              </a:spcBef>
            </a:pPr>
            <a:r>
              <a:rPr lang="ru-RU" sz="2000" b="1" spc="95" dirty="0">
                <a:solidFill>
                  <a:srgbClr val="2B2A29"/>
                </a:solidFill>
                <a:latin typeface="Century Gothic"/>
                <a:cs typeface="Century Gothic"/>
              </a:rPr>
              <a:t>Круизный туризм, причал, водный транспорт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dirty="0">
              <a:latin typeface="Century Gothic"/>
              <a:cs typeface="Century Gothic"/>
            </a:endParaRPr>
          </a:p>
          <a:p>
            <a:pPr marL="12700">
              <a:spcBef>
                <a:spcPts val="600"/>
              </a:spcBef>
            </a:pPr>
            <a:r>
              <a:rPr lang="ru-RU" sz="2000" b="1" spc="95" dirty="0">
                <a:solidFill>
                  <a:srgbClr val="2B2A29"/>
                </a:solidFill>
                <a:latin typeface="Century Gothic"/>
                <a:cs typeface="Century Gothic"/>
              </a:rPr>
              <a:t>Перспективы создания канатной переправы через реку Волга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18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dirty="0">
              <a:latin typeface="Century Gothic"/>
              <a:cs typeface="Century Gothic"/>
            </a:endParaRPr>
          </a:p>
          <a:p>
            <a:pPr marL="12700"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Уникальный для развития туризма и креативных индустрий исторический природный ландшафт, свободные ОКН для реализаций бизнес проектов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327" y="1240644"/>
            <a:ext cx="551252" cy="91875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871061" y="8989568"/>
            <a:ext cx="143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solidFill>
                  <a:srgbClr val="615F5D"/>
                </a:solidFill>
                <a:latin typeface="Century Gothic"/>
                <a:cs typeface="Century Gothic"/>
              </a:rPr>
              <a:t>4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14412" y="1240644"/>
            <a:ext cx="5853811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Многоотраслевой промышленный комплекс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Развитая транспортная инфраструктура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Преференциальный налоговый режим территории опережающего развития, льготные и безвозвратные финансовые меры поддержки для моногородов от Корпорации ВЭБ.РФ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Зеленый коридор для инвесторов и индивидуальное сопровождение инвестиционных проектов</a:t>
            </a:r>
          </a:p>
        </p:txBody>
      </p:sp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808" y="3616429"/>
            <a:ext cx="804289" cy="7675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0" y="4899298"/>
            <a:ext cx="825639" cy="7984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74" y="6220624"/>
            <a:ext cx="948156" cy="9486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19" y="8005343"/>
            <a:ext cx="879665" cy="8796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838D36-AB26-4790-B004-FFB5AA8F5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203" y="1269054"/>
            <a:ext cx="1021719" cy="9268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2B8E10-4422-4426-AB34-D84D3C96B1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736"/>
          <a:stretch/>
        </p:blipFill>
        <p:spPr>
          <a:xfrm>
            <a:off x="9432153" y="2819400"/>
            <a:ext cx="1149818" cy="8872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A680A5-1EEE-477C-A2CE-0F6E146C0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8887" y="4899298"/>
            <a:ext cx="1059560" cy="95974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1762" y="7390164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7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19930" y="1122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6452" y="574039"/>
            <a:ext cx="127187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spc="285" dirty="0">
                <a:latin typeface="Century Gothic" panose="020B0502020202020204" pitchFamily="34" charset="0"/>
                <a:cs typeface="Calibri"/>
              </a:rPr>
              <a:t>Гостиничный комплекс по адресу: ул. Крестовоздвиженская, д. 31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8366" y="2884447"/>
            <a:ext cx="5549265" cy="133369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Инвестиции</a:t>
            </a:r>
            <a:r>
              <a:rPr sz="2000" b="1" spc="-6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166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 млн</a:t>
            </a:r>
            <a:r>
              <a:rPr sz="2000" spc="-4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-20" dirty="0" err="1">
                <a:solidFill>
                  <a:srgbClr val="3C3C3B"/>
                </a:solidFill>
                <a:latin typeface="Century Gothic"/>
                <a:cs typeface="Century Gothic"/>
              </a:rPr>
              <a:t>руб</a:t>
            </a:r>
            <a:r>
              <a:rPr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r>
              <a:rPr lang="ru-RU" sz="2000" spc="-20" dirty="0">
                <a:solidFill>
                  <a:srgbClr val="3C3C3B"/>
                </a:solidFill>
                <a:latin typeface="Century Gothic"/>
                <a:cs typeface="Century Gothic"/>
              </a:rPr>
              <a:t> ??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Срок реализации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4</a:t>
            </a:r>
            <a:r>
              <a:rPr sz="2000" spc="-3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3C3C3B"/>
                </a:solidFill>
                <a:latin typeface="Century Gothic"/>
                <a:cs typeface="Century Gothic"/>
              </a:rPr>
              <a:t>–</a:t>
            </a:r>
            <a:r>
              <a:rPr sz="2000" spc="-30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202</a:t>
            </a:r>
            <a:r>
              <a:rPr lang="ru-RU" sz="2000" spc="65" dirty="0">
                <a:solidFill>
                  <a:srgbClr val="3C3C3B"/>
                </a:solidFill>
                <a:latin typeface="Century Gothic"/>
                <a:cs typeface="Century Gothic"/>
              </a:rPr>
              <a:t>6</a:t>
            </a:r>
            <a:r>
              <a:rPr sz="2000" spc="-2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sz="2000" spc="75" dirty="0" err="1">
                <a:solidFill>
                  <a:srgbClr val="3C3C3B"/>
                </a:solidFill>
                <a:latin typeface="Century Gothic"/>
                <a:cs typeface="Century Gothic"/>
              </a:rPr>
              <a:t>гг</a:t>
            </a:r>
            <a:r>
              <a:rPr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.</a:t>
            </a:r>
            <a:r>
              <a:rPr lang="ru-RU" sz="2000" b="1" spc="75" dirty="0">
                <a:solidFill>
                  <a:srgbClr val="3C3C3B"/>
                </a:solidFill>
                <a:latin typeface="Century Gothic"/>
                <a:cs typeface="Century Gothic"/>
              </a:rPr>
              <a:t> </a:t>
            </a:r>
            <a:r>
              <a:rPr lang="ru-RU" sz="2000" spc="75" dirty="0">
                <a:solidFill>
                  <a:srgbClr val="3C3C3B"/>
                </a:solidFill>
                <a:latin typeface="Century Gothic"/>
                <a:cs typeface="Century Gothic"/>
              </a:rPr>
              <a:t>??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lang="ru-RU" sz="2000" b="1" dirty="0">
                <a:solidFill>
                  <a:srgbClr val="3C3C3B"/>
                </a:solidFill>
                <a:latin typeface="Century Gothic"/>
                <a:cs typeface="Century Gothic"/>
              </a:rPr>
              <a:t>Рабочие места </a:t>
            </a:r>
            <a:r>
              <a:rPr lang="ru-RU" sz="200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29 ед. ??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8365" y="6334535"/>
            <a:ext cx="7195184" cy="9432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dirty="0">
                <a:solidFill>
                  <a:srgbClr val="FFC000"/>
                </a:solidFill>
                <a:latin typeface="Century Gothic"/>
                <a:cs typeface="Century Gothic"/>
              </a:rPr>
              <a:t>Инвестор</a:t>
            </a:r>
            <a:r>
              <a:rPr sz="28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Century Gothic"/>
                <a:cs typeface="Century Gothic"/>
              </a:rPr>
              <a:t>– </a:t>
            </a:r>
            <a:r>
              <a:rPr lang="ru-RU" sz="2800" b="1" spc="-35" dirty="0">
                <a:solidFill>
                  <a:schemeClr val="tx1"/>
                </a:solidFill>
                <a:latin typeface="Century Gothic"/>
                <a:cs typeface="Century Gothic"/>
              </a:rPr>
              <a:t>ООО</a:t>
            </a:r>
            <a:r>
              <a:rPr sz="2800" b="1" spc="2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ПАРАМОНОВ</a:t>
            </a:r>
            <a:endParaRPr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Century Gothic"/>
            </a:endParaRPr>
          </a:p>
          <a:p>
            <a:pPr marL="26034">
              <a:lnSpc>
                <a:spcPct val="100000"/>
              </a:lnSpc>
              <a:spcBef>
                <a:spcPts val="1520"/>
              </a:spcBef>
            </a:pPr>
            <a:r>
              <a:rPr lang="ru-RU" sz="2000" b="1" spc="8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Выкуплено здание, проект в проработке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95031" y="2133600"/>
            <a:ext cx="55626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dirty="0">
                <a:solidFill>
                  <a:srgbClr val="FFC000"/>
                </a:solidFill>
              </a:rPr>
              <a:t>Инвестор</a:t>
            </a:r>
            <a:r>
              <a:rPr sz="2400" spc="40" dirty="0">
                <a:solidFill>
                  <a:srgbClr val="FFC000"/>
                </a:solidFill>
              </a:rPr>
              <a:t> </a:t>
            </a:r>
            <a:r>
              <a:rPr lang="ru-RU" sz="2400" dirty="0"/>
              <a:t>– Кудрин Александр Васильевич</a:t>
            </a:r>
            <a:endParaRPr sz="2400" b="0" spc="85" dirty="0"/>
          </a:p>
        </p:txBody>
      </p:sp>
      <p:sp>
        <p:nvSpPr>
          <p:cNvPr id="10" name="object 10"/>
          <p:cNvSpPr txBox="1"/>
          <p:nvPr/>
        </p:nvSpPr>
        <p:spPr>
          <a:xfrm>
            <a:off x="16786987" y="8989568"/>
            <a:ext cx="226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5" dirty="0">
                <a:solidFill>
                  <a:srgbClr val="615F5D"/>
                </a:solidFill>
                <a:latin typeface="Century Gothic"/>
                <a:cs typeface="Century Gothic"/>
              </a:rPr>
              <a:t>43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2" name="object 7"/>
          <p:cNvSpPr txBox="1">
            <a:spLocks noGrp="1"/>
          </p:cNvSpPr>
          <p:nvPr>
            <p:ph type="body" idx="1"/>
          </p:nvPr>
        </p:nvSpPr>
        <p:spPr>
          <a:xfrm>
            <a:off x="1346453" y="4954122"/>
            <a:ext cx="12015023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Парамонов Ленина 57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295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/>
              </a:rPr>
              <a:t>Восстановление ОКН и организация в нем бизнес объекта (Галерея, Арт-пространство, Гостиница…)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255056"/>
            <a:ext cx="3849585" cy="2162851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50" y="2341991"/>
            <a:ext cx="3831592" cy="2151831"/>
          </a:xfrm>
          <a:prstGeom prst="round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6302338"/>
            <a:ext cx="4942114" cy="27785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20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6163" y="3346196"/>
            <a:ext cx="66802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900" dirty="0">
                <a:solidFill>
                  <a:srgbClr val="3C3C3B"/>
                </a:solidFill>
                <a:latin typeface="Calibri"/>
                <a:cs typeface="Calibri"/>
              </a:rPr>
              <a:t>Истории</a:t>
            </a:r>
            <a:r>
              <a:rPr sz="6000" spc="35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6000" spc="825" dirty="0">
                <a:solidFill>
                  <a:srgbClr val="3C3C3B"/>
                </a:solidFill>
                <a:latin typeface="Calibri"/>
                <a:cs typeface="Calibri"/>
              </a:rPr>
              <a:t>успеха </a:t>
            </a:r>
            <a:r>
              <a:rPr sz="6000" spc="815" dirty="0">
                <a:solidFill>
                  <a:srgbClr val="3C3C3B"/>
                </a:solidFill>
                <a:latin typeface="Calibri"/>
                <a:cs typeface="Calibri"/>
              </a:rPr>
              <a:t>инвесторов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754193" y="298005"/>
            <a:ext cx="2371725" cy="9236710"/>
            <a:chOff x="14754193" y="298005"/>
            <a:chExt cx="2371725" cy="9236710"/>
          </a:xfrm>
        </p:grpSpPr>
        <p:sp>
          <p:nvSpPr>
            <p:cNvPr id="4" name="object 4"/>
            <p:cNvSpPr/>
            <p:nvPr/>
          </p:nvSpPr>
          <p:spPr>
            <a:xfrm>
              <a:off x="14777911" y="298005"/>
              <a:ext cx="948690" cy="2256155"/>
            </a:xfrm>
            <a:custGeom>
              <a:avLst/>
              <a:gdLst/>
              <a:ahLst/>
              <a:cxnLst/>
              <a:rect l="l" t="t" r="r" b="b"/>
              <a:pathLst>
                <a:path w="948690" h="2256155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95"/>
                  </a:lnTo>
                  <a:lnTo>
                    <a:pt x="470662" y="941425"/>
                  </a:lnTo>
                  <a:lnTo>
                    <a:pt x="516915" y="932395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948690" h="2256155">
                  <a:moveTo>
                    <a:pt x="948436" y="1785251"/>
                  </a:moveTo>
                  <a:lnTo>
                    <a:pt x="939431" y="1738985"/>
                  </a:lnTo>
                  <a:lnTo>
                    <a:pt x="912431" y="1698307"/>
                  </a:lnTo>
                  <a:lnTo>
                    <a:pt x="564705" y="1350581"/>
                  </a:lnTo>
                  <a:lnTo>
                    <a:pt x="524027" y="1323581"/>
                  </a:lnTo>
                  <a:lnTo>
                    <a:pt x="477774" y="1314577"/>
                  </a:lnTo>
                  <a:lnTo>
                    <a:pt x="431507" y="1323581"/>
                  </a:lnTo>
                  <a:lnTo>
                    <a:pt x="390842" y="1350581"/>
                  </a:lnTo>
                  <a:lnTo>
                    <a:pt x="43116" y="1698307"/>
                  </a:lnTo>
                  <a:lnTo>
                    <a:pt x="16103" y="1738985"/>
                  </a:lnTo>
                  <a:lnTo>
                    <a:pt x="7112" y="1785239"/>
                  </a:lnTo>
                  <a:lnTo>
                    <a:pt x="16103" y="1831505"/>
                  </a:lnTo>
                  <a:lnTo>
                    <a:pt x="43116" y="1872170"/>
                  </a:lnTo>
                  <a:lnTo>
                    <a:pt x="390842" y="2219896"/>
                  </a:lnTo>
                  <a:lnTo>
                    <a:pt x="431507" y="2246909"/>
                  </a:lnTo>
                  <a:lnTo>
                    <a:pt x="477774" y="2255901"/>
                  </a:lnTo>
                  <a:lnTo>
                    <a:pt x="524027" y="2246909"/>
                  </a:lnTo>
                  <a:lnTo>
                    <a:pt x="564705" y="2219896"/>
                  </a:lnTo>
                  <a:lnTo>
                    <a:pt x="912431" y="1872170"/>
                  </a:lnTo>
                  <a:lnTo>
                    <a:pt x="939431" y="1831505"/>
                  </a:lnTo>
                  <a:lnTo>
                    <a:pt x="948436" y="1785251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77554" y="925639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63101" y="298005"/>
              <a:ext cx="955675" cy="4810760"/>
            </a:xfrm>
            <a:custGeom>
              <a:avLst/>
              <a:gdLst/>
              <a:ahLst/>
              <a:cxnLst/>
              <a:rect l="l" t="t" r="r" b="b"/>
              <a:pathLst>
                <a:path w="955675" h="4810760">
                  <a:moveTo>
                    <a:pt x="941324" y="2970911"/>
                  </a:moveTo>
                  <a:lnTo>
                    <a:pt x="932319" y="2924657"/>
                  </a:lnTo>
                  <a:lnTo>
                    <a:pt x="905319" y="2883979"/>
                  </a:lnTo>
                  <a:lnTo>
                    <a:pt x="557593" y="2536253"/>
                  </a:lnTo>
                  <a:lnTo>
                    <a:pt x="516915" y="2509253"/>
                  </a:lnTo>
                  <a:lnTo>
                    <a:pt x="470662" y="2500249"/>
                  </a:lnTo>
                  <a:lnTo>
                    <a:pt x="424395" y="2509253"/>
                  </a:lnTo>
                  <a:lnTo>
                    <a:pt x="383730" y="2536253"/>
                  </a:lnTo>
                  <a:lnTo>
                    <a:pt x="36004" y="2883979"/>
                  </a:lnTo>
                  <a:lnTo>
                    <a:pt x="8991" y="2924657"/>
                  </a:lnTo>
                  <a:lnTo>
                    <a:pt x="0" y="2970911"/>
                  </a:lnTo>
                  <a:lnTo>
                    <a:pt x="8991" y="3017177"/>
                  </a:lnTo>
                  <a:lnTo>
                    <a:pt x="36004" y="3057842"/>
                  </a:lnTo>
                  <a:lnTo>
                    <a:pt x="383730" y="3405568"/>
                  </a:lnTo>
                  <a:lnTo>
                    <a:pt x="424395" y="3432581"/>
                  </a:lnTo>
                  <a:lnTo>
                    <a:pt x="470662" y="3441573"/>
                  </a:lnTo>
                  <a:lnTo>
                    <a:pt x="516915" y="3432581"/>
                  </a:lnTo>
                  <a:lnTo>
                    <a:pt x="557593" y="3405568"/>
                  </a:lnTo>
                  <a:lnTo>
                    <a:pt x="905319" y="3057842"/>
                  </a:lnTo>
                  <a:lnTo>
                    <a:pt x="932319" y="3017177"/>
                  </a:lnTo>
                  <a:lnTo>
                    <a:pt x="941324" y="2970911"/>
                  </a:lnTo>
                  <a:close/>
                </a:path>
                <a:path w="955675" h="4810760">
                  <a:moveTo>
                    <a:pt x="955421" y="4339704"/>
                  </a:moveTo>
                  <a:lnTo>
                    <a:pt x="946416" y="4293400"/>
                  </a:lnTo>
                  <a:lnTo>
                    <a:pt x="919416" y="4252658"/>
                  </a:lnTo>
                  <a:lnTo>
                    <a:pt x="571690" y="3904932"/>
                  </a:lnTo>
                  <a:lnTo>
                    <a:pt x="531012" y="3877932"/>
                  </a:lnTo>
                  <a:lnTo>
                    <a:pt x="484759" y="3868928"/>
                  </a:lnTo>
                  <a:lnTo>
                    <a:pt x="438492" y="3877932"/>
                  </a:lnTo>
                  <a:lnTo>
                    <a:pt x="397827" y="3904932"/>
                  </a:lnTo>
                  <a:lnTo>
                    <a:pt x="50101" y="4252658"/>
                  </a:lnTo>
                  <a:lnTo>
                    <a:pt x="23088" y="4293400"/>
                  </a:lnTo>
                  <a:lnTo>
                    <a:pt x="14097" y="4339704"/>
                  </a:lnTo>
                  <a:lnTo>
                    <a:pt x="23088" y="4385983"/>
                  </a:lnTo>
                  <a:lnTo>
                    <a:pt x="50101" y="4426648"/>
                  </a:lnTo>
                  <a:lnTo>
                    <a:pt x="397827" y="4774374"/>
                  </a:lnTo>
                  <a:lnTo>
                    <a:pt x="438492" y="4801387"/>
                  </a:lnTo>
                  <a:lnTo>
                    <a:pt x="484759" y="4810379"/>
                  </a:lnTo>
                  <a:lnTo>
                    <a:pt x="531012" y="4801387"/>
                  </a:lnTo>
                  <a:lnTo>
                    <a:pt x="571690" y="4774374"/>
                  </a:lnTo>
                  <a:lnTo>
                    <a:pt x="919416" y="4426648"/>
                  </a:lnTo>
                  <a:lnTo>
                    <a:pt x="946416" y="4385983"/>
                  </a:lnTo>
                  <a:lnTo>
                    <a:pt x="955421" y="4339704"/>
                  </a:lnTo>
                  <a:close/>
                </a:path>
                <a:path w="955675" h="4810760">
                  <a:moveTo>
                    <a:pt x="955421" y="1725930"/>
                  </a:moveTo>
                  <a:lnTo>
                    <a:pt x="946416" y="1679676"/>
                  </a:lnTo>
                  <a:lnTo>
                    <a:pt x="919416" y="1638998"/>
                  </a:lnTo>
                  <a:lnTo>
                    <a:pt x="571690" y="1291272"/>
                  </a:lnTo>
                  <a:lnTo>
                    <a:pt x="531012" y="1264272"/>
                  </a:lnTo>
                  <a:lnTo>
                    <a:pt x="484759" y="1255268"/>
                  </a:lnTo>
                  <a:lnTo>
                    <a:pt x="438492" y="1264272"/>
                  </a:lnTo>
                  <a:lnTo>
                    <a:pt x="397827" y="1291272"/>
                  </a:lnTo>
                  <a:lnTo>
                    <a:pt x="50101" y="1638998"/>
                  </a:lnTo>
                  <a:lnTo>
                    <a:pt x="23088" y="1679676"/>
                  </a:lnTo>
                  <a:lnTo>
                    <a:pt x="14097" y="1725930"/>
                  </a:lnTo>
                  <a:lnTo>
                    <a:pt x="23088" y="1772196"/>
                  </a:lnTo>
                  <a:lnTo>
                    <a:pt x="50101" y="1812861"/>
                  </a:lnTo>
                  <a:lnTo>
                    <a:pt x="397827" y="2160587"/>
                  </a:lnTo>
                  <a:lnTo>
                    <a:pt x="438492" y="2187600"/>
                  </a:lnTo>
                  <a:lnTo>
                    <a:pt x="484759" y="2196604"/>
                  </a:lnTo>
                  <a:lnTo>
                    <a:pt x="531012" y="2187600"/>
                  </a:lnTo>
                  <a:lnTo>
                    <a:pt x="571690" y="2160587"/>
                  </a:lnTo>
                  <a:lnTo>
                    <a:pt x="919416" y="1812861"/>
                  </a:lnTo>
                  <a:lnTo>
                    <a:pt x="946416" y="1772196"/>
                  </a:lnTo>
                  <a:lnTo>
                    <a:pt x="955421" y="1725930"/>
                  </a:lnTo>
                  <a:close/>
                </a:path>
                <a:path w="955675" h="4810760">
                  <a:moveTo>
                    <a:pt x="955421" y="470662"/>
                  </a:moveTo>
                  <a:lnTo>
                    <a:pt x="946416" y="424408"/>
                  </a:lnTo>
                  <a:lnTo>
                    <a:pt x="919416" y="383730"/>
                  </a:lnTo>
                  <a:lnTo>
                    <a:pt x="571690" y="36004"/>
                  </a:lnTo>
                  <a:lnTo>
                    <a:pt x="531012" y="9004"/>
                  </a:lnTo>
                  <a:lnTo>
                    <a:pt x="484759" y="0"/>
                  </a:lnTo>
                  <a:lnTo>
                    <a:pt x="438492" y="9004"/>
                  </a:lnTo>
                  <a:lnTo>
                    <a:pt x="397827" y="36004"/>
                  </a:lnTo>
                  <a:lnTo>
                    <a:pt x="50101" y="383730"/>
                  </a:lnTo>
                  <a:lnTo>
                    <a:pt x="23088" y="424408"/>
                  </a:lnTo>
                  <a:lnTo>
                    <a:pt x="14097" y="470662"/>
                  </a:lnTo>
                  <a:lnTo>
                    <a:pt x="23088" y="516928"/>
                  </a:lnTo>
                  <a:lnTo>
                    <a:pt x="50101" y="557593"/>
                  </a:lnTo>
                  <a:lnTo>
                    <a:pt x="397827" y="905319"/>
                  </a:lnTo>
                  <a:lnTo>
                    <a:pt x="438492" y="932395"/>
                  </a:lnTo>
                  <a:lnTo>
                    <a:pt x="484759" y="941425"/>
                  </a:lnTo>
                  <a:lnTo>
                    <a:pt x="531012" y="932395"/>
                  </a:lnTo>
                  <a:lnTo>
                    <a:pt x="571690" y="905319"/>
                  </a:lnTo>
                  <a:lnTo>
                    <a:pt x="919416" y="557593"/>
                  </a:lnTo>
                  <a:lnTo>
                    <a:pt x="946416" y="516928"/>
                  </a:lnTo>
                  <a:lnTo>
                    <a:pt x="955421" y="470662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77554" y="349408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1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54188" y="2821114"/>
              <a:ext cx="979805" cy="2257425"/>
            </a:xfrm>
            <a:custGeom>
              <a:avLst/>
              <a:gdLst/>
              <a:ahLst/>
              <a:cxnLst/>
              <a:rect l="l" t="t" r="r" b="b"/>
              <a:pathLst>
                <a:path w="979805" h="2257425">
                  <a:moveTo>
                    <a:pt x="941425" y="1786255"/>
                  </a:moveTo>
                  <a:lnTo>
                    <a:pt x="932421" y="1740001"/>
                  </a:lnTo>
                  <a:lnTo>
                    <a:pt x="905421" y="1699323"/>
                  </a:lnTo>
                  <a:lnTo>
                    <a:pt x="557695" y="1351597"/>
                  </a:lnTo>
                  <a:lnTo>
                    <a:pt x="517017" y="1324597"/>
                  </a:lnTo>
                  <a:lnTo>
                    <a:pt x="470763" y="1315593"/>
                  </a:lnTo>
                  <a:lnTo>
                    <a:pt x="424497" y="1324597"/>
                  </a:lnTo>
                  <a:lnTo>
                    <a:pt x="383832" y="1351597"/>
                  </a:lnTo>
                  <a:lnTo>
                    <a:pt x="36106" y="1699323"/>
                  </a:lnTo>
                  <a:lnTo>
                    <a:pt x="9029" y="1740001"/>
                  </a:lnTo>
                  <a:lnTo>
                    <a:pt x="0" y="1786255"/>
                  </a:lnTo>
                  <a:lnTo>
                    <a:pt x="9029" y="1832521"/>
                  </a:lnTo>
                  <a:lnTo>
                    <a:pt x="36106" y="1873186"/>
                  </a:lnTo>
                  <a:lnTo>
                    <a:pt x="383832" y="2220912"/>
                  </a:lnTo>
                  <a:lnTo>
                    <a:pt x="424497" y="2247925"/>
                  </a:lnTo>
                  <a:lnTo>
                    <a:pt x="470763" y="2256917"/>
                  </a:lnTo>
                  <a:lnTo>
                    <a:pt x="517017" y="2247925"/>
                  </a:lnTo>
                  <a:lnTo>
                    <a:pt x="557695" y="2220912"/>
                  </a:lnTo>
                  <a:lnTo>
                    <a:pt x="905421" y="1873186"/>
                  </a:lnTo>
                  <a:lnTo>
                    <a:pt x="932421" y="1832521"/>
                  </a:lnTo>
                  <a:lnTo>
                    <a:pt x="941425" y="1786255"/>
                  </a:lnTo>
                  <a:close/>
                </a:path>
                <a:path w="979805" h="2257425">
                  <a:moveTo>
                    <a:pt x="979271" y="470674"/>
                  </a:moveTo>
                  <a:lnTo>
                    <a:pt x="970267" y="424408"/>
                  </a:lnTo>
                  <a:lnTo>
                    <a:pt x="943267" y="383730"/>
                  </a:lnTo>
                  <a:lnTo>
                    <a:pt x="595541" y="36004"/>
                  </a:lnTo>
                  <a:lnTo>
                    <a:pt x="554863" y="9004"/>
                  </a:lnTo>
                  <a:lnTo>
                    <a:pt x="508609" y="0"/>
                  </a:lnTo>
                  <a:lnTo>
                    <a:pt x="462343" y="9004"/>
                  </a:lnTo>
                  <a:lnTo>
                    <a:pt x="421678" y="36004"/>
                  </a:lnTo>
                  <a:lnTo>
                    <a:pt x="73952" y="383730"/>
                  </a:lnTo>
                  <a:lnTo>
                    <a:pt x="46939" y="424408"/>
                  </a:lnTo>
                  <a:lnTo>
                    <a:pt x="37947" y="470662"/>
                  </a:lnTo>
                  <a:lnTo>
                    <a:pt x="46939" y="516928"/>
                  </a:lnTo>
                  <a:lnTo>
                    <a:pt x="73952" y="557593"/>
                  </a:lnTo>
                  <a:lnTo>
                    <a:pt x="421678" y="905319"/>
                  </a:lnTo>
                  <a:lnTo>
                    <a:pt x="462343" y="932332"/>
                  </a:lnTo>
                  <a:lnTo>
                    <a:pt x="508609" y="941324"/>
                  </a:lnTo>
                  <a:lnTo>
                    <a:pt x="554863" y="932332"/>
                  </a:lnTo>
                  <a:lnTo>
                    <a:pt x="595541" y="905319"/>
                  </a:lnTo>
                  <a:lnTo>
                    <a:pt x="943267" y="557593"/>
                  </a:lnTo>
                  <a:lnTo>
                    <a:pt x="970267" y="516928"/>
                  </a:lnTo>
                  <a:lnTo>
                    <a:pt x="979271" y="470674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84666" y="2208339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5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1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54973" y="5452681"/>
              <a:ext cx="970915" cy="2148840"/>
            </a:xfrm>
            <a:custGeom>
              <a:avLst/>
              <a:gdLst/>
              <a:ahLst/>
              <a:cxnLst/>
              <a:rect l="l" t="t" r="r" b="b"/>
              <a:pathLst>
                <a:path w="970915" h="2148840">
                  <a:moveTo>
                    <a:pt x="941412" y="470662"/>
                  </a:moveTo>
                  <a:lnTo>
                    <a:pt x="932383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74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32"/>
                  </a:lnTo>
                  <a:lnTo>
                    <a:pt x="470662" y="941336"/>
                  </a:lnTo>
                  <a:lnTo>
                    <a:pt x="516915" y="93233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83" y="516928"/>
                  </a:lnTo>
                  <a:lnTo>
                    <a:pt x="941412" y="470662"/>
                  </a:lnTo>
                  <a:close/>
                </a:path>
                <a:path w="970915" h="2148840">
                  <a:moveTo>
                    <a:pt x="970661" y="1677797"/>
                  </a:moveTo>
                  <a:lnTo>
                    <a:pt x="961656" y="1631543"/>
                  </a:lnTo>
                  <a:lnTo>
                    <a:pt x="934656" y="1590865"/>
                  </a:lnTo>
                  <a:lnTo>
                    <a:pt x="586930" y="1243139"/>
                  </a:lnTo>
                  <a:lnTo>
                    <a:pt x="546252" y="1216139"/>
                  </a:lnTo>
                  <a:lnTo>
                    <a:pt x="499999" y="1207135"/>
                  </a:lnTo>
                  <a:lnTo>
                    <a:pt x="453732" y="1216139"/>
                  </a:lnTo>
                  <a:lnTo>
                    <a:pt x="413067" y="1243139"/>
                  </a:lnTo>
                  <a:lnTo>
                    <a:pt x="65341" y="1590865"/>
                  </a:lnTo>
                  <a:lnTo>
                    <a:pt x="38328" y="1631543"/>
                  </a:lnTo>
                  <a:lnTo>
                    <a:pt x="29337" y="1677797"/>
                  </a:lnTo>
                  <a:lnTo>
                    <a:pt x="38328" y="1724063"/>
                  </a:lnTo>
                  <a:lnTo>
                    <a:pt x="65341" y="1764728"/>
                  </a:lnTo>
                  <a:lnTo>
                    <a:pt x="413067" y="2112454"/>
                  </a:lnTo>
                  <a:lnTo>
                    <a:pt x="453732" y="2139467"/>
                  </a:lnTo>
                  <a:lnTo>
                    <a:pt x="499999" y="2148471"/>
                  </a:lnTo>
                  <a:lnTo>
                    <a:pt x="546252" y="2139467"/>
                  </a:lnTo>
                  <a:lnTo>
                    <a:pt x="586930" y="2112454"/>
                  </a:lnTo>
                  <a:lnTo>
                    <a:pt x="934656" y="1764728"/>
                  </a:lnTo>
                  <a:lnTo>
                    <a:pt x="961656" y="1724063"/>
                  </a:lnTo>
                  <a:lnTo>
                    <a:pt x="970661" y="1677797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84666" y="604704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785023" y="5422455"/>
              <a:ext cx="948690" cy="2179320"/>
            </a:xfrm>
            <a:custGeom>
              <a:avLst/>
              <a:gdLst/>
              <a:ahLst/>
              <a:cxnLst/>
              <a:rect l="l" t="t" r="r" b="b"/>
              <a:pathLst>
                <a:path w="948690" h="2179320">
                  <a:moveTo>
                    <a:pt x="941324" y="470662"/>
                  </a:moveTo>
                  <a:lnTo>
                    <a:pt x="932319" y="42440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15" y="9004"/>
                  </a:lnTo>
                  <a:lnTo>
                    <a:pt x="470662" y="0"/>
                  </a:lnTo>
                  <a:lnTo>
                    <a:pt x="424395" y="9004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8991" y="424408"/>
                  </a:lnTo>
                  <a:lnTo>
                    <a:pt x="0" y="470662"/>
                  </a:lnTo>
                  <a:lnTo>
                    <a:pt x="8991" y="516928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5" y="932332"/>
                  </a:lnTo>
                  <a:lnTo>
                    <a:pt x="470662" y="941324"/>
                  </a:lnTo>
                  <a:lnTo>
                    <a:pt x="516915" y="93233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19" y="516928"/>
                  </a:lnTo>
                  <a:lnTo>
                    <a:pt x="941324" y="470662"/>
                  </a:lnTo>
                  <a:close/>
                </a:path>
                <a:path w="948690" h="2179320">
                  <a:moveTo>
                    <a:pt x="948436" y="1708023"/>
                  </a:moveTo>
                  <a:lnTo>
                    <a:pt x="939431" y="1661769"/>
                  </a:lnTo>
                  <a:lnTo>
                    <a:pt x="912431" y="1621091"/>
                  </a:lnTo>
                  <a:lnTo>
                    <a:pt x="564705" y="1273365"/>
                  </a:lnTo>
                  <a:lnTo>
                    <a:pt x="524027" y="1246365"/>
                  </a:lnTo>
                  <a:lnTo>
                    <a:pt x="477774" y="1237361"/>
                  </a:lnTo>
                  <a:lnTo>
                    <a:pt x="431507" y="1246365"/>
                  </a:lnTo>
                  <a:lnTo>
                    <a:pt x="390842" y="1273365"/>
                  </a:lnTo>
                  <a:lnTo>
                    <a:pt x="43116" y="1621091"/>
                  </a:lnTo>
                  <a:lnTo>
                    <a:pt x="16103" y="1661769"/>
                  </a:lnTo>
                  <a:lnTo>
                    <a:pt x="7112" y="1708023"/>
                  </a:lnTo>
                  <a:lnTo>
                    <a:pt x="16103" y="1754289"/>
                  </a:lnTo>
                  <a:lnTo>
                    <a:pt x="43116" y="1794954"/>
                  </a:lnTo>
                  <a:lnTo>
                    <a:pt x="390842" y="2142680"/>
                  </a:lnTo>
                  <a:lnTo>
                    <a:pt x="431507" y="2169693"/>
                  </a:lnTo>
                  <a:lnTo>
                    <a:pt x="477774" y="2178697"/>
                  </a:lnTo>
                  <a:lnTo>
                    <a:pt x="524027" y="2169693"/>
                  </a:lnTo>
                  <a:lnTo>
                    <a:pt x="564705" y="2142680"/>
                  </a:lnTo>
                  <a:lnTo>
                    <a:pt x="912431" y="1794954"/>
                  </a:lnTo>
                  <a:lnTo>
                    <a:pt x="939431" y="1754289"/>
                  </a:lnTo>
                  <a:lnTo>
                    <a:pt x="948436" y="1708023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484666" y="477970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94"/>
                  </a:lnTo>
                  <a:lnTo>
                    <a:pt x="470662" y="941419"/>
                  </a:lnTo>
                  <a:lnTo>
                    <a:pt x="516925" y="932394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792135" y="7936928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98509" y="8593391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05"/>
                  </a:lnTo>
                  <a:lnTo>
                    <a:pt x="9001" y="424378"/>
                  </a:lnTo>
                  <a:lnTo>
                    <a:pt x="0" y="470642"/>
                  </a:lnTo>
                  <a:lnTo>
                    <a:pt x="9001" y="516907"/>
                  </a:lnTo>
                  <a:lnTo>
                    <a:pt x="36004" y="557580"/>
                  </a:lnTo>
                  <a:lnTo>
                    <a:pt x="383730" y="905306"/>
                  </a:lnTo>
                  <a:lnTo>
                    <a:pt x="424398" y="932317"/>
                  </a:lnTo>
                  <a:lnTo>
                    <a:pt x="470661" y="941320"/>
                  </a:lnTo>
                  <a:lnTo>
                    <a:pt x="516925" y="932317"/>
                  </a:lnTo>
                  <a:lnTo>
                    <a:pt x="557593" y="905306"/>
                  </a:lnTo>
                  <a:lnTo>
                    <a:pt x="905319" y="557580"/>
                  </a:lnTo>
                  <a:lnTo>
                    <a:pt x="932322" y="516907"/>
                  </a:lnTo>
                  <a:lnTo>
                    <a:pt x="941324" y="470642"/>
                  </a:lnTo>
                  <a:lnTo>
                    <a:pt x="932322" y="424378"/>
                  </a:lnTo>
                  <a:lnTo>
                    <a:pt x="905319" y="383705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184309" y="7945437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1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57"/>
                  </a:lnTo>
                  <a:lnTo>
                    <a:pt x="424398" y="932368"/>
                  </a:lnTo>
                  <a:lnTo>
                    <a:pt x="470661" y="941371"/>
                  </a:lnTo>
                  <a:lnTo>
                    <a:pt x="516925" y="932368"/>
                  </a:lnTo>
                  <a:lnTo>
                    <a:pt x="557593" y="905357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1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484666" y="7330376"/>
              <a:ext cx="941705" cy="941705"/>
            </a:xfrm>
            <a:custGeom>
              <a:avLst/>
              <a:gdLst/>
              <a:ahLst/>
              <a:cxnLst/>
              <a:rect l="l" t="t" r="r" b="b"/>
              <a:pathLst>
                <a:path w="941705" h="941704">
                  <a:moveTo>
                    <a:pt x="470662" y="0"/>
                  </a:moveTo>
                  <a:lnTo>
                    <a:pt x="424398" y="9001"/>
                  </a:lnTo>
                  <a:lnTo>
                    <a:pt x="383730" y="36004"/>
                  </a:lnTo>
                  <a:lnTo>
                    <a:pt x="36004" y="383730"/>
                  </a:lnTo>
                  <a:lnTo>
                    <a:pt x="9001" y="424398"/>
                  </a:lnTo>
                  <a:lnTo>
                    <a:pt x="0" y="470662"/>
                  </a:lnTo>
                  <a:lnTo>
                    <a:pt x="9001" y="516925"/>
                  </a:lnTo>
                  <a:lnTo>
                    <a:pt x="36004" y="557593"/>
                  </a:lnTo>
                  <a:lnTo>
                    <a:pt x="383730" y="905319"/>
                  </a:lnTo>
                  <a:lnTo>
                    <a:pt x="424398" y="932322"/>
                  </a:lnTo>
                  <a:lnTo>
                    <a:pt x="470662" y="941324"/>
                  </a:lnTo>
                  <a:lnTo>
                    <a:pt x="516925" y="932322"/>
                  </a:lnTo>
                  <a:lnTo>
                    <a:pt x="557593" y="905319"/>
                  </a:lnTo>
                  <a:lnTo>
                    <a:pt x="905319" y="557593"/>
                  </a:lnTo>
                  <a:lnTo>
                    <a:pt x="932322" y="516925"/>
                  </a:lnTo>
                  <a:lnTo>
                    <a:pt x="941324" y="470662"/>
                  </a:lnTo>
                  <a:lnTo>
                    <a:pt x="932322" y="424398"/>
                  </a:lnTo>
                  <a:lnTo>
                    <a:pt x="905319" y="383730"/>
                  </a:lnTo>
                  <a:lnTo>
                    <a:pt x="557593" y="36004"/>
                  </a:lnTo>
                  <a:lnTo>
                    <a:pt x="516925" y="9001"/>
                  </a:lnTo>
                  <a:lnTo>
                    <a:pt x="47066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C0E5EB-3183-4F5A-B18E-3CB93657F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583898"/>
            <a:ext cx="1227546" cy="15619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770222" y="8989568"/>
            <a:ext cx="2432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50" dirty="0">
                <a:solidFill>
                  <a:srgbClr val="615F5D"/>
                </a:solidFill>
                <a:latin typeface="Century Gothic"/>
                <a:cs typeface="Century Gothic"/>
              </a:rPr>
              <a:t>43</a:t>
            </a:r>
            <a:endParaRPr sz="1400" dirty="0">
              <a:latin typeface="Century Gothic"/>
              <a:cs typeface="Century Gothic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87" y="1642965"/>
            <a:ext cx="6759273" cy="45061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9450" y="914400"/>
            <a:ext cx="1424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Строительство фабрики по производству мороженного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98050" y="2748591"/>
            <a:ext cx="6066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Инвестор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ООО «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Айсберри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-ФМ»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8551" y="3434391"/>
            <a:ext cx="483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Инвестиции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2.2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млрд руб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31928" y="6511799"/>
            <a:ext cx="2794155" cy="7620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Резидент ТОР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67366" y="6511799"/>
            <a:ext cx="3429000" cy="75764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Софинансирование инфраструктуры ВЭБ.РФ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237649" y="6511799"/>
            <a:ext cx="2971800" cy="75764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Земельный участок по льготной аренде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54650" y="8384294"/>
            <a:ext cx="5854432" cy="121054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/>
            </a:endParaRP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БОЛЕЕ </a:t>
            </a: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млрд рублей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25954" y="7960940"/>
            <a:ext cx="2711824" cy="7110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Общий объем </a:t>
            </a:r>
            <a:b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поддержки</a:t>
            </a:r>
          </a:p>
        </p:txBody>
      </p:sp>
      <p:sp>
        <p:nvSpPr>
          <p:cNvPr id="29" name="Крест 28"/>
          <p:cNvSpPr/>
          <p:nvPr/>
        </p:nvSpPr>
        <p:spPr>
          <a:xfrm>
            <a:off x="5260565" y="6605029"/>
            <a:ext cx="672319" cy="664416"/>
          </a:xfrm>
          <a:prstGeom prst="plus">
            <a:avLst>
              <a:gd name="adj" fmla="val 379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рест 29"/>
          <p:cNvSpPr/>
          <p:nvPr/>
        </p:nvSpPr>
        <p:spPr>
          <a:xfrm>
            <a:off x="10830848" y="6605029"/>
            <a:ext cx="672319" cy="664416"/>
          </a:xfrm>
          <a:prstGeom prst="plus">
            <a:avLst>
              <a:gd name="adj" fmla="val 379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 30"/>
          <p:cNvSpPr/>
          <p:nvPr/>
        </p:nvSpPr>
        <p:spPr>
          <a:xfrm>
            <a:off x="7825890" y="7273800"/>
            <a:ext cx="1123074" cy="764747"/>
          </a:xfrm>
          <a:prstGeom prst="mathEqual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63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770222" y="8989568"/>
            <a:ext cx="2432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50" dirty="0">
                <a:solidFill>
                  <a:srgbClr val="615F5D"/>
                </a:solidFill>
                <a:latin typeface="Century Gothic"/>
                <a:cs typeface="Century Gothic"/>
              </a:rPr>
              <a:t>44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9450" y="656754"/>
            <a:ext cx="1424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Организация производства блочно-комплектных электростанций большой мощности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98050" y="2748591"/>
            <a:ext cx="565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Инвестор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ООО «ПСМ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Прайм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8551" y="3434391"/>
            <a:ext cx="483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Инвестиции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400 млн руб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31929" y="6511799"/>
            <a:ext cx="1970122" cy="7620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Резидент ТОР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55221" y="6511799"/>
            <a:ext cx="3429000" cy="75764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Софинансирование инфраструктуры ВЭБ.РФ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283007" y="6511799"/>
            <a:ext cx="2971800" cy="75764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Земельный участок по льготной аренде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54650" y="8384294"/>
            <a:ext cx="5854432" cy="121054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/>
            </a:endParaRP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БОЛЕЕ </a:t>
            </a: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400</a:t>
            </a: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млн рублей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25954" y="7960940"/>
            <a:ext cx="2711824" cy="7110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Общий объем </a:t>
            </a:r>
            <a:b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поддержки</a:t>
            </a:r>
          </a:p>
        </p:txBody>
      </p:sp>
      <p:sp>
        <p:nvSpPr>
          <p:cNvPr id="29" name="Крест 28"/>
          <p:cNvSpPr/>
          <p:nvPr/>
        </p:nvSpPr>
        <p:spPr>
          <a:xfrm>
            <a:off x="4034371" y="6554655"/>
            <a:ext cx="672319" cy="664416"/>
          </a:xfrm>
          <a:prstGeom prst="plus">
            <a:avLst>
              <a:gd name="adj" fmla="val 379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рест 29"/>
          <p:cNvSpPr/>
          <p:nvPr/>
        </p:nvSpPr>
        <p:spPr>
          <a:xfrm>
            <a:off x="12197454" y="6553938"/>
            <a:ext cx="672319" cy="664416"/>
          </a:xfrm>
          <a:prstGeom prst="plus">
            <a:avLst>
              <a:gd name="adj" fmla="val 379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 30"/>
          <p:cNvSpPr/>
          <p:nvPr/>
        </p:nvSpPr>
        <p:spPr>
          <a:xfrm>
            <a:off x="7825890" y="7273800"/>
            <a:ext cx="1123074" cy="764747"/>
          </a:xfrm>
          <a:prstGeom prst="mathEqual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DCB938D-925E-4D6E-9BF3-B75028775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/>
          <a:stretch/>
        </p:blipFill>
        <p:spPr bwMode="auto">
          <a:xfrm>
            <a:off x="2445760" y="1768406"/>
            <a:ext cx="6301928" cy="4051898"/>
          </a:xfrm>
          <a:prstGeom prst="roundRect">
            <a:avLst>
              <a:gd name="adj" fmla="val 95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039010" y="6511799"/>
            <a:ext cx="1877020" cy="75764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Займы ВЭБ.РФ</a:t>
            </a:r>
          </a:p>
        </p:txBody>
      </p:sp>
      <p:sp>
        <p:nvSpPr>
          <p:cNvPr id="23" name="Крест 22"/>
          <p:cNvSpPr/>
          <p:nvPr/>
        </p:nvSpPr>
        <p:spPr>
          <a:xfrm>
            <a:off x="7298451" y="6553938"/>
            <a:ext cx="672319" cy="664416"/>
          </a:xfrm>
          <a:prstGeom prst="plus">
            <a:avLst>
              <a:gd name="adj" fmla="val 379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2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996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770222" y="8989568"/>
            <a:ext cx="2432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50" dirty="0">
                <a:solidFill>
                  <a:srgbClr val="615F5D"/>
                </a:solidFill>
                <a:latin typeface="Century Gothic"/>
                <a:cs typeface="Century Gothic"/>
              </a:rPr>
              <a:t>44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9450" y="656754"/>
            <a:ext cx="1424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Организация в ОКН гостевого дома «Мам, я на Волге»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98050" y="2748591"/>
            <a:ext cx="565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Инвестор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ООО «ПСМ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Прайм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8551" y="3434391"/>
            <a:ext cx="483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Инвестиции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400 млн руб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32" name="object 2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1949450" y="5486400"/>
            <a:ext cx="1424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Кафе «Горница» (капительный ремонт и переформатирования существующего здания + веранда)</a:t>
            </a:r>
          </a:p>
        </p:txBody>
      </p:sp>
    </p:spTree>
    <p:extLst>
      <p:ext uri="{BB962C8B-B14F-4D97-AF65-F5344CB8AC3E}">
        <p14:creationId xmlns:p14="http://schemas.microsoft.com/office/powerpoint/2010/main" val="631602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7607280" cy="9906000"/>
            <a:chOff x="3047" y="0"/>
            <a:chExt cx="17607280" cy="990600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394970" cy="9906000"/>
            </a:xfrm>
            <a:custGeom>
              <a:avLst/>
              <a:gdLst/>
              <a:ahLst/>
              <a:cxnLst/>
              <a:rect l="l" t="t" r="r" b="b"/>
              <a:pathLst>
                <a:path w="394970" h="9906000">
                  <a:moveTo>
                    <a:pt x="394716" y="0"/>
                  </a:moveTo>
                  <a:lnTo>
                    <a:pt x="0" y="0"/>
                  </a:lnTo>
                  <a:lnTo>
                    <a:pt x="0" y="9906000"/>
                  </a:lnTo>
                  <a:lnTo>
                    <a:pt x="394716" y="9906000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094" y="0"/>
              <a:ext cx="17313725" cy="306457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6056" y="5974865"/>
            <a:ext cx="277150" cy="2771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908" y="4874889"/>
            <a:ext cx="338089" cy="3371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87044" y="4370071"/>
            <a:ext cx="5007686" cy="258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14" dirty="0">
                <a:solidFill>
                  <a:srgbClr val="FFCA00"/>
                </a:solidFill>
                <a:latin typeface="Century Gothic"/>
                <a:cs typeface="Century Gothic"/>
              </a:rPr>
              <a:t>Инвестиционный</a:t>
            </a:r>
            <a:r>
              <a:rPr sz="2000" b="1" spc="85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000" b="1" spc="95" dirty="0">
                <a:solidFill>
                  <a:srgbClr val="FFCA00"/>
                </a:solidFill>
                <a:latin typeface="Century Gothic"/>
                <a:cs typeface="Century Gothic"/>
              </a:rPr>
              <a:t>уполномоченный</a:t>
            </a:r>
            <a:endParaRPr sz="2000" dirty="0">
              <a:latin typeface="Century Gothic"/>
              <a:cs typeface="Century Gothic"/>
            </a:endParaRPr>
          </a:p>
          <a:p>
            <a:pPr marL="537845">
              <a:lnSpc>
                <a:spcPct val="100000"/>
              </a:lnSpc>
              <a:spcBef>
                <a:spcPts val="1650"/>
              </a:spcBef>
            </a:pPr>
            <a:r>
              <a:rPr lang="ru-RU" sz="1600" b="1" dirty="0" err="1">
                <a:latin typeface="Century Gothic"/>
                <a:cs typeface="Century Gothic"/>
              </a:rPr>
              <a:t>Бортяков</a:t>
            </a:r>
            <a:r>
              <a:rPr lang="ru-RU" sz="1600" b="1" dirty="0">
                <a:latin typeface="Century Gothic"/>
                <a:cs typeface="Century Gothic"/>
              </a:rPr>
              <a:t> Виталий Русланович</a:t>
            </a:r>
            <a:endParaRPr sz="1600" b="1" dirty="0">
              <a:latin typeface="Century Gothic"/>
              <a:cs typeface="Century Gothic"/>
            </a:endParaRPr>
          </a:p>
          <a:p>
            <a:pPr marL="539115" marR="502284">
              <a:lnSpc>
                <a:spcPct val="100000"/>
              </a:lnSpc>
              <a:spcBef>
                <a:spcPts val="1445"/>
              </a:spcBef>
            </a:pP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Заместитель Главы Тутаевского муниципального округа по экономическому развитию</a:t>
            </a:r>
            <a:endParaRPr sz="1600" dirty="0">
              <a:latin typeface="Century Gothic"/>
              <a:cs typeface="Century Gothic"/>
            </a:endParaRPr>
          </a:p>
          <a:p>
            <a:pPr marL="551180">
              <a:lnSpc>
                <a:spcPct val="100000"/>
              </a:lnSpc>
              <a:spcBef>
                <a:spcPts val="1370"/>
              </a:spcBef>
              <a:tabLst>
                <a:tab pos="1673225" algn="l"/>
              </a:tabLst>
            </a:pPr>
            <a:r>
              <a:rPr sz="1600" spc="-10" dirty="0">
                <a:solidFill>
                  <a:srgbClr val="3A3838"/>
                </a:solidFill>
                <a:latin typeface="Century Gothic"/>
                <a:cs typeface="Century Gothic"/>
              </a:rPr>
              <a:t>Телефон:</a:t>
            </a:r>
            <a:r>
              <a:rPr sz="1600" dirty="0">
                <a:solidFill>
                  <a:srgbClr val="3A3838"/>
                </a:solidFill>
                <a:latin typeface="Century Gothic"/>
                <a:cs typeface="Century Gothic"/>
              </a:rPr>
              <a:t>	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8(485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33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)2-3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6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-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63</a:t>
            </a:r>
            <a:endParaRPr sz="1600" dirty="0">
              <a:latin typeface="Century Gothic"/>
              <a:cs typeface="Century Gothic"/>
            </a:endParaRPr>
          </a:p>
          <a:p>
            <a:pPr marL="546100">
              <a:lnSpc>
                <a:spcPct val="100000"/>
              </a:lnSpc>
              <a:spcBef>
                <a:spcPts val="1560"/>
              </a:spcBef>
            </a:pPr>
            <a:r>
              <a:rPr sz="1600" dirty="0">
                <a:solidFill>
                  <a:srgbClr val="3A3838"/>
                </a:solidFill>
                <a:latin typeface="Century Gothic"/>
                <a:cs typeface="Century Gothic"/>
              </a:rPr>
              <a:t>Электронная</a:t>
            </a:r>
            <a:r>
              <a:rPr sz="1600" spc="270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3A3838"/>
                </a:solidFill>
                <a:latin typeface="Century Gothic"/>
                <a:cs typeface="Century Gothic"/>
              </a:rPr>
              <a:t>почта:</a:t>
            </a:r>
            <a:r>
              <a:rPr sz="1600" spc="265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r>
              <a:rPr lang="en-US" sz="1600" spc="60" dirty="0">
                <a:solidFill>
                  <a:srgbClr val="3A3838"/>
                </a:solidFill>
                <a:latin typeface="Century Gothic"/>
                <a:cs typeface="Century Gothic"/>
                <a:hlinkClick r:id="rId5"/>
              </a:rPr>
              <a:t>mail@admtmr.ru</a:t>
            </a:r>
            <a:r>
              <a:rPr lang="ru-RU" sz="1600" spc="60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3565" y="6437390"/>
            <a:ext cx="299641" cy="21539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87044" y="3656838"/>
            <a:ext cx="2430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00" dirty="0">
                <a:solidFill>
                  <a:srgbClr val="3C3C3B"/>
                </a:solidFill>
                <a:latin typeface="Calibri"/>
                <a:cs typeface="Calibri"/>
              </a:rPr>
              <a:t>Контакты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27271" y="6066877"/>
            <a:ext cx="989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3A3838"/>
                </a:solidFill>
                <a:latin typeface="Century Gothic"/>
                <a:cs typeface="Century Gothic"/>
              </a:rPr>
              <a:t>Телефон: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7550" y="6081446"/>
            <a:ext cx="278365" cy="27836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81320" y="6085547"/>
            <a:ext cx="16586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8(485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33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)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7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-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08</a:t>
            </a:r>
            <a:r>
              <a:rPr sz="1600" spc="50" dirty="0">
                <a:solidFill>
                  <a:srgbClr val="3C3C3B"/>
                </a:solidFill>
                <a:latin typeface="Century Gothic"/>
                <a:cs typeface="Century Gothic"/>
              </a:rPr>
              <a:t>-</a:t>
            </a:r>
            <a:r>
              <a:rPr lang="ru-RU" sz="1600" spc="50" dirty="0">
                <a:solidFill>
                  <a:srgbClr val="3C3C3B"/>
                </a:solidFill>
                <a:latin typeface="Century Gothic"/>
                <a:cs typeface="Century Gothic"/>
              </a:rPr>
              <a:t>59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9035" y="4370071"/>
            <a:ext cx="5165090" cy="13035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ru-RU" sz="2000" b="1" spc="45" dirty="0">
                <a:solidFill>
                  <a:srgbClr val="FFCA00"/>
                </a:solidFill>
                <a:latin typeface="Century Gothic"/>
                <a:cs typeface="Century Gothic"/>
              </a:rPr>
              <a:t>Начальник</a:t>
            </a:r>
            <a:r>
              <a:rPr sz="2000" b="1" spc="5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000" b="1" spc="114" dirty="0">
                <a:solidFill>
                  <a:srgbClr val="FFCA00"/>
                </a:solidFill>
                <a:latin typeface="Century Gothic"/>
                <a:cs typeface="Century Gothic"/>
              </a:rPr>
              <a:t>управления</a:t>
            </a:r>
            <a:r>
              <a:rPr sz="2000" b="1" spc="45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000" b="1" spc="90" dirty="0">
                <a:solidFill>
                  <a:srgbClr val="FFCA00"/>
                </a:solidFill>
                <a:latin typeface="Century Gothic"/>
                <a:cs typeface="Century Gothic"/>
              </a:rPr>
              <a:t>экономики</a:t>
            </a:r>
            <a:endParaRPr sz="2000" dirty="0">
              <a:latin typeface="Century Gothic"/>
              <a:cs typeface="Century Gothic"/>
            </a:endParaRPr>
          </a:p>
          <a:p>
            <a:pPr marL="586740">
              <a:lnSpc>
                <a:spcPct val="100000"/>
              </a:lnSpc>
              <a:spcBef>
                <a:spcPts val="1425"/>
              </a:spcBef>
            </a:pPr>
            <a:r>
              <a:rPr lang="ru-RU" sz="1600" b="1" dirty="0" err="1">
                <a:solidFill>
                  <a:srgbClr val="3C3C3B"/>
                </a:solidFill>
                <a:latin typeface="Century Gothic"/>
                <a:cs typeface="Century Gothic"/>
              </a:rPr>
              <a:t>Никонычева</a:t>
            </a:r>
            <a:r>
              <a:rPr lang="ru-RU" sz="1600" b="1" dirty="0">
                <a:solidFill>
                  <a:srgbClr val="3C3C3B"/>
                </a:solidFill>
                <a:latin typeface="Century Gothic"/>
                <a:cs typeface="Century Gothic"/>
              </a:rPr>
              <a:t> Светлана Николаевна</a:t>
            </a:r>
            <a:endParaRPr sz="1600" dirty="0">
              <a:latin typeface="Century Gothic"/>
              <a:cs typeface="Century Gothic"/>
            </a:endParaRPr>
          </a:p>
          <a:p>
            <a:pPr marL="586740" marR="5080">
              <a:lnSpc>
                <a:spcPct val="100000"/>
              </a:lnSpc>
              <a:spcBef>
                <a:spcPts val="545"/>
              </a:spcBef>
            </a:pPr>
            <a:r>
              <a:rPr lang="ru-RU" sz="1600" spc="10" dirty="0">
                <a:solidFill>
                  <a:srgbClr val="3C3C3B"/>
                </a:solidFill>
                <a:latin typeface="Century Gothic"/>
                <a:cs typeface="Century Gothic"/>
              </a:rPr>
              <a:t>Начальник управления экономического развития Администрации ТМР</a:t>
            </a: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5902" y="4966383"/>
            <a:ext cx="338089" cy="3380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126127" y="6618260"/>
            <a:ext cx="2976723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A3838"/>
                </a:solidFill>
                <a:latin typeface="Century Gothic"/>
                <a:cs typeface="Century Gothic"/>
              </a:rPr>
              <a:t>Электронная</a:t>
            </a:r>
            <a:r>
              <a:rPr sz="1600" spc="380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3A3838"/>
                </a:solidFill>
                <a:latin typeface="Century Gothic"/>
                <a:cs typeface="Century Gothic"/>
              </a:rPr>
              <a:t>почта: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600" spc="60" dirty="0">
                <a:solidFill>
                  <a:srgbClr val="3A3838"/>
                </a:solidFill>
                <a:latin typeface="Century Gothic"/>
                <a:cs typeface="Century Gothic"/>
              </a:rPr>
              <a:t>nikonicheva@tr.adm.yar.ru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86797" y="6626313"/>
            <a:ext cx="299641" cy="21539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6779366" y="8989568"/>
            <a:ext cx="234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5" dirty="0">
                <a:solidFill>
                  <a:srgbClr val="615F5D"/>
                </a:solidFill>
                <a:latin typeface="Century Gothic"/>
                <a:cs typeface="Century Gothic"/>
              </a:rPr>
              <a:t>45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12840426" y="6194246"/>
            <a:ext cx="989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3A3838"/>
                </a:solidFill>
                <a:latin typeface="Century Gothic"/>
                <a:cs typeface="Century Gothic"/>
              </a:rPr>
              <a:t>Телефон: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19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27996" y="6157645"/>
            <a:ext cx="278365" cy="278365"/>
          </a:xfrm>
          <a:prstGeom prst="rect">
            <a:avLst/>
          </a:prstGeom>
        </p:spPr>
      </p:pic>
      <p:sp>
        <p:nvSpPr>
          <p:cNvPr id="20" name="object 12"/>
          <p:cNvSpPr txBox="1"/>
          <p:nvPr/>
        </p:nvSpPr>
        <p:spPr>
          <a:xfrm>
            <a:off x="13973886" y="6226882"/>
            <a:ext cx="16586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8(485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33</a:t>
            </a:r>
            <a:r>
              <a:rPr sz="1600" dirty="0">
                <a:solidFill>
                  <a:srgbClr val="3C3C3B"/>
                </a:solidFill>
                <a:latin typeface="Century Gothic"/>
                <a:cs typeface="Century Gothic"/>
              </a:rPr>
              <a:t>)2-</a:t>
            </a:r>
            <a:r>
              <a:rPr lang="ru-RU" sz="1600" dirty="0">
                <a:solidFill>
                  <a:srgbClr val="3C3C3B"/>
                </a:solidFill>
                <a:latin typeface="Century Gothic"/>
                <a:cs typeface="Century Gothic"/>
              </a:rPr>
              <a:t>00</a:t>
            </a:r>
            <a:r>
              <a:rPr sz="1600" spc="50" dirty="0">
                <a:solidFill>
                  <a:srgbClr val="3C3C3B"/>
                </a:solidFill>
                <a:latin typeface="Century Gothic"/>
                <a:cs typeface="Century Gothic"/>
              </a:rPr>
              <a:t>-</a:t>
            </a:r>
            <a:r>
              <a:rPr lang="ru-RU" sz="1600" spc="50" dirty="0">
                <a:solidFill>
                  <a:srgbClr val="3C3C3B"/>
                </a:solidFill>
                <a:latin typeface="Century Gothic"/>
                <a:cs typeface="Century Gothic"/>
              </a:rPr>
              <a:t>55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12220651" y="4370071"/>
            <a:ext cx="5165090" cy="16113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ru-RU" sz="2000" b="1" spc="45" dirty="0">
                <a:solidFill>
                  <a:srgbClr val="FFCA00"/>
                </a:solidFill>
                <a:latin typeface="Century Gothic"/>
                <a:cs typeface="Century Gothic"/>
              </a:rPr>
              <a:t>Начальник</a:t>
            </a:r>
            <a:r>
              <a:rPr sz="2000" b="1" spc="50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sz="2000" b="1" spc="114" dirty="0">
                <a:solidFill>
                  <a:srgbClr val="FFCA00"/>
                </a:solidFill>
                <a:latin typeface="Century Gothic"/>
                <a:cs typeface="Century Gothic"/>
              </a:rPr>
              <a:t>управления</a:t>
            </a:r>
            <a:r>
              <a:rPr sz="2000" b="1" spc="45" dirty="0">
                <a:solidFill>
                  <a:srgbClr val="FFCA00"/>
                </a:solidFill>
                <a:latin typeface="Century Gothic"/>
                <a:cs typeface="Century Gothic"/>
              </a:rPr>
              <a:t> </a:t>
            </a:r>
            <a:r>
              <a:rPr lang="ru-RU" sz="2000" b="1" spc="90" dirty="0">
                <a:solidFill>
                  <a:srgbClr val="FFCA00"/>
                </a:solidFill>
                <a:latin typeface="Century Gothic"/>
                <a:cs typeface="Century Gothic"/>
              </a:rPr>
              <a:t>муниципального имущества</a:t>
            </a:r>
            <a:endParaRPr sz="2000" dirty="0">
              <a:latin typeface="Century Gothic"/>
              <a:cs typeface="Century Gothic"/>
            </a:endParaRPr>
          </a:p>
          <a:p>
            <a:pPr marL="586740">
              <a:lnSpc>
                <a:spcPct val="100000"/>
              </a:lnSpc>
              <a:spcBef>
                <a:spcPts val="1425"/>
              </a:spcBef>
            </a:pPr>
            <a:r>
              <a:rPr lang="ru-RU" sz="1600" b="1" dirty="0">
                <a:solidFill>
                  <a:srgbClr val="3C3C3B"/>
                </a:solidFill>
                <a:latin typeface="Century Gothic"/>
                <a:cs typeface="Century Gothic"/>
              </a:rPr>
              <a:t>Петрова Анна Евгеньевна</a:t>
            </a:r>
            <a:endParaRPr sz="1600" dirty="0">
              <a:latin typeface="Century Gothic"/>
              <a:cs typeface="Century Gothic"/>
            </a:endParaRPr>
          </a:p>
          <a:p>
            <a:pPr marL="586740" marR="5080">
              <a:lnSpc>
                <a:spcPct val="100000"/>
              </a:lnSpc>
              <a:spcBef>
                <a:spcPts val="545"/>
              </a:spcBef>
            </a:pPr>
            <a:r>
              <a:rPr lang="ru-RU" sz="1600" spc="10" dirty="0">
                <a:solidFill>
                  <a:srgbClr val="3C3C3B"/>
                </a:solidFill>
                <a:latin typeface="Century Gothic"/>
                <a:cs typeface="Century Gothic"/>
              </a:rPr>
              <a:t>Начальник управления муниципального имущества и земельных отношений </a:t>
            </a:r>
          </a:p>
        </p:txBody>
      </p:sp>
      <p:pic>
        <p:nvPicPr>
          <p:cNvPr id="22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87495" y="5233958"/>
            <a:ext cx="338089" cy="338089"/>
          </a:xfrm>
          <a:prstGeom prst="rect">
            <a:avLst/>
          </a:prstGeom>
        </p:spPr>
      </p:pic>
      <p:sp>
        <p:nvSpPr>
          <p:cNvPr id="23" name="object 15"/>
          <p:cNvSpPr txBox="1"/>
          <p:nvPr/>
        </p:nvSpPr>
        <p:spPr>
          <a:xfrm>
            <a:off x="12837055" y="6573609"/>
            <a:ext cx="2450465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A3838"/>
                </a:solidFill>
                <a:latin typeface="Century Gothic"/>
                <a:cs typeface="Century Gothic"/>
              </a:rPr>
              <a:t>Электронная</a:t>
            </a:r>
            <a:r>
              <a:rPr sz="1600" spc="380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3A3838"/>
                </a:solidFill>
                <a:latin typeface="Century Gothic"/>
                <a:cs typeface="Century Gothic"/>
              </a:rPr>
              <a:t>почта: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600" spc="60" dirty="0">
                <a:solidFill>
                  <a:srgbClr val="3A3838"/>
                </a:solidFill>
                <a:latin typeface="Century Gothic"/>
                <a:cs typeface="Century Gothic"/>
                <a:hlinkClick r:id="rId7"/>
              </a:rPr>
              <a:t>dmi@tr.adm.yar.ru</a:t>
            </a:r>
            <a:r>
              <a:rPr lang="ru-RU" sz="1600" spc="60" dirty="0">
                <a:solidFill>
                  <a:srgbClr val="3A3838"/>
                </a:solidFill>
                <a:latin typeface="Century Gothic"/>
                <a:cs typeface="Century Gothic"/>
              </a:rPr>
              <a:t> 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24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51917" y="6676322"/>
            <a:ext cx="299641" cy="2153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5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74798" y="3334639"/>
            <a:ext cx="97599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dirty="0">
                <a:solidFill>
                  <a:srgbClr val="FFCC00"/>
                </a:solidFill>
                <a:latin typeface="Century Gothic"/>
                <a:cs typeface="Century Gothic"/>
              </a:rPr>
              <a:t>37,2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036" y="3856735"/>
            <a:ext cx="34531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50" dirty="0">
                <a:solidFill>
                  <a:srgbClr val="0C0C0C"/>
                </a:solidFill>
                <a:latin typeface="Century Gothic"/>
                <a:cs typeface="Century Gothic"/>
              </a:rPr>
              <a:t>Экономически активное население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32560" y="3380232"/>
            <a:ext cx="833755" cy="791210"/>
            <a:chOff x="1432560" y="3380232"/>
            <a:chExt cx="833755" cy="791210"/>
          </a:xfrm>
        </p:grpSpPr>
        <p:sp>
          <p:nvSpPr>
            <p:cNvPr id="6" name="object 6"/>
            <p:cNvSpPr/>
            <p:nvPr/>
          </p:nvSpPr>
          <p:spPr>
            <a:xfrm>
              <a:off x="1432560" y="3380232"/>
              <a:ext cx="833755" cy="791210"/>
            </a:xfrm>
            <a:custGeom>
              <a:avLst/>
              <a:gdLst/>
              <a:ahLst/>
              <a:cxnLst/>
              <a:rect l="l" t="t" r="r" b="b"/>
              <a:pathLst>
                <a:path w="833755" h="791210">
                  <a:moveTo>
                    <a:pt x="416814" y="0"/>
                  </a:moveTo>
                  <a:lnTo>
                    <a:pt x="368195" y="2660"/>
                  </a:lnTo>
                  <a:lnTo>
                    <a:pt x="321226" y="10443"/>
                  </a:lnTo>
                  <a:lnTo>
                    <a:pt x="276219" y="23053"/>
                  </a:lnTo>
                  <a:lnTo>
                    <a:pt x="233487" y="40192"/>
                  </a:lnTo>
                  <a:lnTo>
                    <a:pt x="193342" y="61565"/>
                  </a:lnTo>
                  <a:lnTo>
                    <a:pt x="156096" y="86874"/>
                  </a:lnTo>
                  <a:lnTo>
                    <a:pt x="122062" y="115824"/>
                  </a:lnTo>
                  <a:lnTo>
                    <a:pt x="91553" y="148116"/>
                  </a:lnTo>
                  <a:lnTo>
                    <a:pt x="64880" y="183456"/>
                  </a:lnTo>
                  <a:lnTo>
                    <a:pt x="42356" y="221546"/>
                  </a:lnTo>
                  <a:lnTo>
                    <a:pt x="24294" y="262090"/>
                  </a:lnTo>
                  <a:lnTo>
                    <a:pt x="11005" y="304791"/>
                  </a:lnTo>
                  <a:lnTo>
                    <a:pt x="2803" y="349352"/>
                  </a:lnTo>
                  <a:lnTo>
                    <a:pt x="0" y="395478"/>
                  </a:lnTo>
                  <a:lnTo>
                    <a:pt x="2803" y="441603"/>
                  </a:lnTo>
                  <a:lnTo>
                    <a:pt x="11005" y="486164"/>
                  </a:lnTo>
                  <a:lnTo>
                    <a:pt x="24294" y="528865"/>
                  </a:lnTo>
                  <a:lnTo>
                    <a:pt x="42356" y="569409"/>
                  </a:lnTo>
                  <a:lnTo>
                    <a:pt x="64880" y="607499"/>
                  </a:lnTo>
                  <a:lnTo>
                    <a:pt x="91553" y="642839"/>
                  </a:lnTo>
                  <a:lnTo>
                    <a:pt x="122062" y="675132"/>
                  </a:lnTo>
                  <a:lnTo>
                    <a:pt x="156096" y="704081"/>
                  </a:lnTo>
                  <a:lnTo>
                    <a:pt x="193342" y="729390"/>
                  </a:lnTo>
                  <a:lnTo>
                    <a:pt x="233487" y="750763"/>
                  </a:lnTo>
                  <a:lnTo>
                    <a:pt x="276219" y="767902"/>
                  </a:lnTo>
                  <a:lnTo>
                    <a:pt x="321226" y="780512"/>
                  </a:lnTo>
                  <a:lnTo>
                    <a:pt x="368195" y="788295"/>
                  </a:lnTo>
                  <a:lnTo>
                    <a:pt x="416814" y="790956"/>
                  </a:lnTo>
                  <a:lnTo>
                    <a:pt x="465432" y="788295"/>
                  </a:lnTo>
                  <a:lnTo>
                    <a:pt x="512401" y="780512"/>
                  </a:lnTo>
                  <a:lnTo>
                    <a:pt x="557408" y="767902"/>
                  </a:lnTo>
                  <a:lnTo>
                    <a:pt x="600140" y="750763"/>
                  </a:lnTo>
                  <a:lnTo>
                    <a:pt x="640285" y="729390"/>
                  </a:lnTo>
                  <a:lnTo>
                    <a:pt x="677531" y="704081"/>
                  </a:lnTo>
                  <a:lnTo>
                    <a:pt x="711565" y="675132"/>
                  </a:lnTo>
                  <a:lnTo>
                    <a:pt x="742074" y="642839"/>
                  </a:lnTo>
                  <a:lnTo>
                    <a:pt x="768747" y="607499"/>
                  </a:lnTo>
                  <a:lnTo>
                    <a:pt x="791271" y="569409"/>
                  </a:lnTo>
                  <a:lnTo>
                    <a:pt x="809333" y="528865"/>
                  </a:lnTo>
                  <a:lnTo>
                    <a:pt x="822622" y="486164"/>
                  </a:lnTo>
                  <a:lnTo>
                    <a:pt x="830824" y="441603"/>
                  </a:lnTo>
                  <a:lnTo>
                    <a:pt x="833628" y="395478"/>
                  </a:lnTo>
                  <a:lnTo>
                    <a:pt x="830824" y="349352"/>
                  </a:lnTo>
                  <a:lnTo>
                    <a:pt x="822622" y="304791"/>
                  </a:lnTo>
                  <a:lnTo>
                    <a:pt x="809333" y="262090"/>
                  </a:lnTo>
                  <a:lnTo>
                    <a:pt x="791271" y="221546"/>
                  </a:lnTo>
                  <a:lnTo>
                    <a:pt x="768747" y="183456"/>
                  </a:lnTo>
                  <a:lnTo>
                    <a:pt x="742074" y="148116"/>
                  </a:lnTo>
                  <a:lnTo>
                    <a:pt x="711565" y="115824"/>
                  </a:lnTo>
                  <a:lnTo>
                    <a:pt x="677531" y="86874"/>
                  </a:lnTo>
                  <a:lnTo>
                    <a:pt x="640285" y="61565"/>
                  </a:lnTo>
                  <a:lnTo>
                    <a:pt x="600140" y="40192"/>
                  </a:lnTo>
                  <a:lnTo>
                    <a:pt x="557408" y="23053"/>
                  </a:lnTo>
                  <a:lnTo>
                    <a:pt x="512401" y="10443"/>
                  </a:lnTo>
                  <a:lnTo>
                    <a:pt x="465432" y="2660"/>
                  </a:lnTo>
                  <a:lnTo>
                    <a:pt x="41681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3001" y="3560699"/>
              <a:ext cx="725423" cy="45827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661917" y="3488816"/>
            <a:ext cx="95948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spc="-20" dirty="0" err="1">
                <a:solidFill>
                  <a:srgbClr val="2B2A29"/>
                </a:solidFill>
                <a:latin typeface="Century Gothic"/>
                <a:cs typeface="Century Gothic"/>
              </a:rPr>
              <a:t>Тыс</a:t>
            </a:r>
            <a:r>
              <a:rPr lang="ru-RU" sz="1400" spc="-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400" spc="-20" dirty="0" err="1">
                <a:solidFill>
                  <a:srgbClr val="2B2A29"/>
                </a:solidFill>
                <a:latin typeface="Century Gothic"/>
                <a:cs typeface="Century Gothic"/>
              </a:rPr>
              <a:t>чел</a:t>
            </a:r>
            <a:r>
              <a:rPr sz="1400" spc="-20" dirty="0">
                <a:solidFill>
                  <a:srgbClr val="2B2A29"/>
                </a:solidFill>
                <a:latin typeface="Century Gothic"/>
                <a:cs typeface="Century Gothic"/>
              </a:rPr>
              <a:t>.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34061" y="742950"/>
            <a:ext cx="37496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435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2B2A29"/>
                </a:solidFill>
                <a:latin typeface="Century Gothic"/>
                <a:cs typeface="Century Gothic"/>
              </a:rPr>
              <a:t>Объем</a:t>
            </a:r>
            <a:r>
              <a:rPr sz="2800" b="1" spc="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800" b="1" spc="75" dirty="0">
                <a:solidFill>
                  <a:srgbClr val="2B2A29"/>
                </a:solidFill>
                <a:latin typeface="Century Gothic"/>
                <a:cs typeface="Century Gothic"/>
              </a:rPr>
              <a:t>инвестиций </a:t>
            </a:r>
            <a:r>
              <a:rPr sz="2800" b="1" spc="195" dirty="0">
                <a:solidFill>
                  <a:srgbClr val="2B2A29"/>
                </a:solidFill>
                <a:latin typeface="Century Gothic"/>
                <a:cs typeface="Century Gothic"/>
              </a:rPr>
              <a:t>в</a:t>
            </a:r>
            <a:r>
              <a:rPr sz="2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800" b="1" spc="75" dirty="0">
                <a:solidFill>
                  <a:srgbClr val="2B2A29"/>
                </a:solidFill>
                <a:latin typeface="Century Gothic"/>
                <a:cs typeface="Century Gothic"/>
              </a:rPr>
              <a:t>основной</a:t>
            </a:r>
            <a:r>
              <a:rPr sz="2800" b="1" spc="-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капитал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2940" y="4663440"/>
            <a:ext cx="15840075" cy="44450"/>
          </a:xfrm>
          <a:custGeom>
            <a:avLst/>
            <a:gdLst/>
            <a:ahLst/>
            <a:cxnLst/>
            <a:rect l="l" t="t" r="r" b="b"/>
            <a:pathLst>
              <a:path w="15840075" h="44450">
                <a:moveTo>
                  <a:pt x="0" y="44450"/>
                </a:moveTo>
                <a:lnTo>
                  <a:pt x="15839821" y="0"/>
                </a:lnTo>
              </a:path>
            </a:pathLst>
          </a:custGeom>
          <a:ln w="15240">
            <a:solidFill>
              <a:srgbClr val="BEBEB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33650" y="1444378"/>
            <a:ext cx="2137410" cy="8489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700"/>
              </a:spcBef>
            </a:pPr>
            <a:r>
              <a:rPr lang="ru-RU" sz="2800" b="1" spc="-20" dirty="0">
                <a:solidFill>
                  <a:srgbClr val="FFCC00"/>
                </a:solidFill>
                <a:latin typeface="Century Gothic"/>
                <a:cs typeface="Century Gothic"/>
              </a:rPr>
              <a:t>1,4</a:t>
            </a:r>
            <a:r>
              <a:rPr sz="2800" b="1" spc="-20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sz="2800" b="1" spc="5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lang="ru-RU" sz="1400" spc="-20" dirty="0" err="1">
                <a:solidFill>
                  <a:srgbClr val="2B2A29"/>
                </a:solidFill>
                <a:latin typeface="Century Gothic"/>
                <a:cs typeface="Century Gothic"/>
              </a:rPr>
              <a:t>тыс</a:t>
            </a:r>
            <a:r>
              <a:rPr lang="ru-RU" sz="1400" spc="-20" dirty="0">
                <a:solidFill>
                  <a:srgbClr val="2B2A29"/>
                </a:solidFill>
                <a:latin typeface="Century Gothic"/>
                <a:cs typeface="Century Gothic"/>
              </a:rPr>
              <a:t> км²</a:t>
            </a: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ru-RU"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Площадь округа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2747" y="1507236"/>
            <a:ext cx="853440" cy="845819"/>
          </a:xfrm>
          <a:custGeom>
            <a:avLst/>
            <a:gdLst/>
            <a:ahLst/>
            <a:cxnLst/>
            <a:rect l="l" t="t" r="r" b="b"/>
            <a:pathLst>
              <a:path w="853439" h="845819">
                <a:moveTo>
                  <a:pt x="426720" y="0"/>
                </a:moveTo>
                <a:lnTo>
                  <a:pt x="380217" y="2481"/>
                </a:lnTo>
                <a:lnTo>
                  <a:pt x="335166" y="9754"/>
                </a:lnTo>
                <a:lnTo>
                  <a:pt x="291827" y="21561"/>
                </a:lnTo>
                <a:lnTo>
                  <a:pt x="250461" y="37643"/>
                </a:lnTo>
                <a:lnTo>
                  <a:pt x="211328" y="57742"/>
                </a:lnTo>
                <a:lnTo>
                  <a:pt x="174686" y="81601"/>
                </a:lnTo>
                <a:lnTo>
                  <a:pt x="140798" y="108960"/>
                </a:lnTo>
                <a:lnTo>
                  <a:pt x="109923" y="139563"/>
                </a:lnTo>
                <a:lnTo>
                  <a:pt x="82320" y="173150"/>
                </a:lnTo>
                <a:lnTo>
                  <a:pt x="58250" y="209465"/>
                </a:lnTo>
                <a:lnTo>
                  <a:pt x="37974" y="248248"/>
                </a:lnTo>
                <a:lnTo>
                  <a:pt x="21750" y="289243"/>
                </a:lnTo>
                <a:lnTo>
                  <a:pt x="9840" y="332190"/>
                </a:lnTo>
                <a:lnTo>
                  <a:pt x="2503" y="376831"/>
                </a:lnTo>
                <a:lnTo>
                  <a:pt x="0" y="422910"/>
                </a:lnTo>
                <a:lnTo>
                  <a:pt x="2503" y="468988"/>
                </a:lnTo>
                <a:lnTo>
                  <a:pt x="9840" y="513629"/>
                </a:lnTo>
                <a:lnTo>
                  <a:pt x="21750" y="556576"/>
                </a:lnTo>
                <a:lnTo>
                  <a:pt x="37974" y="597571"/>
                </a:lnTo>
                <a:lnTo>
                  <a:pt x="58250" y="636354"/>
                </a:lnTo>
                <a:lnTo>
                  <a:pt x="82320" y="672669"/>
                </a:lnTo>
                <a:lnTo>
                  <a:pt x="109923" y="706256"/>
                </a:lnTo>
                <a:lnTo>
                  <a:pt x="140798" y="736859"/>
                </a:lnTo>
                <a:lnTo>
                  <a:pt x="174686" y="764218"/>
                </a:lnTo>
                <a:lnTo>
                  <a:pt x="211328" y="788077"/>
                </a:lnTo>
                <a:lnTo>
                  <a:pt x="250461" y="808176"/>
                </a:lnTo>
                <a:lnTo>
                  <a:pt x="291827" y="824258"/>
                </a:lnTo>
                <a:lnTo>
                  <a:pt x="335166" y="836065"/>
                </a:lnTo>
                <a:lnTo>
                  <a:pt x="380217" y="843338"/>
                </a:lnTo>
                <a:lnTo>
                  <a:pt x="426720" y="845820"/>
                </a:lnTo>
                <a:lnTo>
                  <a:pt x="473222" y="843338"/>
                </a:lnTo>
                <a:lnTo>
                  <a:pt x="518273" y="836065"/>
                </a:lnTo>
                <a:lnTo>
                  <a:pt x="561612" y="824258"/>
                </a:lnTo>
                <a:lnTo>
                  <a:pt x="602978" y="808176"/>
                </a:lnTo>
                <a:lnTo>
                  <a:pt x="642111" y="788077"/>
                </a:lnTo>
                <a:lnTo>
                  <a:pt x="678753" y="764218"/>
                </a:lnTo>
                <a:lnTo>
                  <a:pt x="712641" y="736859"/>
                </a:lnTo>
                <a:lnTo>
                  <a:pt x="743516" y="706256"/>
                </a:lnTo>
                <a:lnTo>
                  <a:pt x="771119" y="672669"/>
                </a:lnTo>
                <a:lnTo>
                  <a:pt x="795189" y="636354"/>
                </a:lnTo>
                <a:lnTo>
                  <a:pt x="815465" y="597571"/>
                </a:lnTo>
                <a:lnTo>
                  <a:pt x="831689" y="556576"/>
                </a:lnTo>
                <a:lnTo>
                  <a:pt x="843599" y="513629"/>
                </a:lnTo>
                <a:lnTo>
                  <a:pt x="850936" y="468988"/>
                </a:lnTo>
                <a:lnTo>
                  <a:pt x="853440" y="422910"/>
                </a:lnTo>
                <a:lnTo>
                  <a:pt x="850936" y="376831"/>
                </a:lnTo>
                <a:lnTo>
                  <a:pt x="843599" y="332190"/>
                </a:lnTo>
                <a:lnTo>
                  <a:pt x="831689" y="289243"/>
                </a:lnTo>
                <a:lnTo>
                  <a:pt x="815465" y="248248"/>
                </a:lnTo>
                <a:lnTo>
                  <a:pt x="795189" y="209465"/>
                </a:lnTo>
                <a:lnTo>
                  <a:pt x="771119" y="173150"/>
                </a:lnTo>
                <a:lnTo>
                  <a:pt x="743516" y="139563"/>
                </a:lnTo>
                <a:lnTo>
                  <a:pt x="712641" y="108960"/>
                </a:lnTo>
                <a:lnTo>
                  <a:pt x="678753" y="81601"/>
                </a:lnTo>
                <a:lnTo>
                  <a:pt x="642111" y="57742"/>
                </a:lnTo>
                <a:lnTo>
                  <a:pt x="602978" y="37643"/>
                </a:lnTo>
                <a:lnTo>
                  <a:pt x="561612" y="21561"/>
                </a:lnTo>
                <a:lnTo>
                  <a:pt x="518273" y="9754"/>
                </a:lnTo>
                <a:lnTo>
                  <a:pt x="473222" y="2481"/>
                </a:lnTo>
                <a:lnTo>
                  <a:pt x="426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37106" y="1672350"/>
            <a:ext cx="2438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210" dirty="0">
                <a:latin typeface="Century Gothic"/>
                <a:cs typeface="Century Gothic"/>
              </a:rPr>
              <a:t>S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72031" y="5838316"/>
            <a:ext cx="2620010" cy="1659889"/>
          </a:xfrm>
          <a:custGeom>
            <a:avLst/>
            <a:gdLst/>
            <a:ahLst/>
            <a:cxnLst/>
            <a:rect l="l" t="t" r="r" b="b"/>
            <a:pathLst>
              <a:path w="2620010" h="1659890">
                <a:moveTo>
                  <a:pt x="2343150" y="0"/>
                </a:moveTo>
                <a:lnTo>
                  <a:pt x="276605" y="0"/>
                </a:lnTo>
                <a:lnTo>
                  <a:pt x="226884" y="4455"/>
                </a:lnTo>
                <a:lnTo>
                  <a:pt x="180087" y="17303"/>
                </a:lnTo>
                <a:lnTo>
                  <a:pt x="136996" y="37761"/>
                </a:lnTo>
                <a:lnTo>
                  <a:pt x="98391" y="65049"/>
                </a:lnTo>
                <a:lnTo>
                  <a:pt x="65053" y="98385"/>
                </a:lnTo>
                <a:lnTo>
                  <a:pt x="37764" y="136990"/>
                </a:lnTo>
                <a:lnTo>
                  <a:pt x="17304" y="180082"/>
                </a:lnTo>
                <a:lnTo>
                  <a:pt x="4456" y="226881"/>
                </a:lnTo>
                <a:lnTo>
                  <a:pt x="0" y="276605"/>
                </a:lnTo>
                <a:lnTo>
                  <a:pt x="0" y="1383029"/>
                </a:lnTo>
                <a:lnTo>
                  <a:pt x="4456" y="1432754"/>
                </a:lnTo>
                <a:lnTo>
                  <a:pt x="17304" y="1479553"/>
                </a:lnTo>
                <a:lnTo>
                  <a:pt x="37764" y="1522645"/>
                </a:lnTo>
                <a:lnTo>
                  <a:pt x="65053" y="1561250"/>
                </a:lnTo>
                <a:lnTo>
                  <a:pt x="98391" y="1594586"/>
                </a:lnTo>
                <a:lnTo>
                  <a:pt x="136996" y="1621874"/>
                </a:lnTo>
                <a:lnTo>
                  <a:pt x="180087" y="1642332"/>
                </a:lnTo>
                <a:lnTo>
                  <a:pt x="226884" y="1655180"/>
                </a:lnTo>
                <a:lnTo>
                  <a:pt x="276605" y="1659635"/>
                </a:lnTo>
                <a:lnTo>
                  <a:pt x="2343150" y="1659635"/>
                </a:lnTo>
                <a:lnTo>
                  <a:pt x="2392874" y="1655180"/>
                </a:lnTo>
                <a:lnTo>
                  <a:pt x="2439673" y="1642332"/>
                </a:lnTo>
                <a:lnTo>
                  <a:pt x="2482765" y="1621874"/>
                </a:lnTo>
                <a:lnTo>
                  <a:pt x="2521370" y="1594586"/>
                </a:lnTo>
                <a:lnTo>
                  <a:pt x="2554706" y="1561250"/>
                </a:lnTo>
                <a:lnTo>
                  <a:pt x="2581994" y="1522645"/>
                </a:lnTo>
                <a:lnTo>
                  <a:pt x="2602452" y="1479553"/>
                </a:lnTo>
                <a:lnTo>
                  <a:pt x="2615300" y="1432754"/>
                </a:lnTo>
                <a:lnTo>
                  <a:pt x="2619756" y="1383029"/>
                </a:lnTo>
                <a:lnTo>
                  <a:pt x="2619756" y="276605"/>
                </a:lnTo>
                <a:lnTo>
                  <a:pt x="2615300" y="226881"/>
                </a:lnTo>
                <a:lnTo>
                  <a:pt x="2602452" y="180082"/>
                </a:lnTo>
                <a:lnTo>
                  <a:pt x="2581994" y="136990"/>
                </a:lnTo>
                <a:lnTo>
                  <a:pt x="2554706" y="98385"/>
                </a:lnTo>
                <a:lnTo>
                  <a:pt x="2521370" y="65049"/>
                </a:lnTo>
                <a:lnTo>
                  <a:pt x="2482765" y="37761"/>
                </a:lnTo>
                <a:lnTo>
                  <a:pt x="2439673" y="17303"/>
                </a:lnTo>
                <a:lnTo>
                  <a:pt x="2392874" y="4455"/>
                </a:lnTo>
                <a:lnTo>
                  <a:pt x="2343150" y="0"/>
                </a:lnTo>
                <a:close/>
              </a:path>
            </a:pathLst>
          </a:custGeom>
          <a:solidFill>
            <a:srgbClr val="EAEA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11573" y="5756322"/>
            <a:ext cx="1204577" cy="1437573"/>
          </a:xfrm>
          <a:prstGeom prst="rect">
            <a:avLst/>
          </a:prstGeom>
        </p:spPr>
        <p:txBody>
          <a:bodyPr vert="horz" wrap="square" lIns="0" tIns="3441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10"/>
              </a:spcBef>
            </a:pPr>
            <a:r>
              <a:rPr lang="ru-RU" sz="4000" b="1" spc="-65" dirty="0">
                <a:solidFill>
                  <a:srgbClr val="FFCA00"/>
                </a:solidFill>
                <a:latin typeface="Century Gothic"/>
                <a:cs typeface="Century Gothic"/>
              </a:rPr>
              <a:t>833</a:t>
            </a:r>
            <a:endParaRPr sz="4000" b="1" dirty="0">
              <a:latin typeface="Century Gothic"/>
              <a:cs typeface="Century Gothic"/>
            </a:endParaRPr>
          </a:p>
          <a:p>
            <a:pPr marR="66040" algn="ctr">
              <a:lnSpc>
                <a:spcPct val="100000"/>
              </a:lnSpc>
              <a:spcBef>
                <a:spcPts val="1320"/>
              </a:spcBef>
            </a:pPr>
            <a:r>
              <a:rPr sz="2000" spc="-25" dirty="0">
                <a:solidFill>
                  <a:srgbClr val="2B2A29"/>
                </a:solidFill>
                <a:latin typeface="Century Gothic"/>
                <a:cs typeface="Century Gothic"/>
              </a:rPr>
              <a:t>ед.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8637" y="7583423"/>
            <a:ext cx="2330450" cy="8252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1645" marR="5080" indent="-4495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C0C0C"/>
                </a:solidFill>
                <a:latin typeface="Century Gothic"/>
                <a:cs typeface="Century Gothic"/>
              </a:rPr>
              <a:t>Зарегистрированные организации</a:t>
            </a:r>
            <a:endParaRPr sz="1600" dirty="0">
              <a:latin typeface="Century Gothic"/>
              <a:cs typeface="Century Gothic"/>
            </a:endParaRPr>
          </a:p>
          <a:p>
            <a:pPr marL="708025">
              <a:lnSpc>
                <a:spcPct val="100000"/>
              </a:lnSpc>
              <a:spcBef>
                <a:spcPts val="1265"/>
              </a:spcBef>
            </a:pPr>
            <a:r>
              <a:rPr sz="1050" spc="-10" dirty="0">
                <a:solidFill>
                  <a:srgbClr val="969392"/>
                </a:solidFill>
                <a:latin typeface="Century Gothic"/>
                <a:cs typeface="Century Gothic"/>
              </a:rPr>
              <a:t>(</a:t>
            </a:r>
            <a:r>
              <a:rPr sz="1050" spc="-10" dirty="0" err="1">
                <a:solidFill>
                  <a:srgbClr val="969392"/>
                </a:solidFill>
                <a:latin typeface="Century Gothic"/>
                <a:cs typeface="Century Gothic"/>
              </a:rPr>
              <a:t>на</a:t>
            </a:r>
            <a:r>
              <a:rPr sz="1050" spc="-40" dirty="0">
                <a:solidFill>
                  <a:srgbClr val="969392"/>
                </a:solidFill>
                <a:latin typeface="Century Gothic"/>
                <a:cs typeface="Century Gothic"/>
              </a:rPr>
              <a:t> </a:t>
            </a:r>
            <a:r>
              <a:rPr sz="1050" spc="-10" dirty="0">
                <a:solidFill>
                  <a:srgbClr val="969392"/>
                </a:solidFill>
                <a:latin typeface="Century Gothic"/>
                <a:cs typeface="Century Gothic"/>
              </a:rPr>
              <a:t>01.0</a:t>
            </a:r>
            <a:r>
              <a:rPr lang="ru-RU" sz="1050" spc="-10" dirty="0">
                <a:solidFill>
                  <a:srgbClr val="969392"/>
                </a:solidFill>
                <a:latin typeface="Century Gothic"/>
                <a:cs typeface="Century Gothic"/>
              </a:rPr>
              <a:t>1</a:t>
            </a:r>
            <a:r>
              <a:rPr sz="1050" spc="-10" dirty="0">
                <a:solidFill>
                  <a:srgbClr val="969392"/>
                </a:solidFill>
                <a:latin typeface="Century Gothic"/>
                <a:cs typeface="Century Gothic"/>
              </a:rPr>
              <a:t>.2025)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97483" y="342645"/>
            <a:ext cx="5871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5" dirty="0">
                <a:solidFill>
                  <a:srgbClr val="2B2A29"/>
                </a:solidFill>
              </a:rPr>
              <a:t>Население</a:t>
            </a:r>
            <a:r>
              <a:rPr sz="3600" spc="-85" dirty="0">
                <a:solidFill>
                  <a:srgbClr val="2B2A29"/>
                </a:solidFill>
              </a:rPr>
              <a:t> </a:t>
            </a:r>
            <a:r>
              <a:rPr sz="3600" spc="300" dirty="0">
                <a:solidFill>
                  <a:srgbClr val="2B2A29"/>
                </a:solidFill>
              </a:rPr>
              <a:t>и</a:t>
            </a:r>
            <a:r>
              <a:rPr sz="3600" spc="-55" dirty="0">
                <a:solidFill>
                  <a:srgbClr val="2B2A29"/>
                </a:solidFill>
              </a:rPr>
              <a:t> </a:t>
            </a:r>
            <a:r>
              <a:rPr sz="3600" spc="-10" dirty="0">
                <a:solidFill>
                  <a:srgbClr val="2B2A29"/>
                </a:solidFill>
              </a:rPr>
              <a:t>экономика</a:t>
            </a:r>
            <a:endParaRPr sz="3600" dirty="0"/>
          </a:p>
        </p:txBody>
      </p:sp>
      <p:sp>
        <p:nvSpPr>
          <p:cNvPr id="19" name="object 19"/>
          <p:cNvSpPr txBox="1"/>
          <p:nvPr/>
        </p:nvSpPr>
        <p:spPr>
          <a:xfrm>
            <a:off x="7470775" y="1252289"/>
            <a:ext cx="2713990" cy="1009251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lang="ru-RU" sz="2800" b="1" spc="80" dirty="0">
                <a:solidFill>
                  <a:srgbClr val="FFCC00"/>
                </a:solidFill>
                <a:latin typeface="Century Gothic"/>
                <a:cs typeface="Century Gothic"/>
              </a:rPr>
              <a:t>52,4</a:t>
            </a:r>
            <a:r>
              <a:rPr sz="2800" b="1" spc="-45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lang="ru-RU" sz="2800" spc="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400" spc="80" dirty="0" err="1">
                <a:solidFill>
                  <a:srgbClr val="2B2A29"/>
                </a:solidFill>
                <a:latin typeface="Century Gothic"/>
                <a:cs typeface="Century Gothic"/>
              </a:rPr>
              <a:t>тыс</a:t>
            </a:r>
            <a:r>
              <a:rPr lang="ru-RU" sz="1400" spc="80" dirty="0">
                <a:solidFill>
                  <a:srgbClr val="2B2A29"/>
                </a:solidFill>
                <a:latin typeface="Century Gothic"/>
                <a:cs typeface="Century Gothic"/>
              </a:rPr>
              <a:t> чел.</a:t>
            </a:r>
            <a:endParaRPr sz="2800" dirty="0">
              <a:latin typeface="Century Gothic"/>
              <a:cs typeface="Century Gothic"/>
            </a:endParaRPr>
          </a:p>
          <a:p>
            <a:pPr marL="17145" marR="5080">
              <a:lnSpc>
                <a:spcPct val="100000"/>
              </a:lnSpc>
              <a:spcBef>
                <a:spcPts val="869"/>
              </a:spcBef>
            </a:pPr>
            <a:r>
              <a:rPr lang="ru-RU" sz="1800" spc="65" dirty="0">
                <a:solidFill>
                  <a:srgbClr val="0C0C0C"/>
                </a:solidFill>
                <a:latin typeface="Century Gothic"/>
                <a:cs typeface="Century Gothic"/>
              </a:rPr>
              <a:t>Население округа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335267" y="1485900"/>
            <a:ext cx="853440" cy="845819"/>
            <a:chOff x="6335267" y="1485900"/>
            <a:chExt cx="853440" cy="845819"/>
          </a:xfrm>
        </p:grpSpPr>
        <p:sp>
          <p:nvSpPr>
            <p:cNvPr id="21" name="object 21"/>
            <p:cNvSpPr/>
            <p:nvPr/>
          </p:nvSpPr>
          <p:spPr>
            <a:xfrm>
              <a:off x="6335267" y="1485900"/>
              <a:ext cx="853440" cy="845819"/>
            </a:xfrm>
            <a:custGeom>
              <a:avLst/>
              <a:gdLst/>
              <a:ahLst/>
              <a:cxnLst/>
              <a:rect l="l" t="t" r="r" b="b"/>
              <a:pathLst>
                <a:path w="853440" h="845819">
                  <a:moveTo>
                    <a:pt x="426720" y="0"/>
                  </a:moveTo>
                  <a:lnTo>
                    <a:pt x="380217" y="2481"/>
                  </a:lnTo>
                  <a:lnTo>
                    <a:pt x="335166" y="9754"/>
                  </a:lnTo>
                  <a:lnTo>
                    <a:pt x="291827" y="21561"/>
                  </a:lnTo>
                  <a:lnTo>
                    <a:pt x="250461" y="37643"/>
                  </a:lnTo>
                  <a:lnTo>
                    <a:pt x="211328" y="57742"/>
                  </a:lnTo>
                  <a:lnTo>
                    <a:pt x="174686" y="81601"/>
                  </a:lnTo>
                  <a:lnTo>
                    <a:pt x="140798" y="108960"/>
                  </a:lnTo>
                  <a:lnTo>
                    <a:pt x="109923" y="139563"/>
                  </a:lnTo>
                  <a:lnTo>
                    <a:pt x="82320" y="173150"/>
                  </a:lnTo>
                  <a:lnTo>
                    <a:pt x="58250" y="209465"/>
                  </a:lnTo>
                  <a:lnTo>
                    <a:pt x="37974" y="248248"/>
                  </a:lnTo>
                  <a:lnTo>
                    <a:pt x="21750" y="289243"/>
                  </a:lnTo>
                  <a:lnTo>
                    <a:pt x="9840" y="332190"/>
                  </a:lnTo>
                  <a:lnTo>
                    <a:pt x="2503" y="376831"/>
                  </a:lnTo>
                  <a:lnTo>
                    <a:pt x="0" y="422909"/>
                  </a:lnTo>
                  <a:lnTo>
                    <a:pt x="2503" y="468988"/>
                  </a:lnTo>
                  <a:lnTo>
                    <a:pt x="9840" y="513629"/>
                  </a:lnTo>
                  <a:lnTo>
                    <a:pt x="21750" y="556576"/>
                  </a:lnTo>
                  <a:lnTo>
                    <a:pt x="37974" y="597571"/>
                  </a:lnTo>
                  <a:lnTo>
                    <a:pt x="58250" y="636354"/>
                  </a:lnTo>
                  <a:lnTo>
                    <a:pt x="82320" y="672669"/>
                  </a:lnTo>
                  <a:lnTo>
                    <a:pt x="109923" y="706256"/>
                  </a:lnTo>
                  <a:lnTo>
                    <a:pt x="140798" y="736859"/>
                  </a:lnTo>
                  <a:lnTo>
                    <a:pt x="174686" y="764218"/>
                  </a:lnTo>
                  <a:lnTo>
                    <a:pt x="211328" y="788077"/>
                  </a:lnTo>
                  <a:lnTo>
                    <a:pt x="250461" y="808176"/>
                  </a:lnTo>
                  <a:lnTo>
                    <a:pt x="291827" y="824258"/>
                  </a:lnTo>
                  <a:lnTo>
                    <a:pt x="335166" y="836065"/>
                  </a:lnTo>
                  <a:lnTo>
                    <a:pt x="380217" y="843338"/>
                  </a:lnTo>
                  <a:lnTo>
                    <a:pt x="426720" y="845820"/>
                  </a:lnTo>
                  <a:lnTo>
                    <a:pt x="473222" y="843338"/>
                  </a:lnTo>
                  <a:lnTo>
                    <a:pt x="518273" y="836065"/>
                  </a:lnTo>
                  <a:lnTo>
                    <a:pt x="561612" y="824258"/>
                  </a:lnTo>
                  <a:lnTo>
                    <a:pt x="602978" y="808176"/>
                  </a:lnTo>
                  <a:lnTo>
                    <a:pt x="642111" y="788077"/>
                  </a:lnTo>
                  <a:lnTo>
                    <a:pt x="678753" y="764218"/>
                  </a:lnTo>
                  <a:lnTo>
                    <a:pt x="712641" y="736859"/>
                  </a:lnTo>
                  <a:lnTo>
                    <a:pt x="743516" y="706256"/>
                  </a:lnTo>
                  <a:lnTo>
                    <a:pt x="771119" y="672669"/>
                  </a:lnTo>
                  <a:lnTo>
                    <a:pt x="795189" y="636354"/>
                  </a:lnTo>
                  <a:lnTo>
                    <a:pt x="815465" y="597571"/>
                  </a:lnTo>
                  <a:lnTo>
                    <a:pt x="831689" y="556576"/>
                  </a:lnTo>
                  <a:lnTo>
                    <a:pt x="843599" y="513629"/>
                  </a:lnTo>
                  <a:lnTo>
                    <a:pt x="850936" y="468988"/>
                  </a:lnTo>
                  <a:lnTo>
                    <a:pt x="853439" y="422909"/>
                  </a:lnTo>
                  <a:lnTo>
                    <a:pt x="850936" y="376831"/>
                  </a:lnTo>
                  <a:lnTo>
                    <a:pt x="843599" y="332190"/>
                  </a:lnTo>
                  <a:lnTo>
                    <a:pt x="831689" y="289243"/>
                  </a:lnTo>
                  <a:lnTo>
                    <a:pt x="815465" y="248248"/>
                  </a:lnTo>
                  <a:lnTo>
                    <a:pt x="795189" y="209465"/>
                  </a:lnTo>
                  <a:lnTo>
                    <a:pt x="771119" y="173150"/>
                  </a:lnTo>
                  <a:lnTo>
                    <a:pt x="743516" y="139563"/>
                  </a:lnTo>
                  <a:lnTo>
                    <a:pt x="712641" y="108960"/>
                  </a:lnTo>
                  <a:lnTo>
                    <a:pt x="678753" y="81601"/>
                  </a:lnTo>
                  <a:lnTo>
                    <a:pt x="642111" y="57742"/>
                  </a:lnTo>
                  <a:lnTo>
                    <a:pt x="602978" y="37643"/>
                  </a:lnTo>
                  <a:lnTo>
                    <a:pt x="561612" y="21561"/>
                  </a:lnTo>
                  <a:lnTo>
                    <a:pt x="518273" y="9754"/>
                  </a:lnTo>
                  <a:lnTo>
                    <a:pt x="473222" y="2481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7083" y="1659255"/>
              <a:ext cx="795528" cy="48920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345426" y="3191087"/>
            <a:ext cx="4252595" cy="99695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lang="ru-RU" sz="2600" b="1" spc="65" dirty="0">
                <a:solidFill>
                  <a:srgbClr val="FFCC00"/>
                </a:solidFill>
                <a:latin typeface="Century Gothic"/>
                <a:cs typeface="Century Gothic"/>
              </a:rPr>
              <a:t>60,2 </a:t>
            </a:r>
            <a:r>
              <a:rPr sz="2600" dirty="0" err="1">
                <a:solidFill>
                  <a:srgbClr val="2B2A29"/>
                </a:solidFill>
                <a:latin typeface="Century Gothic"/>
                <a:cs typeface="Century Gothic"/>
              </a:rPr>
              <a:t>тыс</a:t>
            </a:r>
            <a:r>
              <a:rPr sz="2600" dirty="0">
                <a:solidFill>
                  <a:srgbClr val="2B2A29"/>
                </a:solidFill>
                <a:latin typeface="Century Gothic"/>
                <a:cs typeface="Century Gothic"/>
              </a:rPr>
              <a:t>.</a:t>
            </a:r>
            <a:r>
              <a:rPr sz="2600" spc="-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2600" spc="-20" dirty="0">
                <a:solidFill>
                  <a:srgbClr val="2B2A29"/>
                </a:solidFill>
                <a:latin typeface="Century Gothic"/>
                <a:cs typeface="Century Gothic"/>
              </a:rPr>
              <a:t>руб.</a:t>
            </a:r>
            <a:endParaRPr sz="2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800" dirty="0">
                <a:solidFill>
                  <a:srgbClr val="0C0C0C"/>
                </a:solidFill>
                <a:latin typeface="Century Gothic"/>
                <a:cs typeface="Century Gothic"/>
              </a:rPr>
              <a:t>Среднемесячная</a:t>
            </a:r>
            <a:r>
              <a:rPr sz="1800" spc="190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0C0C0C"/>
                </a:solidFill>
                <a:latin typeface="Century Gothic"/>
                <a:cs typeface="Century Gothic"/>
              </a:rPr>
              <a:t>заработная</a:t>
            </a:r>
            <a:r>
              <a:rPr sz="1800" spc="210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0C0C0C"/>
                </a:solidFill>
                <a:latin typeface="Century Gothic"/>
                <a:cs typeface="Century Gothic"/>
              </a:rPr>
              <a:t>плата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333744" y="3406140"/>
            <a:ext cx="853440" cy="845819"/>
            <a:chOff x="6333744" y="3406140"/>
            <a:chExt cx="853440" cy="845819"/>
          </a:xfrm>
        </p:grpSpPr>
        <p:sp>
          <p:nvSpPr>
            <p:cNvPr id="25" name="object 25"/>
            <p:cNvSpPr/>
            <p:nvPr/>
          </p:nvSpPr>
          <p:spPr>
            <a:xfrm>
              <a:off x="6333744" y="3406140"/>
              <a:ext cx="853440" cy="845819"/>
            </a:xfrm>
            <a:custGeom>
              <a:avLst/>
              <a:gdLst/>
              <a:ahLst/>
              <a:cxnLst/>
              <a:rect l="l" t="t" r="r" b="b"/>
              <a:pathLst>
                <a:path w="853440" h="845820">
                  <a:moveTo>
                    <a:pt x="426720" y="0"/>
                  </a:moveTo>
                  <a:lnTo>
                    <a:pt x="380217" y="2481"/>
                  </a:lnTo>
                  <a:lnTo>
                    <a:pt x="335166" y="9754"/>
                  </a:lnTo>
                  <a:lnTo>
                    <a:pt x="291827" y="21561"/>
                  </a:lnTo>
                  <a:lnTo>
                    <a:pt x="250461" y="37643"/>
                  </a:lnTo>
                  <a:lnTo>
                    <a:pt x="211327" y="57742"/>
                  </a:lnTo>
                  <a:lnTo>
                    <a:pt x="174686" y="81601"/>
                  </a:lnTo>
                  <a:lnTo>
                    <a:pt x="140798" y="108960"/>
                  </a:lnTo>
                  <a:lnTo>
                    <a:pt x="109923" y="139563"/>
                  </a:lnTo>
                  <a:lnTo>
                    <a:pt x="82320" y="173150"/>
                  </a:lnTo>
                  <a:lnTo>
                    <a:pt x="58250" y="209465"/>
                  </a:lnTo>
                  <a:lnTo>
                    <a:pt x="37974" y="248248"/>
                  </a:lnTo>
                  <a:lnTo>
                    <a:pt x="21750" y="289243"/>
                  </a:lnTo>
                  <a:lnTo>
                    <a:pt x="9840" y="332190"/>
                  </a:lnTo>
                  <a:lnTo>
                    <a:pt x="2503" y="376831"/>
                  </a:lnTo>
                  <a:lnTo>
                    <a:pt x="0" y="422910"/>
                  </a:lnTo>
                  <a:lnTo>
                    <a:pt x="2503" y="468988"/>
                  </a:lnTo>
                  <a:lnTo>
                    <a:pt x="9840" y="513629"/>
                  </a:lnTo>
                  <a:lnTo>
                    <a:pt x="21750" y="556576"/>
                  </a:lnTo>
                  <a:lnTo>
                    <a:pt x="37974" y="597571"/>
                  </a:lnTo>
                  <a:lnTo>
                    <a:pt x="58250" y="636354"/>
                  </a:lnTo>
                  <a:lnTo>
                    <a:pt x="82320" y="672669"/>
                  </a:lnTo>
                  <a:lnTo>
                    <a:pt x="109923" y="706256"/>
                  </a:lnTo>
                  <a:lnTo>
                    <a:pt x="140798" y="736859"/>
                  </a:lnTo>
                  <a:lnTo>
                    <a:pt x="174686" y="764218"/>
                  </a:lnTo>
                  <a:lnTo>
                    <a:pt x="211328" y="788077"/>
                  </a:lnTo>
                  <a:lnTo>
                    <a:pt x="250461" y="808176"/>
                  </a:lnTo>
                  <a:lnTo>
                    <a:pt x="291827" y="824258"/>
                  </a:lnTo>
                  <a:lnTo>
                    <a:pt x="335166" y="836065"/>
                  </a:lnTo>
                  <a:lnTo>
                    <a:pt x="380217" y="843338"/>
                  </a:lnTo>
                  <a:lnTo>
                    <a:pt x="426720" y="845820"/>
                  </a:lnTo>
                  <a:lnTo>
                    <a:pt x="473222" y="843338"/>
                  </a:lnTo>
                  <a:lnTo>
                    <a:pt x="518273" y="836065"/>
                  </a:lnTo>
                  <a:lnTo>
                    <a:pt x="561612" y="824258"/>
                  </a:lnTo>
                  <a:lnTo>
                    <a:pt x="602978" y="808176"/>
                  </a:lnTo>
                  <a:lnTo>
                    <a:pt x="642111" y="788077"/>
                  </a:lnTo>
                  <a:lnTo>
                    <a:pt x="678753" y="764218"/>
                  </a:lnTo>
                  <a:lnTo>
                    <a:pt x="712641" y="736859"/>
                  </a:lnTo>
                  <a:lnTo>
                    <a:pt x="743516" y="706256"/>
                  </a:lnTo>
                  <a:lnTo>
                    <a:pt x="771119" y="672669"/>
                  </a:lnTo>
                  <a:lnTo>
                    <a:pt x="795189" y="636354"/>
                  </a:lnTo>
                  <a:lnTo>
                    <a:pt x="815465" y="597571"/>
                  </a:lnTo>
                  <a:lnTo>
                    <a:pt x="831689" y="556576"/>
                  </a:lnTo>
                  <a:lnTo>
                    <a:pt x="843599" y="513629"/>
                  </a:lnTo>
                  <a:lnTo>
                    <a:pt x="850936" y="468988"/>
                  </a:lnTo>
                  <a:lnTo>
                    <a:pt x="853439" y="422910"/>
                  </a:lnTo>
                  <a:lnTo>
                    <a:pt x="850936" y="376831"/>
                  </a:lnTo>
                  <a:lnTo>
                    <a:pt x="843599" y="332190"/>
                  </a:lnTo>
                  <a:lnTo>
                    <a:pt x="831689" y="289243"/>
                  </a:lnTo>
                  <a:lnTo>
                    <a:pt x="815465" y="248248"/>
                  </a:lnTo>
                  <a:lnTo>
                    <a:pt x="795189" y="209465"/>
                  </a:lnTo>
                  <a:lnTo>
                    <a:pt x="771119" y="173150"/>
                  </a:lnTo>
                  <a:lnTo>
                    <a:pt x="743516" y="139563"/>
                  </a:lnTo>
                  <a:lnTo>
                    <a:pt x="712641" y="108960"/>
                  </a:lnTo>
                  <a:lnTo>
                    <a:pt x="678753" y="81601"/>
                  </a:lnTo>
                  <a:lnTo>
                    <a:pt x="642111" y="57742"/>
                  </a:lnTo>
                  <a:lnTo>
                    <a:pt x="602978" y="37643"/>
                  </a:lnTo>
                  <a:lnTo>
                    <a:pt x="561612" y="21561"/>
                  </a:lnTo>
                  <a:lnTo>
                    <a:pt x="518273" y="9754"/>
                  </a:lnTo>
                  <a:lnTo>
                    <a:pt x="473222" y="2481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7644" y="3605784"/>
              <a:ext cx="454406" cy="458278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958596" y="3403091"/>
            <a:ext cx="0" cy="867410"/>
          </a:xfrm>
          <a:custGeom>
            <a:avLst/>
            <a:gdLst/>
            <a:ahLst/>
            <a:cxnLst/>
            <a:rect l="l" t="t" r="r" b="b"/>
            <a:pathLst>
              <a:path h="867410">
                <a:moveTo>
                  <a:pt x="0" y="0"/>
                </a:moveTo>
                <a:lnTo>
                  <a:pt x="0" y="866901"/>
                </a:lnTo>
              </a:path>
            </a:pathLst>
          </a:custGeom>
          <a:ln w="57912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8596" y="1476755"/>
            <a:ext cx="0" cy="867410"/>
          </a:xfrm>
          <a:custGeom>
            <a:avLst/>
            <a:gdLst/>
            <a:ahLst/>
            <a:cxnLst/>
            <a:rect l="l" t="t" r="r" b="b"/>
            <a:pathLst>
              <a:path h="867410">
                <a:moveTo>
                  <a:pt x="0" y="0"/>
                </a:moveTo>
                <a:lnTo>
                  <a:pt x="0" y="866901"/>
                </a:lnTo>
              </a:path>
            </a:pathLst>
          </a:custGeom>
          <a:ln w="57912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984480" y="2075688"/>
            <a:ext cx="2620010" cy="1658620"/>
          </a:xfrm>
          <a:custGeom>
            <a:avLst/>
            <a:gdLst/>
            <a:ahLst/>
            <a:cxnLst/>
            <a:rect l="l" t="t" r="r" b="b"/>
            <a:pathLst>
              <a:path w="2620009" h="1658620">
                <a:moveTo>
                  <a:pt x="2343404" y="0"/>
                </a:moveTo>
                <a:lnTo>
                  <a:pt x="276352" y="0"/>
                </a:lnTo>
                <a:lnTo>
                  <a:pt x="226669" y="4451"/>
                </a:lnTo>
                <a:lnTo>
                  <a:pt x="179912" y="17285"/>
                </a:lnTo>
                <a:lnTo>
                  <a:pt x="136858" y="37723"/>
                </a:lnTo>
                <a:lnTo>
                  <a:pt x="98289" y="64984"/>
                </a:lnTo>
                <a:lnTo>
                  <a:pt x="64984" y="98289"/>
                </a:lnTo>
                <a:lnTo>
                  <a:pt x="37723" y="136858"/>
                </a:lnTo>
                <a:lnTo>
                  <a:pt x="17285" y="179912"/>
                </a:lnTo>
                <a:lnTo>
                  <a:pt x="4451" y="226669"/>
                </a:lnTo>
                <a:lnTo>
                  <a:pt x="0" y="276351"/>
                </a:lnTo>
                <a:lnTo>
                  <a:pt x="0" y="1381759"/>
                </a:lnTo>
                <a:lnTo>
                  <a:pt x="4451" y="1431442"/>
                </a:lnTo>
                <a:lnTo>
                  <a:pt x="17285" y="1478199"/>
                </a:lnTo>
                <a:lnTo>
                  <a:pt x="37723" y="1521253"/>
                </a:lnTo>
                <a:lnTo>
                  <a:pt x="64984" y="1559822"/>
                </a:lnTo>
                <a:lnTo>
                  <a:pt x="98289" y="1593127"/>
                </a:lnTo>
                <a:lnTo>
                  <a:pt x="136858" y="1620388"/>
                </a:lnTo>
                <a:lnTo>
                  <a:pt x="179912" y="1640826"/>
                </a:lnTo>
                <a:lnTo>
                  <a:pt x="226669" y="1653660"/>
                </a:lnTo>
                <a:lnTo>
                  <a:pt x="276352" y="1658111"/>
                </a:lnTo>
                <a:lnTo>
                  <a:pt x="2343404" y="1658111"/>
                </a:lnTo>
                <a:lnTo>
                  <a:pt x="2393086" y="1653660"/>
                </a:lnTo>
                <a:lnTo>
                  <a:pt x="2439843" y="1640826"/>
                </a:lnTo>
                <a:lnTo>
                  <a:pt x="2482897" y="1620388"/>
                </a:lnTo>
                <a:lnTo>
                  <a:pt x="2521466" y="1593127"/>
                </a:lnTo>
                <a:lnTo>
                  <a:pt x="2554771" y="1559822"/>
                </a:lnTo>
                <a:lnTo>
                  <a:pt x="2582032" y="1521253"/>
                </a:lnTo>
                <a:lnTo>
                  <a:pt x="2602470" y="1478199"/>
                </a:lnTo>
                <a:lnTo>
                  <a:pt x="2615304" y="1431442"/>
                </a:lnTo>
                <a:lnTo>
                  <a:pt x="2619756" y="1381759"/>
                </a:lnTo>
                <a:lnTo>
                  <a:pt x="2619756" y="276351"/>
                </a:lnTo>
                <a:lnTo>
                  <a:pt x="2615304" y="226669"/>
                </a:lnTo>
                <a:lnTo>
                  <a:pt x="2602470" y="179912"/>
                </a:lnTo>
                <a:lnTo>
                  <a:pt x="2582032" y="136858"/>
                </a:lnTo>
                <a:lnTo>
                  <a:pt x="2554771" y="98289"/>
                </a:lnTo>
                <a:lnTo>
                  <a:pt x="2521466" y="64984"/>
                </a:lnTo>
                <a:lnTo>
                  <a:pt x="2482897" y="37723"/>
                </a:lnTo>
                <a:lnTo>
                  <a:pt x="2439843" y="17285"/>
                </a:lnTo>
                <a:lnTo>
                  <a:pt x="2393086" y="4451"/>
                </a:lnTo>
                <a:lnTo>
                  <a:pt x="2343404" y="0"/>
                </a:lnTo>
                <a:close/>
              </a:path>
            </a:pathLst>
          </a:custGeom>
          <a:solidFill>
            <a:srgbClr val="EAEA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630783" y="2059766"/>
            <a:ext cx="1330325" cy="1336040"/>
          </a:xfrm>
          <a:prstGeom prst="rect">
            <a:avLst/>
          </a:prstGeom>
        </p:spPr>
        <p:txBody>
          <a:bodyPr vert="horz" wrap="square" lIns="0" tIns="27559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2170"/>
              </a:spcBef>
            </a:pPr>
            <a:r>
              <a:rPr lang="ru-RU" sz="40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3</a:t>
            </a:r>
            <a:r>
              <a:rPr sz="40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,</a:t>
            </a:r>
            <a:r>
              <a:rPr lang="ru-RU" sz="40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19</a:t>
            </a:r>
            <a:endParaRPr sz="400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000" dirty="0">
                <a:solidFill>
                  <a:srgbClr val="2B2A29"/>
                </a:solidFill>
                <a:latin typeface="Century Gothic"/>
                <a:cs typeface="Century Gothic"/>
              </a:rPr>
              <a:t>млрд</a:t>
            </a:r>
            <a:r>
              <a:rPr sz="2000" spc="-20" dirty="0">
                <a:solidFill>
                  <a:srgbClr val="2B2A29"/>
                </a:solidFill>
                <a:latin typeface="Century Gothic"/>
                <a:cs typeface="Century Gothic"/>
              </a:rPr>
              <a:t> руб.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310362" y="3907663"/>
            <a:ext cx="1833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C0C0C"/>
                </a:solidFill>
                <a:latin typeface="Century Gothic"/>
                <a:cs typeface="Century Gothic"/>
              </a:rPr>
              <a:t>по</a:t>
            </a:r>
            <a:r>
              <a:rPr sz="1600" spc="5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0C0C0C"/>
                </a:solidFill>
                <a:latin typeface="Century Gothic"/>
                <a:cs typeface="Century Gothic"/>
              </a:rPr>
              <a:t>итогам</a:t>
            </a:r>
            <a:r>
              <a:rPr sz="1600" spc="30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600" spc="85" dirty="0">
                <a:solidFill>
                  <a:srgbClr val="0C0C0C"/>
                </a:solidFill>
                <a:latin typeface="Century Gothic"/>
                <a:cs typeface="Century Gothic"/>
              </a:rPr>
              <a:t>2024</a:t>
            </a:r>
            <a:r>
              <a:rPr sz="1600" spc="45" dirty="0">
                <a:solidFill>
                  <a:srgbClr val="0C0C0C"/>
                </a:solidFill>
                <a:latin typeface="Century Gothic"/>
                <a:cs typeface="Century Gothic"/>
              </a:rPr>
              <a:t> </a:t>
            </a:r>
            <a:r>
              <a:rPr sz="1600" spc="-25" dirty="0">
                <a:solidFill>
                  <a:srgbClr val="0C0C0C"/>
                </a:solidFill>
                <a:latin typeface="Century Gothic"/>
                <a:cs typeface="Century Gothic"/>
              </a:rPr>
              <a:t>г.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922877" y="9034983"/>
            <a:ext cx="12636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615F5D"/>
                </a:solidFill>
                <a:latin typeface="Century Gothic"/>
                <a:cs typeface="Century Gothic"/>
              </a:rPr>
              <a:t>5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8" name="object 2"/>
          <p:cNvSpPr/>
          <p:nvPr/>
        </p:nvSpPr>
        <p:spPr>
          <a:xfrm>
            <a:off x="5031489" y="5244784"/>
            <a:ext cx="6823962" cy="4029594"/>
          </a:xfrm>
          <a:custGeom>
            <a:avLst/>
            <a:gdLst/>
            <a:ahLst/>
            <a:cxnLst/>
            <a:rect l="l" t="t" r="r" b="b"/>
            <a:pathLst>
              <a:path w="5582920" h="3754120">
                <a:moveTo>
                  <a:pt x="0" y="335660"/>
                </a:moveTo>
                <a:lnTo>
                  <a:pt x="3638" y="286050"/>
                </a:lnTo>
                <a:lnTo>
                  <a:pt x="14209" y="238703"/>
                </a:lnTo>
                <a:lnTo>
                  <a:pt x="31191" y="194137"/>
                </a:lnTo>
                <a:lnTo>
                  <a:pt x="54067" y="152872"/>
                </a:lnTo>
                <a:lnTo>
                  <a:pt x="82318" y="115426"/>
                </a:lnTo>
                <a:lnTo>
                  <a:pt x="115423" y="82318"/>
                </a:lnTo>
                <a:lnTo>
                  <a:pt x="152865" y="54067"/>
                </a:lnTo>
                <a:lnTo>
                  <a:pt x="194123" y="31190"/>
                </a:lnTo>
                <a:lnTo>
                  <a:pt x="238680" y="14208"/>
                </a:lnTo>
                <a:lnTo>
                  <a:pt x="286015" y="3638"/>
                </a:lnTo>
                <a:lnTo>
                  <a:pt x="335610" y="0"/>
                </a:lnTo>
                <a:lnTo>
                  <a:pt x="5246751" y="0"/>
                </a:lnTo>
                <a:lnTo>
                  <a:pt x="5296361" y="3638"/>
                </a:lnTo>
                <a:lnTo>
                  <a:pt x="5343708" y="14208"/>
                </a:lnTo>
                <a:lnTo>
                  <a:pt x="5388274" y="31190"/>
                </a:lnTo>
                <a:lnTo>
                  <a:pt x="5429539" y="54067"/>
                </a:lnTo>
                <a:lnTo>
                  <a:pt x="5466985" y="82318"/>
                </a:lnTo>
                <a:lnTo>
                  <a:pt x="5500093" y="115426"/>
                </a:lnTo>
                <a:lnTo>
                  <a:pt x="5528344" y="152872"/>
                </a:lnTo>
                <a:lnTo>
                  <a:pt x="5551221" y="194137"/>
                </a:lnTo>
                <a:lnTo>
                  <a:pt x="5568203" y="238703"/>
                </a:lnTo>
                <a:lnTo>
                  <a:pt x="5578773" y="286050"/>
                </a:lnTo>
                <a:lnTo>
                  <a:pt x="5582412" y="335660"/>
                </a:lnTo>
                <a:lnTo>
                  <a:pt x="5582412" y="3417950"/>
                </a:lnTo>
                <a:lnTo>
                  <a:pt x="5578773" y="3467561"/>
                </a:lnTo>
                <a:lnTo>
                  <a:pt x="5568203" y="3514908"/>
                </a:lnTo>
                <a:lnTo>
                  <a:pt x="5551221" y="3559474"/>
                </a:lnTo>
                <a:lnTo>
                  <a:pt x="5528344" y="3600739"/>
                </a:lnTo>
                <a:lnTo>
                  <a:pt x="5500093" y="3638185"/>
                </a:lnTo>
                <a:lnTo>
                  <a:pt x="5466985" y="3671293"/>
                </a:lnTo>
                <a:lnTo>
                  <a:pt x="5429539" y="3699544"/>
                </a:lnTo>
                <a:lnTo>
                  <a:pt x="5388274" y="3722421"/>
                </a:lnTo>
                <a:lnTo>
                  <a:pt x="5343708" y="3739403"/>
                </a:lnTo>
                <a:lnTo>
                  <a:pt x="5296361" y="3749973"/>
                </a:lnTo>
                <a:lnTo>
                  <a:pt x="5246751" y="3753611"/>
                </a:lnTo>
                <a:lnTo>
                  <a:pt x="335610" y="3753611"/>
                </a:lnTo>
                <a:lnTo>
                  <a:pt x="286015" y="3749973"/>
                </a:lnTo>
                <a:lnTo>
                  <a:pt x="238680" y="3739403"/>
                </a:lnTo>
                <a:lnTo>
                  <a:pt x="194123" y="3722421"/>
                </a:lnTo>
                <a:lnTo>
                  <a:pt x="152865" y="3699544"/>
                </a:lnTo>
                <a:lnTo>
                  <a:pt x="115423" y="3671293"/>
                </a:lnTo>
                <a:lnTo>
                  <a:pt x="82318" y="3638185"/>
                </a:lnTo>
                <a:lnTo>
                  <a:pt x="54067" y="3600739"/>
                </a:lnTo>
                <a:lnTo>
                  <a:pt x="31191" y="3559474"/>
                </a:lnTo>
                <a:lnTo>
                  <a:pt x="14209" y="3514908"/>
                </a:lnTo>
                <a:lnTo>
                  <a:pt x="3638" y="3467561"/>
                </a:lnTo>
                <a:lnTo>
                  <a:pt x="0" y="3417950"/>
                </a:lnTo>
                <a:lnTo>
                  <a:pt x="0" y="335660"/>
                </a:lnTo>
                <a:close/>
              </a:path>
            </a:pathLst>
          </a:custGeom>
          <a:ln w="12192">
            <a:solidFill>
              <a:srgbClr val="BEBEBE"/>
            </a:solidFill>
          </a:ln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9" name="TextBox 48"/>
          <p:cNvSpPr txBox="1"/>
          <p:nvPr/>
        </p:nvSpPr>
        <p:spPr>
          <a:xfrm>
            <a:off x="5242622" y="6578692"/>
            <a:ext cx="2047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+mn-lt"/>
              </a:rPr>
              <a:t>Тяжелая промышленность</a:t>
            </a:r>
          </a:p>
        </p:txBody>
      </p:sp>
      <p:pic>
        <p:nvPicPr>
          <p:cNvPr id="50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34310" y="7149402"/>
            <a:ext cx="1131243" cy="1092254"/>
          </a:xfrm>
          <a:prstGeom prst="rect">
            <a:avLst/>
          </a:prstGeom>
        </p:spPr>
      </p:pic>
      <p:pic>
        <p:nvPicPr>
          <p:cNvPr id="5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9364" y="5498886"/>
            <a:ext cx="1197444" cy="103102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9556661" y="6574089"/>
            <a:ext cx="208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+mn-lt"/>
              </a:rPr>
              <a:t>Легкая промышленность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69304" y="8236789"/>
            <a:ext cx="2562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+mn-lt"/>
              </a:rPr>
              <a:t>Пищевая промышленность 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463710" y="8522201"/>
            <a:ext cx="2066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Montserrat Bold (Заголовки)"/>
              </a:rPr>
              <a:t>4 предприятия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280782" y="7125023"/>
            <a:ext cx="2074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Montserrat Bold (Заголовки)"/>
              </a:rPr>
              <a:t>9 предприятий</a:t>
            </a:r>
          </a:p>
        </p:txBody>
      </p:sp>
      <p:pic>
        <p:nvPicPr>
          <p:cNvPr id="56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81979" y="5362920"/>
            <a:ext cx="1033841" cy="1171873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9490262" y="7125023"/>
            <a:ext cx="2217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Montserrat Bold (Заголовки)"/>
              </a:rPr>
              <a:t>1</a:t>
            </a:r>
            <a:r>
              <a:rPr lang="en-US" sz="2000" b="1" dirty="0">
                <a:solidFill>
                  <a:srgbClr val="FFC000"/>
                </a:solidFill>
                <a:latin typeface="Montserrat Bold (Заголовки)"/>
              </a:rPr>
              <a:t>0</a:t>
            </a:r>
            <a:r>
              <a:rPr lang="ru-RU" sz="2000" b="1" dirty="0">
                <a:solidFill>
                  <a:schemeClr val="accent6"/>
                </a:solidFill>
                <a:latin typeface="Montserrat Bold (Заголовки)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Montserrat Bold (Заголовки)"/>
              </a:rPr>
              <a:t>предприятий</a:t>
            </a:r>
          </a:p>
        </p:txBody>
      </p:sp>
      <p:sp>
        <p:nvSpPr>
          <p:cNvPr id="57" name="object 29"/>
          <p:cNvSpPr/>
          <p:nvPr/>
        </p:nvSpPr>
        <p:spPr>
          <a:xfrm>
            <a:off x="12993541" y="5839585"/>
            <a:ext cx="2620010" cy="1658620"/>
          </a:xfrm>
          <a:custGeom>
            <a:avLst/>
            <a:gdLst/>
            <a:ahLst/>
            <a:cxnLst/>
            <a:rect l="l" t="t" r="r" b="b"/>
            <a:pathLst>
              <a:path w="2620009" h="1658620">
                <a:moveTo>
                  <a:pt x="2343404" y="0"/>
                </a:moveTo>
                <a:lnTo>
                  <a:pt x="276352" y="0"/>
                </a:lnTo>
                <a:lnTo>
                  <a:pt x="226669" y="4451"/>
                </a:lnTo>
                <a:lnTo>
                  <a:pt x="179912" y="17285"/>
                </a:lnTo>
                <a:lnTo>
                  <a:pt x="136858" y="37723"/>
                </a:lnTo>
                <a:lnTo>
                  <a:pt x="98289" y="64984"/>
                </a:lnTo>
                <a:lnTo>
                  <a:pt x="64984" y="98289"/>
                </a:lnTo>
                <a:lnTo>
                  <a:pt x="37723" y="136858"/>
                </a:lnTo>
                <a:lnTo>
                  <a:pt x="17285" y="179912"/>
                </a:lnTo>
                <a:lnTo>
                  <a:pt x="4451" y="226669"/>
                </a:lnTo>
                <a:lnTo>
                  <a:pt x="0" y="276351"/>
                </a:lnTo>
                <a:lnTo>
                  <a:pt x="0" y="1381759"/>
                </a:lnTo>
                <a:lnTo>
                  <a:pt x="4451" y="1431442"/>
                </a:lnTo>
                <a:lnTo>
                  <a:pt x="17285" y="1478199"/>
                </a:lnTo>
                <a:lnTo>
                  <a:pt x="37723" y="1521253"/>
                </a:lnTo>
                <a:lnTo>
                  <a:pt x="64984" y="1559822"/>
                </a:lnTo>
                <a:lnTo>
                  <a:pt x="98289" y="1593127"/>
                </a:lnTo>
                <a:lnTo>
                  <a:pt x="136858" y="1620388"/>
                </a:lnTo>
                <a:lnTo>
                  <a:pt x="179912" y="1640826"/>
                </a:lnTo>
                <a:lnTo>
                  <a:pt x="226669" y="1653660"/>
                </a:lnTo>
                <a:lnTo>
                  <a:pt x="276352" y="1658111"/>
                </a:lnTo>
                <a:lnTo>
                  <a:pt x="2343404" y="1658111"/>
                </a:lnTo>
                <a:lnTo>
                  <a:pt x="2393086" y="1653660"/>
                </a:lnTo>
                <a:lnTo>
                  <a:pt x="2439843" y="1640826"/>
                </a:lnTo>
                <a:lnTo>
                  <a:pt x="2482897" y="1620388"/>
                </a:lnTo>
                <a:lnTo>
                  <a:pt x="2521466" y="1593127"/>
                </a:lnTo>
                <a:lnTo>
                  <a:pt x="2554771" y="1559822"/>
                </a:lnTo>
                <a:lnTo>
                  <a:pt x="2582032" y="1521253"/>
                </a:lnTo>
                <a:lnTo>
                  <a:pt x="2602470" y="1478199"/>
                </a:lnTo>
                <a:lnTo>
                  <a:pt x="2615304" y="1431442"/>
                </a:lnTo>
                <a:lnTo>
                  <a:pt x="2619756" y="1381759"/>
                </a:lnTo>
                <a:lnTo>
                  <a:pt x="2619756" y="276351"/>
                </a:lnTo>
                <a:lnTo>
                  <a:pt x="2615304" y="226669"/>
                </a:lnTo>
                <a:lnTo>
                  <a:pt x="2602470" y="179912"/>
                </a:lnTo>
                <a:lnTo>
                  <a:pt x="2582032" y="136858"/>
                </a:lnTo>
                <a:lnTo>
                  <a:pt x="2554771" y="98289"/>
                </a:lnTo>
                <a:lnTo>
                  <a:pt x="2521466" y="64984"/>
                </a:lnTo>
                <a:lnTo>
                  <a:pt x="2482897" y="37723"/>
                </a:lnTo>
                <a:lnTo>
                  <a:pt x="2439843" y="17285"/>
                </a:lnTo>
                <a:lnTo>
                  <a:pt x="2393086" y="4451"/>
                </a:lnTo>
                <a:lnTo>
                  <a:pt x="2343404" y="0"/>
                </a:lnTo>
                <a:close/>
              </a:path>
            </a:pathLst>
          </a:custGeom>
          <a:solidFill>
            <a:srgbClr val="EAEA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0"/>
          <p:cNvSpPr txBox="1"/>
          <p:nvPr/>
        </p:nvSpPr>
        <p:spPr>
          <a:xfrm>
            <a:off x="13630783" y="5864985"/>
            <a:ext cx="1398969" cy="1329851"/>
          </a:xfrm>
          <a:prstGeom prst="rect">
            <a:avLst/>
          </a:prstGeom>
        </p:spPr>
        <p:txBody>
          <a:bodyPr vert="horz" wrap="square" lIns="0" tIns="275590" rIns="0" bIns="0" rtlCol="0">
            <a:spAutoFit/>
          </a:bodyPr>
          <a:lstStyle/>
          <a:p>
            <a:pPr marL="235585" algn="l">
              <a:lnSpc>
                <a:spcPct val="100000"/>
              </a:lnSpc>
              <a:spcBef>
                <a:spcPts val="2170"/>
              </a:spcBef>
            </a:pPr>
            <a:r>
              <a:rPr lang="ru-RU" sz="4000" b="1" spc="-25" dirty="0">
                <a:solidFill>
                  <a:srgbClr val="FFCA00"/>
                </a:solidFill>
                <a:latin typeface="Century Gothic"/>
                <a:cs typeface="Century Gothic"/>
              </a:rPr>
              <a:t>21,5</a:t>
            </a:r>
            <a:endParaRPr sz="4000" b="1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000" dirty="0">
                <a:solidFill>
                  <a:srgbClr val="2B2A29"/>
                </a:solidFill>
                <a:latin typeface="Century Gothic"/>
                <a:cs typeface="Century Gothic"/>
              </a:rPr>
              <a:t>млрд</a:t>
            </a:r>
            <a:r>
              <a:rPr sz="2000" spc="-20" dirty="0">
                <a:solidFill>
                  <a:srgbClr val="2B2A29"/>
                </a:solidFill>
                <a:latin typeface="Century Gothic"/>
                <a:cs typeface="Century Gothic"/>
              </a:rPr>
              <a:t> руб.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62" name="object 31"/>
          <p:cNvSpPr txBox="1"/>
          <p:nvPr/>
        </p:nvSpPr>
        <p:spPr>
          <a:xfrm>
            <a:off x="12320842" y="7525133"/>
            <a:ext cx="3947286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dirty="0">
                <a:solidFill>
                  <a:srgbClr val="0C0C0C"/>
                </a:solidFill>
                <a:latin typeface="Century Gothic"/>
                <a:cs typeface="Century Gothic"/>
              </a:rPr>
              <a:t>Объем отгруженных товаров собственного производства по сектору «обрабатывающие производства»</a:t>
            </a:r>
          </a:p>
        </p:txBody>
      </p:sp>
    </p:spTree>
    <p:extLst>
      <p:ext uri="{BB962C8B-B14F-4D97-AF65-F5344CB8AC3E}">
        <p14:creationId xmlns:p14="http://schemas.microsoft.com/office/powerpoint/2010/main" val="372798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2180" y="1432306"/>
            <a:ext cx="6165850" cy="2036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entury Gothic"/>
                <a:cs typeface="Century Gothic"/>
              </a:rPr>
              <a:t>Основные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предприятия</a:t>
            </a:r>
            <a:endParaRPr sz="2400" dirty="0">
              <a:latin typeface="Century Gothic"/>
              <a:cs typeface="Century Gothic"/>
            </a:endParaRPr>
          </a:p>
          <a:p>
            <a:pPr marL="1640839">
              <a:lnSpc>
                <a:spcPct val="100000"/>
              </a:lnSpc>
              <a:spcBef>
                <a:spcPts val="2090"/>
              </a:spcBef>
            </a:pPr>
            <a:r>
              <a:rPr lang="ru-RU" sz="1800" spc="85" dirty="0">
                <a:latin typeface="Century Gothic"/>
                <a:cs typeface="Century Gothic"/>
              </a:rPr>
              <a:t>Крупные предприятия</a:t>
            </a:r>
            <a:r>
              <a:rPr lang="ru-RU" sz="1800" spc="110" dirty="0">
                <a:latin typeface="Century Gothic"/>
                <a:cs typeface="Century Gothic"/>
              </a:rPr>
              <a:t>:</a:t>
            </a:r>
            <a:endParaRPr sz="1800" dirty="0">
              <a:latin typeface="Century Gothic"/>
              <a:cs typeface="Century Gothic"/>
            </a:endParaRPr>
          </a:p>
          <a:p>
            <a:pPr marL="1788160" indent="-147320">
              <a:lnSpc>
                <a:spcPct val="100000"/>
              </a:lnSpc>
              <a:buChar char="-"/>
              <a:tabLst>
                <a:tab pos="1788160" algn="l"/>
              </a:tabLst>
            </a:pPr>
            <a:r>
              <a:rPr lang="ru-RU" sz="1800" spc="170" dirty="0">
                <a:latin typeface="Century Gothic"/>
                <a:cs typeface="Century Gothic"/>
              </a:rPr>
              <a:t>ООО</a:t>
            </a:r>
            <a:r>
              <a:rPr sz="1800" spc="170" dirty="0">
                <a:latin typeface="Century Gothic"/>
                <a:cs typeface="Century Gothic"/>
              </a:rPr>
              <a:t> </a:t>
            </a:r>
            <a:r>
              <a:rPr sz="1800" spc="10" dirty="0">
                <a:latin typeface="Century Gothic"/>
                <a:cs typeface="Century Gothic"/>
              </a:rPr>
              <a:t>«</a:t>
            </a:r>
            <a:r>
              <a:rPr lang="ru-RU" sz="1800" spc="10" dirty="0" err="1">
                <a:latin typeface="Century Gothic"/>
                <a:cs typeface="Century Gothic"/>
              </a:rPr>
              <a:t>Айсберри</a:t>
            </a:r>
            <a:r>
              <a:rPr lang="ru-RU" sz="1800" spc="10" dirty="0">
                <a:latin typeface="Century Gothic"/>
                <a:cs typeface="Century Gothic"/>
              </a:rPr>
              <a:t>-ФМ</a:t>
            </a:r>
            <a:r>
              <a:rPr sz="1800" spc="-10" dirty="0">
                <a:latin typeface="Century Gothic"/>
                <a:cs typeface="Century Gothic"/>
              </a:rPr>
              <a:t>»</a:t>
            </a:r>
            <a:endParaRPr sz="1800" dirty="0">
              <a:latin typeface="Century Gothic"/>
              <a:cs typeface="Century Gothic"/>
            </a:endParaRPr>
          </a:p>
          <a:p>
            <a:pPr marL="1788160" indent="-147320">
              <a:lnSpc>
                <a:spcPct val="100000"/>
              </a:lnSpc>
              <a:buChar char="-"/>
              <a:tabLst>
                <a:tab pos="1788160" algn="l"/>
              </a:tabLst>
            </a:pPr>
            <a:r>
              <a:rPr sz="1800" dirty="0">
                <a:latin typeface="Century Gothic"/>
                <a:cs typeface="Century Gothic"/>
              </a:rPr>
              <a:t>О</a:t>
            </a:r>
            <a:r>
              <a:rPr lang="ru-RU" dirty="0">
                <a:latin typeface="Century Gothic"/>
                <a:cs typeface="Century Gothic"/>
              </a:rPr>
              <a:t>О</a:t>
            </a:r>
            <a:r>
              <a:rPr sz="1800" dirty="0">
                <a:latin typeface="Century Gothic"/>
                <a:cs typeface="Century Gothic"/>
              </a:rPr>
              <a:t>О</a:t>
            </a:r>
            <a:r>
              <a:rPr sz="1800" spc="-90" dirty="0">
                <a:latin typeface="Century Gothic"/>
                <a:cs typeface="Century Gothic"/>
              </a:rPr>
              <a:t> </a:t>
            </a:r>
            <a:r>
              <a:rPr sz="1800" spc="70" dirty="0">
                <a:latin typeface="Century Gothic"/>
                <a:cs typeface="Century Gothic"/>
              </a:rPr>
              <a:t>«</a:t>
            </a:r>
            <a:r>
              <a:rPr lang="ru-RU" sz="1800" spc="70" dirty="0">
                <a:latin typeface="Century Gothic"/>
                <a:cs typeface="Century Gothic"/>
              </a:rPr>
              <a:t>Мясославль</a:t>
            </a:r>
            <a:r>
              <a:rPr sz="1800" spc="70" dirty="0">
                <a:latin typeface="Century Gothic"/>
                <a:cs typeface="Century Gothic"/>
              </a:rPr>
              <a:t>»</a:t>
            </a:r>
            <a:endParaRPr lang="ru-RU" sz="1800" spc="70" dirty="0">
              <a:latin typeface="Century Gothic"/>
              <a:cs typeface="Century Gothic"/>
            </a:endParaRPr>
          </a:p>
          <a:p>
            <a:pPr marL="1788160" indent="-147320">
              <a:lnSpc>
                <a:spcPct val="100000"/>
              </a:lnSpc>
              <a:buChar char="-"/>
              <a:tabLst>
                <a:tab pos="1788160" algn="l"/>
              </a:tabLst>
            </a:pPr>
            <a:r>
              <a:rPr lang="ru-RU" sz="1800" dirty="0">
                <a:latin typeface="Century Gothic"/>
                <a:cs typeface="Century Gothic"/>
              </a:rPr>
              <a:t>АО «Романовский продукт»</a:t>
            </a:r>
          </a:p>
          <a:p>
            <a:pPr marL="1788160" indent="-147320">
              <a:lnSpc>
                <a:spcPct val="100000"/>
              </a:lnSpc>
              <a:buChar char="-"/>
              <a:tabLst>
                <a:tab pos="1788160" algn="l"/>
              </a:tabLst>
            </a:pPr>
            <a:r>
              <a:rPr lang="ru-RU" sz="1800" dirty="0">
                <a:latin typeface="Century Gothic"/>
                <a:cs typeface="Century Gothic"/>
              </a:rPr>
              <a:t>ООО «Дивия»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4024" y="6670547"/>
            <a:ext cx="6657340" cy="2446020"/>
          </a:xfrm>
          <a:custGeom>
            <a:avLst/>
            <a:gdLst/>
            <a:ahLst/>
            <a:cxnLst/>
            <a:rect l="l" t="t" r="r" b="b"/>
            <a:pathLst>
              <a:path w="6657340" h="2446020">
                <a:moveTo>
                  <a:pt x="0" y="407669"/>
                </a:moveTo>
                <a:lnTo>
                  <a:pt x="2742" y="360123"/>
                </a:lnTo>
                <a:lnTo>
                  <a:pt x="10767" y="314188"/>
                </a:lnTo>
                <a:lnTo>
                  <a:pt x="23767" y="270171"/>
                </a:lnTo>
                <a:lnTo>
                  <a:pt x="41436" y="228377"/>
                </a:lnTo>
                <a:lnTo>
                  <a:pt x="63470" y="189113"/>
                </a:lnTo>
                <a:lnTo>
                  <a:pt x="89561" y="152684"/>
                </a:lnTo>
                <a:lnTo>
                  <a:pt x="119405" y="119395"/>
                </a:lnTo>
                <a:lnTo>
                  <a:pt x="152695" y="89553"/>
                </a:lnTo>
                <a:lnTo>
                  <a:pt x="189124" y="63464"/>
                </a:lnTo>
                <a:lnTo>
                  <a:pt x="228388" y="41432"/>
                </a:lnTo>
                <a:lnTo>
                  <a:pt x="270181" y="23764"/>
                </a:lnTo>
                <a:lnTo>
                  <a:pt x="314196" y="10765"/>
                </a:lnTo>
                <a:lnTo>
                  <a:pt x="360127" y="2742"/>
                </a:lnTo>
                <a:lnTo>
                  <a:pt x="407669" y="0"/>
                </a:lnTo>
                <a:lnTo>
                  <a:pt x="6249161" y="0"/>
                </a:lnTo>
                <a:lnTo>
                  <a:pt x="6296708" y="2742"/>
                </a:lnTo>
                <a:lnTo>
                  <a:pt x="6342643" y="10765"/>
                </a:lnTo>
                <a:lnTo>
                  <a:pt x="6386660" y="23764"/>
                </a:lnTo>
                <a:lnTo>
                  <a:pt x="6428454" y="41432"/>
                </a:lnTo>
                <a:lnTo>
                  <a:pt x="6467718" y="63464"/>
                </a:lnTo>
                <a:lnTo>
                  <a:pt x="6504147" y="89553"/>
                </a:lnTo>
                <a:lnTo>
                  <a:pt x="6537436" y="119395"/>
                </a:lnTo>
                <a:lnTo>
                  <a:pt x="6567278" y="152684"/>
                </a:lnTo>
                <a:lnTo>
                  <a:pt x="6593367" y="189113"/>
                </a:lnTo>
                <a:lnTo>
                  <a:pt x="6615399" y="228377"/>
                </a:lnTo>
                <a:lnTo>
                  <a:pt x="6633067" y="270171"/>
                </a:lnTo>
                <a:lnTo>
                  <a:pt x="6646066" y="314188"/>
                </a:lnTo>
                <a:lnTo>
                  <a:pt x="6654089" y="360123"/>
                </a:lnTo>
                <a:lnTo>
                  <a:pt x="6656832" y="407669"/>
                </a:lnTo>
                <a:lnTo>
                  <a:pt x="6656832" y="2038337"/>
                </a:lnTo>
                <a:lnTo>
                  <a:pt x="6654089" y="2085881"/>
                </a:lnTo>
                <a:lnTo>
                  <a:pt x="6646066" y="2131815"/>
                </a:lnTo>
                <a:lnTo>
                  <a:pt x="6633067" y="2175832"/>
                </a:lnTo>
                <a:lnTo>
                  <a:pt x="6615399" y="2217626"/>
                </a:lnTo>
                <a:lnTo>
                  <a:pt x="6593367" y="2256891"/>
                </a:lnTo>
                <a:lnTo>
                  <a:pt x="6567278" y="2293322"/>
                </a:lnTo>
                <a:lnTo>
                  <a:pt x="6537436" y="2326613"/>
                </a:lnTo>
                <a:lnTo>
                  <a:pt x="6504147" y="2356457"/>
                </a:lnTo>
                <a:lnTo>
                  <a:pt x="6467718" y="2382549"/>
                </a:lnTo>
                <a:lnTo>
                  <a:pt x="6428454" y="2404582"/>
                </a:lnTo>
                <a:lnTo>
                  <a:pt x="6386660" y="2422252"/>
                </a:lnTo>
                <a:lnTo>
                  <a:pt x="6342643" y="2435252"/>
                </a:lnTo>
                <a:lnTo>
                  <a:pt x="6296708" y="2443277"/>
                </a:lnTo>
                <a:lnTo>
                  <a:pt x="6249161" y="2446020"/>
                </a:lnTo>
                <a:lnTo>
                  <a:pt x="407669" y="2446020"/>
                </a:lnTo>
                <a:lnTo>
                  <a:pt x="360127" y="2443277"/>
                </a:lnTo>
                <a:lnTo>
                  <a:pt x="314196" y="2435252"/>
                </a:lnTo>
                <a:lnTo>
                  <a:pt x="270181" y="2422252"/>
                </a:lnTo>
                <a:lnTo>
                  <a:pt x="228388" y="2404582"/>
                </a:lnTo>
                <a:lnTo>
                  <a:pt x="189124" y="2382549"/>
                </a:lnTo>
                <a:lnTo>
                  <a:pt x="152695" y="2356457"/>
                </a:lnTo>
                <a:lnTo>
                  <a:pt x="119405" y="2326613"/>
                </a:lnTo>
                <a:lnTo>
                  <a:pt x="89561" y="2293322"/>
                </a:lnTo>
                <a:lnTo>
                  <a:pt x="63470" y="2256891"/>
                </a:lnTo>
                <a:lnTo>
                  <a:pt x="41436" y="2217626"/>
                </a:lnTo>
                <a:lnTo>
                  <a:pt x="23767" y="2175832"/>
                </a:lnTo>
                <a:lnTo>
                  <a:pt x="10767" y="2131815"/>
                </a:lnTo>
                <a:lnTo>
                  <a:pt x="2742" y="2085881"/>
                </a:lnTo>
                <a:lnTo>
                  <a:pt x="0" y="2038337"/>
                </a:lnTo>
                <a:lnTo>
                  <a:pt x="0" y="407669"/>
                </a:lnTo>
                <a:close/>
              </a:path>
            </a:pathLst>
          </a:custGeom>
          <a:ln w="12191">
            <a:solidFill>
              <a:srgbClr val="FF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7450" y="6903222"/>
            <a:ext cx="6172200" cy="17036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entury Gothic"/>
                <a:cs typeface="Century Gothic"/>
              </a:rPr>
              <a:t>Основные</a:t>
            </a:r>
            <a:r>
              <a:rPr sz="2000" b="1" spc="80" dirty="0">
                <a:latin typeface="Century Gothic"/>
                <a:cs typeface="Century Gothic"/>
              </a:rPr>
              <a:t> </a:t>
            </a:r>
            <a:r>
              <a:rPr sz="2000" b="1" spc="45" dirty="0">
                <a:latin typeface="Century Gothic"/>
                <a:cs typeface="Century Gothic"/>
              </a:rPr>
              <a:t>производственные</a:t>
            </a:r>
            <a:r>
              <a:rPr sz="2000" b="1" spc="9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показатели</a:t>
            </a:r>
            <a:endParaRPr sz="200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875"/>
              </a:spcBef>
            </a:pPr>
            <a:endParaRPr sz="200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1800" spc="85" dirty="0">
                <a:latin typeface="Century Gothic"/>
                <a:cs typeface="Century Gothic"/>
              </a:rPr>
              <a:t>Поголовье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lang="ru-RU" sz="1800" spc="70" dirty="0">
                <a:latin typeface="Century Gothic"/>
                <a:cs typeface="Century Gothic"/>
              </a:rPr>
              <a:t>крупного рогатого скота</a:t>
            </a:r>
            <a:r>
              <a:rPr sz="1800" dirty="0">
                <a:latin typeface="Century Gothic"/>
                <a:cs typeface="Century Gothic"/>
              </a:rPr>
              <a:t> –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lang="ru-RU" sz="1800" spc="-25" dirty="0">
                <a:latin typeface="Century Gothic"/>
                <a:cs typeface="Century Gothic"/>
              </a:rPr>
              <a:t>2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lang="ru-RU" spc="-20" dirty="0">
                <a:latin typeface="Century Gothic"/>
                <a:cs typeface="Century Gothic"/>
              </a:rPr>
              <a:t>4</a:t>
            </a:r>
            <a:r>
              <a:rPr sz="1800" spc="80" dirty="0">
                <a:latin typeface="Century Gothic"/>
                <a:cs typeface="Century Gothic"/>
              </a:rPr>
              <a:t>9</a:t>
            </a:r>
            <a:r>
              <a:rPr lang="ru-RU" sz="1800" spc="80" dirty="0">
                <a:latin typeface="Century Gothic"/>
                <a:cs typeface="Century Gothic"/>
              </a:rPr>
              <a:t>4</a:t>
            </a:r>
            <a:r>
              <a:rPr sz="1800" dirty="0">
                <a:latin typeface="Century Gothic"/>
                <a:cs typeface="Century Gothic"/>
              </a:rPr>
              <a:t> </a:t>
            </a:r>
            <a:r>
              <a:rPr sz="1800" spc="90" dirty="0">
                <a:latin typeface="Century Gothic"/>
                <a:cs typeface="Century Gothic"/>
              </a:rPr>
              <a:t>голов</a:t>
            </a:r>
            <a:endParaRPr sz="1800" dirty="0">
              <a:latin typeface="Century Gothic"/>
              <a:cs typeface="Century Gothic"/>
            </a:endParaRPr>
          </a:p>
          <a:p>
            <a:pPr marL="856615" marR="850265" algn="ctr">
              <a:lnSpc>
                <a:spcPct val="100000"/>
              </a:lnSpc>
            </a:pPr>
            <a:r>
              <a:rPr sz="1800" spc="80" dirty="0">
                <a:latin typeface="Century Gothic"/>
                <a:cs typeface="Century Gothic"/>
              </a:rPr>
              <a:t>Производство</a:t>
            </a:r>
            <a:r>
              <a:rPr sz="1800" spc="-10" dirty="0">
                <a:latin typeface="Century Gothic"/>
                <a:cs typeface="Century Gothic"/>
              </a:rPr>
              <a:t> молока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lang="ru-RU" spc="-170" dirty="0">
                <a:latin typeface="Century Gothic"/>
                <a:cs typeface="Century Gothic"/>
              </a:rPr>
              <a:t>7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lang="ru-RU" sz="1800" dirty="0">
                <a:latin typeface="Century Gothic"/>
                <a:cs typeface="Century Gothic"/>
              </a:rPr>
              <a:t>125</a:t>
            </a:r>
            <a:r>
              <a:rPr sz="1800" dirty="0">
                <a:latin typeface="Century Gothic"/>
                <a:cs typeface="Century Gothic"/>
              </a:rPr>
              <a:t>,</a:t>
            </a:r>
            <a:r>
              <a:rPr lang="ru-RU" sz="1800" dirty="0">
                <a:latin typeface="Century Gothic"/>
                <a:cs typeface="Century Gothic"/>
              </a:rPr>
              <a:t>8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105" dirty="0">
                <a:latin typeface="Century Gothic"/>
                <a:cs typeface="Century Gothic"/>
              </a:rPr>
              <a:t>т </a:t>
            </a:r>
            <a:r>
              <a:rPr sz="1800" spc="80" dirty="0">
                <a:latin typeface="Century Gothic"/>
                <a:cs typeface="Century Gothic"/>
              </a:rPr>
              <a:t>Производство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мяса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85" dirty="0">
                <a:latin typeface="Century Gothic"/>
                <a:cs typeface="Century Gothic"/>
              </a:rPr>
              <a:t>2</a:t>
            </a:r>
            <a:r>
              <a:rPr lang="ru-RU" sz="1800" spc="-85" dirty="0">
                <a:latin typeface="Century Gothic"/>
                <a:cs typeface="Century Gothic"/>
              </a:rPr>
              <a:t>35</a:t>
            </a:r>
            <a:r>
              <a:rPr sz="1800" spc="-85" dirty="0">
                <a:latin typeface="Century Gothic"/>
                <a:cs typeface="Century Gothic"/>
              </a:rPr>
              <a:t>,</a:t>
            </a:r>
            <a:r>
              <a:rPr lang="ru-RU" sz="1800" spc="-85" dirty="0">
                <a:latin typeface="Century Gothic"/>
                <a:cs typeface="Century Gothic"/>
              </a:rPr>
              <a:t>1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spc="105" dirty="0">
                <a:latin typeface="Century Gothic"/>
                <a:cs typeface="Century Gothic"/>
              </a:rPr>
              <a:t>т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0603" y="135128"/>
            <a:ext cx="11503660" cy="841383"/>
          </a:xfrm>
          <a:prstGeom prst="rect">
            <a:avLst/>
          </a:prstGeom>
        </p:spPr>
        <p:txBody>
          <a:bodyPr vert="horz" wrap="square" lIns="0" tIns="284606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100"/>
              </a:spcBef>
            </a:pPr>
            <a:r>
              <a:rPr sz="3600" spc="515" dirty="0">
                <a:latin typeface="Century Gothic" panose="020B0502020202020204" pitchFamily="34" charset="0"/>
                <a:cs typeface="Calibri"/>
              </a:rPr>
              <a:t>Агропромышленный</a:t>
            </a:r>
            <a:r>
              <a:rPr sz="3600" spc="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3600" spc="480" dirty="0">
                <a:latin typeface="Century Gothic" panose="020B0502020202020204" pitchFamily="34" charset="0"/>
                <a:cs typeface="Calibri"/>
              </a:rPr>
              <a:t>комплекс</a:t>
            </a:r>
            <a:endParaRPr sz="3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0447" y="4258436"/>
            <a:ext cx="6250940" cy="1402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latin typeface="Century Gothic"/>
                <a:cs typeface="Century Gothic"/>
              </a:rPr>
              <a:t>Сельскохозяйственное</a:t>
            </a:r>
            <a:r>
              <a:rPr sz="1800" b="1" spc="2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производство</a:t>
            </a:r>
            <a:endParaRPr sz="18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lang="ru-RU" sz="1800" dirty="0">
                <a:latin typeface="Century Gothic"/>
                <a:cs typeface="Century Gothic"/>
              </a:rPr>
              <a:t>Более 20 предприятий</a:t>
            </a:r>
            <a:r>
              <a:rPr sz="1800" spc="50" dirty="0">
                <a:latin typeface="Century Gothic"/>
                <a:cs typeface="Century Gothic"/>
              </a:rPr>
              <a:t>:</a:t>
            </a:r>
            <a:endParaRPr sz="1800" dirty="0">
              <a:latin typeface="Century Gothic"/>
              <a:cs typeface="Century Gothic"/>
            </a:endParaRPr>
          </a:p>
          <a:p>
            <a:pPr marL="160020" indent="-147320">
              <a:lnSpc>
                <a:spcPct val="100000"/>
              </a:lnSpc>
              <a:buChar char="-"/>
              <a:tabLst>
                <a:tab pos="160020" algn="l"/>
              </a:tabLst>
            </a:pPr>
            <a:r>
              <a:rPr lang="ru-RU" sz="1800" spc="50" dirty="0">
                <a:latin typeface="Century Gothic"/>
                <a:cs typeface="Century Gothic"/>
              </a:rPr>
              <a:t>Сельхозтоваропроизводители</a:t>
            </a:r>
          </a:p>
          <a:p>
            <a:pPr marL="160020" indent="-147320">
              <a:lnSpc>
                <a:spcPct val="100000"/>
              </a:lnSpc>
              <a:buChar char="-"/>
              <a:tabLst>
                <a:tab pos="160020" algn="l"/>
              </a:tabLst>
            </a:pPr>
            <a:r>
              <a:rPr lang="ru-RU" spc="50" dirty="0">
                <a:latin typeface="Century Gothic"/>
                <a:cs typeface="Century Gothic"/>
              </a:rPr>
              <a:t>Крестьянско-фермерские хозяйства</a:t>
            </a: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105" y="2235842"/>
            <a:ext cx="1168728" cy="117016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39" y="4305430"/>
            <a:ext cx="1117092" cy="92480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880205" y="8989568"/>
            <a:ext cx="133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solidFill>
                  <a:srgbClr val="615F5D"/>
                </a:solidFill>
                <a:latin typeface="Century Gothic"/>
                <a:cs typeface="Century Gothic"/>
              </a:rPr>
              <a:t>6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240" y="9566286"/>
            <a:ext cx="1772920" cy="2032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i="1" spc="-10" dirty="0">
                <a:latin typeface="Century Gothic"/>
                <a:cs typeface="Century Gothic"/>
              </a:rPr>
              <a:t>*показатели</a:t>
            </a:r>
            <a:r>
              <a:rPr sz="1150" i="1" spc="-35" dirty="0">
                <a:latin typeface="Century Gothic"/>
                <a:cs typeface="Century Gothic"/>
              </a:rPr>
              <a:t> </a:t>
            </a:r>
            <a:r>
              <a:rPr sz="1150" i="1" spc="-20" dirty="0">
                <a:latin typeface="Century Gothic"/>
                <a:cs typeface="Century Gothic"/>
              </a:rPr>
              <a:t>за</a:t>
            </a:r>
            <a:r>
              <a:rPr sz="1150" i="1" spc="5" dirty="0">
                <a:latin typeface="Century Gothic"/>
                <a:cs typeface="Century Gothic"/>
              </a:rPr>
              <a:t> </a:t>
            </a:r>
            <a:r>
              <a:rPr sz="1150" i="1" dirty="0">
                <a:latin typeface="Century Gothic"/>
                <a:cs typeface="Century Gothic"/>
              </a:rPr>
              <a:t>2024 </a:t>
            </a:r>
            <a:r>
              <a:rPr sz="1150" i="1" spc="-25" dirty="0">
                <a:latin typeface="Century Gothic"/>
                <a:cs typeface="Century Gothic"/>
              </a:rPr>
              <a:t>год</a:t>
            </a:r>
            <a:endParaRPr sz="1150">
              <a:latin typeface="Century Gothic"/>
              <a:cs typeface="Century Gothic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192" y="1109916"/>
            <a:ext cx="5219700" cy="3333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311" y="4589392"/>
            <a:ext cx="5769030" cy="33041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65296" y="6064758"/>
            <a:ext cx="3082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2B2A29"/>
                </a:solidFill>
                <a:latin typeface="Century Gothic"/>
                <a:cs typeface="Century Gothic"/>
              </a:rPr>
              <a:t>количество</a:t>
            </a:r>
            <a:r>
              <a:rPr sz="1800" spc="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экскурсантов </a:t>
            </a:r>
            <a:r>
              <a:rPr sz="1800" spc="250" dirty="0">
                <a:solidFill>
                  <a:srgbClr val="2B2A29"/>
                </a:solidFill>
                <a:latin typeface="Century Gothic"/>
                <a:cs typeface="Century Gothic"/>
              </a:rPr>
              <a:t>в</a:t>
            </a:r>
            <a:r>
              <a:rPr sz="1800" spc="-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95" dirty="0">
                <a:solidFill>
                  <a:srgbClr val="2B2A29"/>
                </a:solidFill>
                <a:latin typeface="Century Gothic"/>
                <a:cs typeface="Century Gothic"/>
              </a:rPr>
              <a:t>2024</a:t>
            </a:r>
            <a:r>
              <a:rPr sz="1800" spc="-1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spc="45" dirty="0">
                <a:solidFill>
                  <a:srgbClr val="2B2A29"/>
                </a:solidFill>
                <a:latin typeface="Century Gothic"/>
                <a:cs typeface="Century Gothic"/>
              </a:rPr>
              <a:t>году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57450" y="1152905"/>
            <a:ext cx="45719" cy="3731896"/>
          </a:xfrm>
          <a:custGeom>
            <a:avLst/>
            <a:gdLst/>
            <a:ahLst/>
            <a:cxnLst/>
            <a:rect l="l" t="t" r="r" b="b"/>
            <a:pathLst>
              <a:path w="33655" h="3463290">
                <a:moveTo>
                  <a:pt x="0" y="0"/>
                </a:moveTo>
                <a:lnTo>
                  <a:pt x="33527" y="346329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39923" y="1523491"/>
            <a:ext cx="4760595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Природные</a:t>
            </a:r>
            <a:r>
              <a:rPr sz="16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b="1" spc="130" dirty="0">
                <a:solidFill>
                  <a:srgbClr val="2B2A29"/>
                </a:solidFill>
                <a:latin typeface="Century Gothic"/>
                <a:cs typeface="Century Gothic"/>
              </a:rPr>
              <a:t>и</a:t>
            </a:r>
            <a:r>
              <a:rPr sz="1600" b="1" spc="2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2B2A29"/>
                </a:solidFill>
                <a:latin typeface="Century Gothic"/>
                <a:cs typeface="Century Gothic"/>
              </a:rPr>
              <a:t>историко-</a:t>
            </a:r>
            <a:r>
              <a:rPr sz="16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архитектурные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B2A29"/>
                </a:solidFill>
                <a:latin typeface="Century Gothic"/>
                <a:cs typeface="Century Gothic"/>
              </a:rPr>
              <a:t>памятники,</a:t>
            </a:r>
            <a:r>
              <a:rPr sz="16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соборы</a:t>
            </a:r>
            <a:r>
              <a:rPr sz="1600" b="1" spc="7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b="1" spc="130" dirty="0">
                <a:solidFill>
                  <a:srgbClr val="2B2A29"/>
                </a:solidFill>
                <a:latin typeface="Century Gothic"/>
                <a:cs typeface="Century Gothic"/>
              </a:rPr>
              <a:t>и</a:t>
            </a:r>
            <a:r>
              <a:rPr sz="1600" b="1" spc="10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храмы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</a:p>
          <a:p>
            <a:pPr marL="299085" indent="-286385">
              <a:lnSpc>
                <a:spcPct val="100000"/>
              </a:lnSpc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spc="-60" dirty="0">
                <a:solidFill>
                  <a:srgbClr val="2B2A29"/>
                </a:solidFill>
                <a:latin typeface="Century Gothic"/>
                <a:cs typeface="Century Gothic"/>
              </a:rPr>
              <a:t>Воскресенский собор;</a:t>
            </a:r>
          </a:p>
          <a:p>
            <a:pPr marL="299085" indent="-286385">
              <a:lnSpc>
                <a:spcPct val="100000"/>
              </a:lnSpc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spc="-60" dirty="0">
                <a:solidFill>
                  <a:srgbClr val="2B2A29"/>
                </a:solidFill>
                <a:latin typeface="Century Gothic"/>
                <a:cs typeface="Century Gothic"/>
              </a:rPr>
              <a:t>Крестовоздвиженский собор</a:t>
            </a:r>
          </a:p>
          <a:p>
            <a:pPr marL="299085" marR="690245" indent="-287020">
              <a:lnSpc>
                <a:spcPct val="100000"/>
              </a:lnSpc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Казанская</a:t>
            </a:r>
            <a:r>
              <a:rPr lang="ru-RU" sz="1600" spc="-3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церковь</a:t>
            </a:r>
            <a:r>
              <a:rPr lang="ru-RU" sz="1600" spc="-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-</a:t>
            </a:r>
            <a:r>
              <a:rPr lang="ru-RU" sz="1600" spc="-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визитная 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карточка</a:t>
            </a:r>
            <a:r>
              <a:rPr lang="ru-RU"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 города</a:t>
            </a:r>
            <a:endParaRPr lang="ru-RU" sz="1600" dirty="0">
              <a:latin typeface="Century Gothic"/>
              <a:cs typeface="Century Gothic"/>
            </a:endParaRPr>
          </a:p>
          <a:p>
            <a:pPr marL="299085" marR="690245" indent="-287020">
              <a:lnSpc>
                <a:spcPct val="100000"/>
              </a:lnSpc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Покровская</a:t>
            </a:r>
            <a:r>
              <a:rPr lang="ru-RU" sz="1600" spc="-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церковь</a:t>
            </a:r>
            <a:endParaRPr lang="ru-RU" sz="16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Clr>
                <a:srgbClr val="000000"/>
              </a:buClr>
              <a:buChar char="-"/>
              <a:tabLst>
                <a:tab pos="299085" algn="l"/>
              </a:tabLst>
            </a:pP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668" y="1540565"/>
            <a:ext cx="1089167" cy="10336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39923" y="3481918"/>
            <a:ext cx="4011929" cy="1022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Территории</a:t>
            </a:r>
            <a:r>
              <a:rPr sz="1600" b="1" spc="-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b="1" spc="70" dirty="0">
                <a:solidFill>
                  <a:srgbClr val="2B2A29"/>
                </a:solidFill>
                <a:latin typeface="Century Gothic"/>
                <a:cs typeface="Century Gothic"/>
              </a:rPr>
              <a:t>особо охраняемые природные территории</a:t>
            </a:r>
            <a:r>
              <a:rPr sz="1600" spc="70" dirty="0">
                <a:solidFill>
                  <a:srgbClr val="2B2A29"/>
                </a:solidFill>
                <a:latin typeface="Century Gothic"/>
                <a:cs typeface="Century Gothic"/>
              </a:rPr>
              <a:t>:</a:t>
            </a:r>
            <a:endParaRPr sz="16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Пойма реки Рекуша</a:t>
            </a: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Char char="-"/>
              <a:tabLst>
                <a:tab pos="299085" algn="l"/>
              </a:tabLst>
            </a:pP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Красный бор</a:t>
            </a:r>
            <a:endParaRPr lang="ru-RU" sz="1600" dirty="0">
              <a:latin typeface="Century Gothic"/>
              <a:cs typeface="Century Gothic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0962" y="3232713"/>
            <a:ext cx="1157089" cy="132516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440" y="314070"/>
            <a:ext cx="1787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90" dirty="0">
                <a:solidFill>
                  <a:srgbClr val="2B2A29"/>
                </a:solidFill>
              </a:rPr>
              <a:t>Туризм</a:t>
            </a:r>
            <a:endParaRPr sz="3600" dirty="0"/>
          </a:p>
        </p:txBody>
      </p:sp>
      <p:sp>
        <p:nvSpPr>
          <p:cNvPr id="12" name="object 12"/>
          <p:cNvSpPr/>
          <p:nvPr/>
        </p:nvSpPr>
        <p:spPr>
          <a:xfrm>
            <a:off x="1139952" y="5911596"/>
            <a:ext cx="2085339" cy="901065"/>
          </a:xfrm>
          <a:custGeom>
            <a:avLst/>
            <a:gdLst/>
            <a:ahLst/>
            <a:cxnLst/>
            <a:rect l="l" t="t" r="r" b="b"/>
            <a:pathLst>
              <a:path w="2085339" h="901065">
                <a:moveTo>
                  <a:pt x="1934717" y="0"/>
                </a:moveTo>
                <a:lnTo>
                  <a:pt x="150113" y="0"/>
                </a:lnTo>
                <a:lnTo>
                  <a:pt x="102666" y="7650"/>
                </a:lnTo>
                <a:lnTo>
                  <a:pt x="61458" y="28955"/>
                </a:lnTo>
                <a:lnTo>
                  <a:pt x="28963" y="61447"/>
                </a:lnTo>
                <a:lnTo>
                  <a:pt x="7652" y="102656"/>
                </a:lnTo>
                <a:lnTo>
                  <a:pt x="0" y="150113"/>
                </a:lnTo>
                <a:lnTo>
                  <a:pt x="0" y="750569"/>
                </a:lnTo>
                <a:lnTo>
                  <a:pt x="7652" y="798027"/>
                </a:lnTo>
                <a:lnTo>
                  <a:pt x="28963" y="839236"/>
                </a:lnTo>
                <a:lnTo>
                  <a:pt x="61458" y="871727"/>
                </a:lnTo>
                <a:lnTo>
                  <a:pt x="102666" y="893033"/>
                </a:lnTo>
                <a:lnTo>
                  <a:pt x="150113" y="900683"/>
                </a:lnTo>
                <a:lnTo>
                  <a:pt x="1934717" y="900683"/>
                </a:lnTo>
                <a:lnTo>
                  <a:pt x="1982175" y="893033"/>
                </a:lnTo>
                <a:lnTo>
                  <a:pt x="2023384" y="871727"/>
                </a:lnTo>
                <a:lnTo>
                  <a:pt x="2055876" y="839236"/>
                </a:lnTo>
                <a:lnTo>
                  <a:pt x="2077181" y="798027"/>
                </a:lnTo>
                <a:lnTo>
                  <a:pt x="2084831" y="750569"/>
                </a:lnTo>
                <a:lnTo>
                  <a:pt x="2084831" y="150113"/>
                </a:lnTo>
                <a:lnTo>
                  <a:pt x="2077181" y="102656"/>
                </a:lnTo>
                <a:lnTo>
                  <a:pt x="2055876" y="61447"/>
                </a:lnTo>
                <a:lnTo>
                  <a:pt x="2023384" y="28955"/>
                </a:lnTo>
                <a:lnTo>
                  <a:pt x="1982175" y="7650"/>
                </a:lnTo>
                <a:lnTo>
                  <a:pt x="1934717" y="0"/>
                </a:lnTo>
                <a:close/>
              </a:path>
            </a:pathLst>
          </a:custGeom>
          <a:solidFill>
            <a:srgbClr val="EAEA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92251" y="5984738"/>
            <a:ext cx="1306702" cy="74571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lang="ru-RU" sz="27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273 348</a:t>
            </a:r>
            <a:endParaRPr sz="2700" b="1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400" spc="-20" dirty="0">
                <a:solidFill>
                  <a:srgbClr val="2B2A29"/>
                </a:solidFill>
                <a:latin typeface="Century Gothic"/>
                <a:cs typeface="Century Gothic"/>
              </a:rPr>
              <a:t>чел</a:t>
            </a:r>
            <a:r>
              <a:rPr sz="1200" spc="-20" dirty="0">
                <a:solidFill>
                  <a:srgbClr val="2B2A29"/>
                </a:solidFill>
                <a:latin typeface="Century Gothic"/>
                <a:cs typeface="Century Gothic"/>
              </a:rPr>
              <a:t>.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8409" y="1290319"/>
            <a:ext cx="24307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95" dirty="0">
                <a:solidFill>
                  <a:srgbClr val="2B2A29"/>
                </a:solidFill>
                <a:latin typeface="Century Gothic"/>
                <a:cs typeface="Century Gothic"/>
              </a:rPr>
              <a:t>коллективных</a:t>
            </a:r>
            <a:r>
              <a:rPr sz="1600" spc="3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средств размещения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31528" y="2276093"/>
            <a:ext cx="25406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более</a:t>
            </a:r>
            <a:r>
              <a:rPr sz="1600" spc="-7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ч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ем</a:t>
            </a:r>
            <a:r>
              <a:rPr sz="1600" spc="-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на</a:t>
            </a:r>
            <a:r>
              <a:rPr sz="1600" spc="-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b="1" dirty="0">
                <a:solidFill>
                  <a:srgbClr val="FFC000"/>
                </a:solidFill>
                <a:latin typeface="Century Gothic"/>
                <a:cs typeface="Century Gothic"/>
              </a:rPr>
              <a:t>350</a:t>
            </a:r>
            <a:r>
              <a:rPr sz="1600" b="1" spc="-6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600" spc="-20" dirty="0">
                <a:solidFill>
                  <a:srgbClr val="2B2A29"/>
                </a:solidFill>
                <a:latin typeface="Century Gothic"/>
                <a:cs typeface="Century Gothic"/>
              </a:rPr>
              <a:t>мест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91421" y="1152905"/>
            <a:ext cx="0" cy="1456055"/>
          </a:xfrm>
          <a:custGeom>
            <a:avLst/>
            <a:gdLst/>
            <a:ahLst/>
            <a:cxnLst/>
            <a:rect l="l" t="t" r="r" b="b"/>
            <a:pathLst>
              <a:path h="1456055">
                <a:moveTo>
                  <a:pt x="0" y="0"/>
                </a:moveTo>
                <a:lnTo>
                  <a:pt x="0" y="145567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526905" y="1214755"/>
            <a:ext cx="3213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665" dirty="0">
                <a:solidFill>
                  <a:srgbClr val="FFCC00"/>
                </a:solidFill>
                <a:latin typeface="Century Gothic"/>
                <a:cs typeface="Century Gothic"/>
              </a:rPr>
              <a:t>1</a:t>
            </a:r>
            <a:r>
              <a:rPr lang="ru-RU" sz="3200" b="1" spc="-665" dirty="0">
                <a:solidFill>
                  <a:srgbClr val="FFCC00"/>
                </a:solidFill>
                <a:latin typeface="Century Gothic"/>
                <a:cs typeface="Century Gothic"/>
              </a:rPr>
              <a:t>2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38409" y="3091052"/>
            <a:ext cx="12306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туристских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маршрутов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48596" y="3866515"/>
            <a:ext cx="24879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90" dirty="0">
                <a:solidFill>
                  <a:srgbClr val="FFC000"/>
                </a:solidFill>
                <a:latin typeface="Century Gothic"/>
                <a:cs typeface="Century Gothic"/>
              </a:rPr>
              <a:t>40</a:t>
            </a:r>
            <a:r>
              <a:rPr sz="1600" b="1" spc="-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объектов</a:t>
            </a:r>
            <a:r>
              <a:rPr sz="1600" spc="-2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145" dirty="0">
                <a:solidFill>
                  <a:srgbClr val="2B2A29"/>
                </a:solidFill>
                <a:latin typeface="Century Gothic"/>
                <a:cs typeface="Century Gothic"/>
              </a:rPr>
              <a:t>для</a:t>
            </a:r>
            <a:r>
              <a:rPr sz="1600" spc="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показа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091421" y="2952750"/>
            <a:ext cx="0" cy="1456055"/>
          </a:xfrm>
          <a:custGeom>
            <a:avLst/>
            <a:gdLst/>
            <a:ahLst/>
            <a:cxnLst/>
            <a:rect l="l" t="t" r="r" b="b"/>
            <a:pathLst>
              <a:path h="1456054">
                <a:moveTo>
                  <a:pt x="0" y="0"/>
                </a:moveTo>
                <a:lnTo>
                  <a:pt x="0" y="145567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526905" y="3015488"/>
            <a:ext cx="5756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110" dirty="0">
                <a:solidFill>
                  <a:srgbClr val="FFCC00"/>
                </a:solidFill>
                <a:latin typeface="Century Gothic"/>
                <a:cs typeface="Century Gothic"/>
              </a:rPr>
              <a:t>11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0602" y="1290319"/>
            <a:ext cx="14738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75" dirty="0">
                <a:solidFill>
                  <a:srgbClr val="2B2A29"/>
                </a:solidFill>
                <a:latin typeface="Century Gothic"/>
                <a:cs typeface="Century Gothic"/>
              </a:rPr>
              <a:t>предприятий 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общепита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361923" y="2276093"/>
            <a:ext cx="29292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б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о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л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е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е</a:t>
            </a:r>
            <a:r>
              <a:rPr sz="1600" spc="-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ч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е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м</a:t>
            </a:r>
            <a:r>
              <a:rPr sz="1600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н</a:t>
            </a:r>
            <a:r>
              <a:rPr lang="ru-RU" sz="1600" dirty="0">
                <a:solidFill>
                  <a:srgbClr val="2B2A29"/>
                </a:solidFill>
                <a:latin typeface="Century Gothic"/>
                <a:cs typeface="Century Gothic"/>
              </a:rPr>
              <a:t>а</a:t>
            </a:r>
            <a:r>
              <a:rPr sz="1600" spc="-4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b="1" spc="105" dirty="0">
                <a:solidFill>
                  <a:srgbClr val="FFC000"/>
                </a:solidFill>
                <a:latin typeface="Century Gothic"/>
                <a:cs typeface="Century Gothic"/>
              </a:rPr>
              <a:t>3</a:t>
            </a:r>
            <a:r>
              <a:rPr sz="1600" b="1" spc="105" dirty="0">
                <a:solidFill>
                  <a:srgbClr val="FFC000"/>
                </a:solidFill>
                <a:latin typeface="Century Gothic"/>
                <a:cs typeface="Century Gothic"/>
              </a:rPr>
              <a:t>00</a:t>
            </a:r>
            <a:r>
              <a:rPr sz="1600" b="1" spc="-5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lang="ru-RU"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человек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913614" y="1152905"/>
            <a:ext cx="0" cy="1456055"/>
          </a:xfrm>
          <a:custGeom>
            <a:avLst/>
            <a:gdLst/>
            <a:ahLst/>
            <a:cxnLst/>
            <a:rect l="l" t="t" r="r" b="b"/>
            <a:pathLst>
              <a:path h="1456055">
                <a:moveTo>
                  <a:pt x="0" y="0"/>
                </a:moveTo>
                <a:lnTo>
                  <a:pt x="0" y="145567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72337" y="1214755"/>
            <a:ext cx="2736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110" dirty="0">
                <a:solidFill>
                  <a:srgbClr val="FFCC00"/>
                </a:solidFill>
                <a:latin typeface="Century Gothic"/>
                <a:cs typeface="Century Gothic"/>
              </a:rPr>
              <a:t>7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610589" y="3015488"/>
            <a:ext cx="23596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8450" algn="l"/>
              </a:tabLst>
            </a:pPr>
            <a:r>
              <a:rPr lang="ru-RU" sz="3200" b="1" spc="85" dirty="0">
                <a:solidFill>
                  <a:srgbClr val="FFCC00"/>
                </a:solidFill>
                <a:latin typeface="Century Gothic"/>
                <a:cs typeface="Century Gothic"/>
              </a:rPr>
              <a:t>5</a:t>
            </a:r>
            <a:r>
              <a:rPr sz="3200" b="1" spc="-60" dirty="0">
                <a:solidFill>
                  <a:srgbClr val="FFCC00"/>
                </a:solidFill>
                <a:latin typeface="Century Gothic"/>
                <a:cs typeface="Century Gothic"/>
              </a:rPr>
              <a:t> </a:t>
            </a:r>
            <a:r>
              <a:rPr sz="3200" b="1" spc="300" dirty="0">
                <a:solidFill>
                  <a:srgbClr val="FFCC00"/>
                </a:solidFill>
                <a:latin typeface="Century Gothic"/>
                <a:cs typeface="Century Gothic"/>
              </a:rPr>
              <a:t>000</a:t>
            </a:r>
            <a:r>
              <a:rPr sz="3200" b="1" dirty="0">
                <a:solidFill>
                  <a:srgbClr val="FFCC00"/>
                </a:solidFill>
                <a:latin typeface="Century Gothic"/>
                <a:cs typeface="Century Gothic"/>
              </a:rPr>
              <a:t>	</a:t>
            </a:r>
            <a:r>
              <a:rPr sz="2400" spc="-15" baseline="1736" dirty="0">
                <a:solidFill>
                  <a:srgbClr val="2B2A29"/>
                </a:solidFill>
                <a:latin typeface="Century Gothic"/>
                <a:cs typeface="Century Gothic"/>
              </a:rPr>
              <a:t>рублей</a:t>
            </a:r>
            <a:endParaRPr sz="2400" baseline="1736" dirty="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65226" y="3866515"/>
            <a:ext cx="25533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средний</a:t>
            </a:r>
            <a:r>
              <a:rPr sz="1600" spc="7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95" dirty="0">
                <a:solidFill>
                  <a:srgbClr val="2B2A29"/>
                </a:solidFill>
                <a:latin typeface="Century Gothic"/>
                <a:cs typeface="Century Gothic"/>
              </a:rPr>
              <a:t>чек</a:t>
            </a:r>
            <a:r>
              <a:rPr sz="1600" spc="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туриста</a:t>
            </a:r>
            <a:r>
              <a:rPr sz="1600" spc="11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-25" dirty="0">
                <a:solidFill>
                  <a:srgbClr val="2B2A29"/>
                </a:solidFill>
                <a:latin typeface="Century Gothic"/>
                <a:cs typeface="Century Gothic"/>
              </a:rPr>
              <a:t>на 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проживание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913614" y="2952750"/>
            <a:ext cx="0" cy="1456055"/>
          </a:xfrm>
          <a:custGeom>
            <a:avLst/>
            <a:gdLst/>
            <a:ahLst/>
            <a:cxnLst/>
            <a:rect l="l" t="t" r="r" b="b"/>
            <a:pathLst>
              <a:path h="1456054">
                <a:moveTo>
                  <a:pt x="0" y="0"/>
                </a:moveTo>
                <a:lnTo>
                  <a:pt x="0" y="145567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24147" y="7843519"/>
            <a:ext cx="24523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2B2A29"/>
                </a:solidFill>
                <a:latin typeface="Century Gothic"/>
                <a:cs typeface="Century Gothic"/>
              </a:rPr>
              <a:t>продолжительность </a:t>
            </a:r>
            <a:r>
              <a:rPr sz="1800" spc="70" dirty="0">
                <a:solidFill>
                  <a:srgbClr val="2B2A29"/>
                </a:solidFill>
                <a:latin typeface="Century Gothic"/>
                <a:cs typeface="Century Gothic"/>
              </a:rPr>
              <a:t>пребывания </a:t>
            </a:r>
            <a:r>
              <a:rPr sz="1800" spc="55" dirty="0">
                <a:solidFill>
                  <a:srgbClr val="2B2A29"/>
                </a:solidFill>
                <a:latin typeface="Century Gothic"/>
                <a:cs typeface="Century Gothic"/>
              </a:rPr>
              <a:t>туристов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35380" y="7839456"/>
            <a:ext cx="2086610" cy="899160"/>
          </a:xfrm>
          <a:custGeom>
            <a:avLst/>
            <a:gdLst/>
            <a:ahLst/>
            <a:cxnLst/>
            <a:rect l="l" t="t" r="r" b="b"/>
            <a:pathLst>
              <a:path w="2086610" h="899159">
                <a:moveTo>
                  <a:pt x="1936495" y="0"/>
                </a:moveTo>
                <a:lnTo>
                  <a:pt x="149859" y="0"/>
                </a:lnTo>
                <a:lnTo>
                  <a:pt x="102492" y="7636"/>
                </a:lnTo>
                <a:lnTo>
                  <a:pt x="61354" y="28903"/>
                </a:lnTo>
                <a:lnTo>
                  <a:pt x="28914" y="61337"/>
                </a:lnTo>
                <a:lnTo>
                  <a:pt x="7639" y="102477"/>
                </a:lnTo>
                <a:lnTo>
                  <a:pt x="0" y="149860"/>
                </a:lnTo>
                <a:lnTo>
                  <a:pt x="0" y="749300"/>
                </a:lnTo>
                <a:lnTo>
                  <a:pt x="7639" y="796667"/>
                </a:lnTo>
                <a:lnTo>
                  <a:pt x="28914" y="837805"/>
                </a:lnTo>
                <a:lnTo>
                  <a:pt x="61354" y="870245"/>
                </a:lnTo>
                <a:lnTo>
                  <a:pt x="102492" y="891520"/>
                </a:lnTo>
                <a:lnTo>
                  <a:pt x="149859" y="899160"/>
                </a:lnTo>
                <a:lnTo>
                  <a:pt x="1936495" y="899160"/>
                </a:lnTo>
                <a:lnTo>
                  <a:pt x="1983878" y="891520"/>
                </a:lnTo>
                <a:lnTo>
                  <a:pt x="2025018" y="870245"/>
                </a:lnTo>
                <a:lnTo>
                  <a:pt x="2057452" y="837805"/>
                </a:lnTo>
                <a:lnTo>
                  <a:pt x="2078719" y="796667"/>
                </a:lnTo>
                <a:lnTo>
                  <a:pt x="2086356" y="749300"/>
                </a:lnTo>
                <a:lnTo>
                  <a:pt x="2086356" y="149860"/>
                </a:lnTo>
                <a:lnTo>
                  <a:pt x="2078719" y="102477"/>
                </a:lnTo>
                <a:lnTo>
                  <a:pt x="2057452" y="61337"/>
                </a:lnTo>
                <a:lnTo>
                  <a:pt x="2025018" y="28903"/>
                </a:lnTo>
                <a:lnTo>
                  <a:pt x="1983878" y="7636"/>
                </a:lnTo>
                <a:lnTo>
                  <a:pt x="1936495" y="0"/>
                </a:lnTo>
                <a:close/>
              </a:path>
            </a:pathLst>
          </a:custGeom>
          <a:solidFill>
            <a:srgbClr val="EAEA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931670" y="7840940"/>
            <a:ext cx="494030" cy="81851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65"/>
              </a:spcBef>
            </a:pPr>
            <a:r>
              <a:rPr lang="ru-RU" sz="27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2,</a:t>
            </a:r>
            <a:r>
              <a:rPr sz="27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5</a:t>
            </a:r>
            <a:endParaRPr sz="2700" b="1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400" spc="-20" dirty="0" err="1">
                <a:latin typeface="Century Gothic"/>
                <a:cs typeface="Century Gothic"/>
              </a:rPr>
              <a:t>дн</a:t>
            </a:r>
            <a:r>
              <a:rPr lang="ru-RU" sz="1400" spc="-20" dirty="0">
                <a:latin typeface="Century Gothic"/>
                <a:cs typeface="Century Gothic"/>
              </a:rPr>
              <a:t>я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883253" y="8989568"/>
            <a:ext cx="1308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615F5D"/>
                </a:solidFill>
                <a:latin typeface="Century Gothic"/>
                <a:cs typeface="Century Gothic"/>
              </a:rPr>
              <a:t>7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3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53371" y="4732020"/>
            <a:ext cx="6173724" cy="4309872"/>
          </a:xfrm>
          <a:prstGeom prst="roundRect">
            <a:avLst/>
          </a:prstGeom>
        </p:spPr>
      </p:pic>
      <p:pic>
        <p:nvPicPr>
          <p:cNvPr id="3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02595" y="5538216"/>
            <a:ext cx="2194559" cy="2148840"/>
          </a:xfrm>
          <a:prstGeom prst="rect">
            <a:avLst/>
          </a:prstGeom>
        </p:spPr>
      </p:pic>
      <p:sp>
        <p:nvSpPr>
          <p:cNvPr id="39" name="object 34"/>
          <p:cNvSpPr txBox="1"/>
          <p:nvPr/>
        </p:nvSpPr>
        <p:spPr>
          <a:xfrm>
            <a:off x="10229215" y="7997317"/>
            <a:ext cx="196596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97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C900"/>
                </a:solidFill>
                <a:latin typeface="Century Gothic"/>
                <a:cs typeface="Century Gothic"/>
              </a:rPr>
              <a:t>Туристическая </a:t>
            </a:r>
            <a:r>
              <a:rPr sz="2000" b="1" spc="-75" dirty="0">
                <a:solidFill>
                  <a:srgbClr val="FFC900"/>
                </a:solidFill>
                <a:latin typeface="Century Gothic"/>
                <a:cs typeface="Century Gothic"/>
              </a:rPr>
              <a:t>карта</a:t>
            </a:r>
            <a:r>
              <a:rPr sz="2000" b="1" spc="-95" dirty="0">
                <a:solidFill>
                  <a:srgbClr val="FFC900"/>
                </a:solidFill>
                <a:latin typeface="Century Gothic"/>
                <a:cs typeface="Century Gothic"/>
              </a:rPr>
              <a:t> </a:t>
            </a:r>
            <a:r>
              <a:rPr sz="2000" b="1" spc="35" dirty="0">
                <a:solidFill>
                  <a:srgbClr val="FFC900"/>
                </a:solidFill>
                <a:latin typeface="Century Gothic"/>
                <a:cs typeface="Century Gothic"/>
              </a:rPr>
              <a:t>Тутаева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118" y="343407"/>
            <a:ext cx="410253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8285" algn="l"/>
              </a:tabLst>
            </a:pPr>
            <a:r>
              <a:rPr lang="ru-RU" sz="3600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Виды туризма</a:t>
            </a:r>
            <a:endParaRPr sz="3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93450" y="1521458"/>
            <a:ext cx="4800600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Круизный</a:t>
            </a:r>
            <a:endParaRPr lang="ru-RU" sz="1800" b="1" spc="500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Причал на правом берегу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93450" y="3843907"/>
            <a:ext cx="3850004" cy="78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solidFill>
                  <a:srgbClr val="2B2A29"/>
                </a:solidFill>
                <a:latin typeface="Century Gothic"/>
                <a:cs typeface="Century Gothic"/>
              </a:rPr>
              <a:t>Рекреационный,</a:t>
            </a:r>
            <a:r>
              <a:rPr sz="1800" b="1" spc="-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b="1" spc="-70" dirty="0">
                <a:solidFill>
                  <a:srgbClr val="2B2A29"/>
                </a:solidFill>
                <a:latin typeface="Century Gothic"/>
                <a:cs typeface="Century Gothic"/>
              </a:rPr>
              <a:t>охота</a:t>
            </a:r>
            <a:r>
              <a:rPr sz="1800" b="1" spc="-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2B2A29"/>
                </a:solidFill>
                <a:latin typeface="Century Gothic"/>
                <a:cs typeface="Century Gothic"/>
              </a:rPr>
              <a:t>и</a:t>
            </a:r>
            <a:r>
              <a:rPr sz="1800" b="1" spc="229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рыбалка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Гостевая</a:t>
            </a:r>
            <a:r>
              <a:rPr sz="1600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0" dirty="0">
                <a:solidFill>
                  <a:srgbClr val="2B2A29"/>
                </a:solidFill>
                <a:latin typeface="Century Gothic"/>
                <a:cs typeface="Century Gothic"/>
              </a:rPr>
              <a:t>деревня</a:t>
            </a:r>
            <a:r>
              <a:rPr sz="1600" spc="1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«Марьино</a:t>
            </a:r>
            <a:r>
              <a:rPr sz="1600" spc="16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поле» </a:t>
            </a:r>
            <a:r>
              <a:rPr lang="ru-RU"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Гостевая</a:t>
            </a:r>
            <a:r>
              <a:rPr lang="ru-RU" sz="1600" spc="15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spc="50" dirty="0">
                <a:solidFill>
                  <a:srgbClr val="2B2A29"/>
                </a:solidFill>
                <a:latin typeface="Century Gothic"/>
                <a:cs typeface="Century Gothic"/>
              </a:rPr>
              <a:t>деревня</a:t>
            </a:r>
            <a:r>
              <a:rPr lang="ru-RU" sz="1600" spc="15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«</a:t>
            </a:r>
            <a:r>
              <a:rPr lang="ru-RU" sz="1600" spc="55" dirty="0" err="1">
                <a:solidFill>
                  <a:srgbClr val="2B2A29"/>
                </a:solidFill>
                <a:latin typeface="Century Gothic"/>
                <a:cs typeface="Century Gothic"/>
              </a:rPr>
              <a:t>Теляково</a:t>
            </a:r>
            <a:r>
              <a:rPr lang="ru-RU" sz="1600" spc="-10" dirty="0">
                <a:solidFill>
                  <a:srgbClr val="2B2A29"/>
                </a:solidFill>
                <a:latin typeface="Century Gothic"/>
                <a:cs typeface="Century Gothic"/>
              </a:rPr>
              <a:t>» 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4759" y="3843907"/>
            <a:ext cx="4925060" cy="1030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Детский</a:t>
            </a:r>
            <a:endParaRPr sz="1800" dirty="0">
              <a:latin typeface="Century Gothic"/>
              <a:cs typeface="Century Gothic"/>
            </a:endParaRPr>
          </a:p>
          <a:p>
            <a:pPr marL="12700" marR="5080">
              <a:lnSpc>
                <a:spcPts val="1920"/>
              </a:lnSpc>
              <a:spcBef>
                <a:spcPts val="60"/>
              </a:spcBef>
            </a:pP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Детский</a:t>
            </a:r>
            <a:r>
              <a:rPr sz="1600" spc="18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оздоровительный</a:t>
            </a:r>
            <a:r>
              <a:rPr sz="1600" spc="18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лагерь</a:t>
            </a:r>
            <a:r>
              <a:rPr sz="1600" spc="1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«Чайка» Более</a:t>
            </a:r>
            <a:r>
              <a:rPr sz="1600" spc="17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5</a:t>
            </a:r>
            <a:r>
              <a:rPr sz="1600" spc="16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турмаршрутов</a:t>
            </a:r>
            <a:r>
              <a:rPr sz="1600" spc="17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с</a:t>
            </a:r>
            <a:r>
              <a:rPr sz="1600" spc="17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0" dirty="0">
                <a:solidFill>
                  <a:srgbClr val="2B2A29"/>
                </a:solidFill>
                <a:latin typeface="Century Gothic"/>
                <a:cs typeface="Century Gothic"/>
              </a:rPr>
              <a:t>детскими </a:t>
            </a: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интерактивными</a:t>
            </a:r>
            <a:r>
              <a:rPr sz="1600" spc="17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музейными</a:t>
            </a:r>
            <a:r>
              <a:rPr sz="1600" spc="1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программами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874109" y="8985122"/>
            <a:ext cx="1244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605F5D"/>
                </a:solidFill>
                <a:latin typeface="Century Gothic"/>
                <a:cs typeface="Century Gothic"/>
              </a:rPr>
              <a:t>8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8601" y="6180202"/>
            <a:ext cx="4640580" cy="176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B2A29"/>
                </a:solidFill>
                <a:latin typeface="Century Gothic"/>
                <a:cs typeface="Century Gothic"/>
              </a:rPr>
              <a:t>Промышленный</a:t>
            </a:r>
            <a:endParaRPr sz="1800" dirty="0">
              <a:latin typeface="Century Gothic"/>
              <a:cs typeface="Century Gothic"/>
            </a:endParaRPr>
          </a:p>
          <a:p>
            <a:pPr marL="12700">
              <a:lnSpc>
                <a:spcPts val="1914"/>
              </a:lnSpc>
            </a:pP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Экскурсии</a:t>
            </a:r>
            <a:r>
              <a:rPr sz="1600" spc="1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на</a:t>
            </a:r>
            <a:r>
              <a:rPr sz="1600" spc="19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завод</a:t>
            </a:r>
            <a:r>
              <a:rPr sz="1600" spc="19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крафтовых</a:t>
            </a:r>
            <a:r>
              <a:rPr sz="1600" spc="20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0" dirty="0">
                <a:solidFill>
                  <a:srgbClr val="2B2A29"/>
                </a:solidFill>
                <a:latin typeface="Century Gothic"/>
                <a:cs typeface="Century Gothic"/>
              </a:rPr>
              <a:t>напитков</a:t>
            </a:r>
            <a:endParaRPr sz="1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«Романовский</a:t>
            </a:r>
            <a:r>
              <a:rPr sz="1600" spc="1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продукт»</a:t>
            </a:r>
            <a:endParaRPr sz="1600" dirty="0">
              <a:latin typeface="Century Gothic"/>
              <a:cs typeface="Century Gothic"/>
            </a:endParaRPr>
          </a:p>
          <a:p>
            <a:pPr marL="12700" marR="357505">
              <a:lnSpc>
                <a:spcPct val="100000"/>
              </a:lnSpc>
            </a:pPr>
            <a:r>
              <a:rPr sz="1600" spc="50" dirty="0">
                <a:solidFill>
                  <a:srgbClr val="2B2A29"/>
                </a:solidFill>
                <a:latin typeface="Century Gothic"/>
                <a:cs typeface="Century Gothic"/>
              </a:rPr>
              <a:t>Музей</a:t>
            </a:r>
            <a:r>
              <a:rPr sz="1600" spc="18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5" dirty="0">
                <a:solidFill>
                  <a:srgbClr val="2B2A29"/>
                </a:solidFill>
                <a:latin typeface="Century Gothic"/>
                <a:cs typeface="Century Gothic"/>
              </a:rPr>
              <a:t>Тутаевского</a:t>
            </a:r>
            <a:r>
              <a:rPr sz="1600" spc="1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моторного</a:t>
            </a:r>
            <a:r>
              <a:rPr sz="1600" spc="19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завода, </a:t>
            </a:r>
            <a:r>
              <a:rPr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экскурсия</a:t>
            </a:r>
            <a:r>
              <a:rPr sz="1600" spc="210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2B2A29"/>
                </a:solidFill>
                <a:latin typeface="Century Gothic"/>
                <a:cs typeface="Century Gothic"/>
              </a:rPr>
              <a:t>по</a:t>
            </a:r>
            <a:r>
              <a:rPr sz="1600" spc="215" dirty="0">
                <a:solidFill>
                  <a:srgbClr val="2B2A29"/>
                </a:solidFill>
                <a:latin typeface="Century Gothic"/>
                <a:cs typeface="Century Gothic"/>
              </a:rPr>
              <a:t> </a:t>
            </a:r>
            <a:r>
              <a:rPr lang="ru-RU"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производству</a:t>
            </a:r>
          </a:p>
          <a:p>
            <a:pPr marL="12700" marR="357505">
              <a:lnSpc>
                <a:spcPct val="100000"/>
              </a:lnSpc>
            </a:pPr>
            <a:r>
              <a:rPr lang="ru-RU"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Экскурсии на колоколитейный завод ООО «</a:t>
            </a:r>
            <a:r>
              <a:rPr lang="ru-RU" sz="1600" spc="55" dirty="0" err="1">
                <a:solidFill>
                  <a:srgbClr val="2B2A29"/>
                </a:solidFill>
                <a:latin typeface="Century Gothic"/>
                <a:cs typeface="Century Gothic"/>
              </a:rPr>
              <a:t>Италмас</a:t>
            </a:r>
            <a:r>
              <a:rPr lang="ru-RU" sz="1600" spc="55" dirty="0">
                <a:solidFill>
                  <a:srgbClr val="2B2A29"/>
                </a:solidFill>
                <a:latin typeface="Century Gothic"/>
                <a:cs typeface="Century Gothic"/>
              </a:rPr>
              <a:t>»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20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0759" y="3764088"/>
            <a:ext cx="1090430" cy="1190244"/>
          </a:xfrm>
          <a:prstGeom prst="rect">
            <a:avLst/>
          </a:prstGeom>
        </p:spPr>
      </p:pic>
      <p:pic>
        <p:nvPicPr>
          <p:cNvPr id="2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0850" y="3768788"/>
            <a:ext cx="1360931" cy="1313688"/>
          </a:xfrm>
          <a:prstGeom prst="rect">
            <a:avLst/>
          </a:prstGeom>
        </p:spPr>
      </p:pic>
      <p:pic>
        <p:nvPicPr>
          <p:cNvPr id="2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39147" y="1159254"/>
            <a:ext cx="1164335" cy="1511807"/>
          </a:xfrm>
          <a:prstGeom prst="rect">
            <a:avLst/>
          </a:prstGeom>
        </p:spPr>
      </p:pic>
      <p:sp>
        <p:nvSpPr>
          <p:cNvPr id="23" name="object 15"/>
          <p:cNvSpPr/>
          <p:nvPr/>
        </p:nvSpPr>
        <p:spPr>
          <a:xfrm>
            <a:off x="17215104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69" h="9906000">
                <a:moveTo>
                  <a:pt x="394715" y="0"/>
                </a:moveTo>
                <a:lnTo>
                  <a:pt x="0" y="0"/>
                </a:lnTo>
                <a:lnTo>
                  <a:pt x="0" y="9906000"/>
                </a:lnTo>
                <a:lnTo>
                  <a:pt x="394715" y="9906000"/>
                </a:lnTo>
                <a:lnTo>
                  <a:pt x="394715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86746" y="6395260"/>
            <a:ext cx="1469136" cy="1339596"/>
          </a:xfrm>
          <a:prstGeom prst="rect">
            <a:avLst/>
          </a:prstGeom>
        </p:spPr>
      </p:pic>
      <p:pic>
        <p:nvPicPr>
          <p:cNvPr id="15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4601" y="6478586"/>
            <a:ext cx="1090430" cy="11729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074" y="1269577"/>
            <a:ext cx="1401484" cy="1401484"/>
          </a:xfrm>
          <a:prstGeom prst="rect">
            <a:avLst/>
          </a:prstGeom>
        </p:spPr>
      </p:pic>
      <p:sp>
        <p:nvSpPr>
          <p:cNvPr id="17" name="object 7"/>
          <p:cNvSpPr txBox="1"/>
          <p:nvPr/>
        </p:nvSpPr>
        <p:spPr>
          <a:xfrm>
            <a:off x="2998601" y="1521458"/>
            <a:ext cx="4831277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50" dirty="0">
                <a:solidFill>
                  <a:srgbClr val="2B2A29"/>
                </a:solidFill>
                <a:latin typeface="Century Gothic"/>
                <a:cs typeface="Century Gothic"/>
              </a:rPr>
              <a:t>Автомобильный</a:t>
            </a:r>
            <a:endParaRPr lang="ru-RU" sz="1800" b="1" spc="500" dirty="0">
              <a:solidFill>
                <a:srgbClr val="2B2A29"/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spc="60" dirty="0">
                <a:solidFill>
                  <a:srgbClr val="2B2A29"/>
                </a:solidFill>
                <a:latin typeface="Century Gothic"/>
                <a:cs typeface="Century Gothic"/>
              </a:rPr>
              <a:t>Размещение туристов в </a:t>
            </a:r>
            <a:r>
              <a:rPr lang="ru-RU" sz="1600" spc="60" dirty="0" err="1">
                <a:solidFill>
                  <a:srgbClr val="2B2A29"/>
                </a:solidFill>
                <a:latin typeface="Century Gothic"/>
                <a:cs typeface="Century Gothic"/>
              </a:rPr>
              <a:t>глемпингах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8581" y="6180202"/>
            <a:ext cx="5410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B2A29"/>
                </a:solidFill>
                <a:latin typeface="Century Gothic"/>
                <a:cs typeface="Century Gothic"/>
              </a:rPr>
              <a:t>Культурно-познавательный,</a:t>
            </a:r>
            <a:r>
              <a:rPr lang="ru-RU" b="1" spc="50" dirty="0">
                <a:solidFill>
                  <a:srgbClr val="2B2A29"/>
                </a:solidFill>
                <a:latin typeface="Century Gothic"/>
                <a:cs typeface="Century Gothic"/>
              </a:rPr>
              <a:t>  </a:t>
            </a:r>
            <a:r>
              <a:rPr lang="ru-RU" b="1" spc="-10" dirty="0">
                <a:solidFill>
                  <a:srgbClr val="2B2A29"/>
                </a:solidFill>
                <a:latin typeface="Century Gothic"/>
                <a:cs typeface="Century Gothic"/>
              </a:rPr>
              <a:t>событийный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10 музеев (частные и муниципальные) 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9 древних храмов 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Яркие туристские события: Тутаевский полумарафон «Май.Мир.Молодость», фестиваль «Романовская овца – золотое руно России», фестиваль русских колокольных звонов «Перед Спасом»</a:t>
            </a:r>
          </a:p>
        </p:txBody>
      </p:sp>
    </p:spTree>
    <p:extLst>
      <p:ext uri="{BB962C8B-B14F-4D97-AF65-F5344CB8AC3E}">
        <p14:creationId xmlns:p14="http://schemas.microsoft.com/office/powerpoint/2010/main" val="107866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394970" cy="9906000"/>
          </a:xfrm>
          <a:custGeom>
            <a:avLst/>
            <a:gdLst/>
            <a:ahLst/>
            <a:cxnLst/>
            <a:rect l="l" t="t" r="r" b="b"/>
            <a:pathLst>
              <a:path w="394970" h="9906000">
                <a:moveTo>
                  <a:pt x="394716" y="0"/>
                </a:moveTo>
                <a:lnTo>
                  <a:pt x="0" y="0"/>
                </a:lnTo>
                <a:lnTo>
                  <a:pt x="0" y="9906000"/>
                </a:lnTo>
                <a:lnTo>
                  <a:pt x="394716" y="9906000"/>
                </a:lnTo>
                <a:lnTo>
                  <a:pt x="394716" y="0"/>
                </a:lnTo>
                <a:close/>
              </a:path>
            </a:pathLst>
          </a:custGeom>
          <a:solidFill>
            <a:srgbClr val="FFC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 txBox="1">
            <a:spLocks noGrp="1"/>
          </p:cNvSpPr>
          <p:nvPr>
            <p:ph type="title"/>
          </p:nvPr>
        </p:nvSpPr>
        <p:spPr>
          <a:xfrm>
            <a:off x="970050" y="238106"/>
            <a:ext cx="134046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ru-RU" sz="3600" spc="509" dirty="0">
                <a:solidFill>
                  <a:srgbClr val="2B2A29"/>
                </a:solidFill>
                <a:latin typeface="Century Gothic" panose="020B0502020202020204" pitchFamily="34" charset="0"/>
                <a:cs typeface="Calibri"/>
              </a:rPr>
              <a:t>Благоустройство общественных территорий</a:t>
            </a:r>
            <a:endParaRPr sz="3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1728765" y="4235812"/>
            <a:ext cx="38036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Центральный парк с зимним катком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1540043" y="4236334"/>
            <a:ext cx="45719" cy="583332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 txBox="1"/>
          <p:nvPr/>
        </p:nvSpPr>
        <p:spPr>
          <a:xfrm>
            <a:off x="7412503" y="5756715"/>
            <a:ext cx="4048507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Юбилейная площадь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solidFill>
                  <a:srgbClr val="2B2A29"/>
                </a:solidFill>
                <a:latin typeface="Century Gothic"/>
                <a:cs typeface="Century Gothic"/>
              </a:rPr>
              <a:t>(место проведения главных городских мероприятий)</a:t>
            </a:r>
            <a:endParaRPr lang="ru-RU" sz="1400" dirty="0">
              <a:latin typeface="Century Gothic"/>
              <a:cs typeface="Century Gothic"/>
            </a:endParaRPr>
          </a:p>
        </p:txBody>
      </p:sp>
      <p:sp>
        <p:nvSpPr>
          <p:cNvPr id="14" name="object 6"/>
          <p:cNvSpPr/>
          <p:nvPr/>
        </p:nvSpPr>
        <p:spPr>
          <a:xfrm flipH="1">
            <a:off x="7239689" y="5756715"/>
            <a:ext cx="45719" cy="733534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358" y="3051639"/>
            <a:ext cx="4060952" cy="2284286"/>
          </a:xfrm>
          <a:prstGeom prst="roundRect">
            <a:avLst/>
          </a:prstGeom>
        </p:spPr>
      </p:pic>
      <p:sp>
        <p:nvSpPr>
          <p:cNvPr id="17" name="object 5"/>
          <p:cNvSpPr txBox="1"/>
          <p:nvPr/>
        </p:nvSpPr>
        <p:spPr>
          <a:xfrm>
            <a:off x="12842968" y="4232740"/>
            <a:ext cx="3120187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50" dirty="0">
                <a:solidFill>
                  <a:srgbClr val="2B2A29"/>
                </a:solidFill>
                <a:latin typeface="Century Gothic"/>
                <a:cs typeface="Century Gothic"/>
              </a:rPr>
              <a:t>Волжская набережная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50" dirty="0">
                <a:solidFill>
                  <a:srgbClr val="2B2A29"/>
                </a:solidFill>
                <a:latin typeface="Century Gothic"/>
                <a:cs typeface="Century Gothic"/>
              </a:rPr>
              <a:t>(живописные виды)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8" name="object 12"/>
          <p:cNvSpPr/>
          <p:nvPr/>
        </p:nvSpPr>
        <p:spPr>
          <a:xfrm>
            <a:off x="12624434" y="4235026"/>
            <a:ext cx="45720" cy="539750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146" y="1352621"/>
            <a:ext cx="3953104" cy="2634373"/>
          </a:xfrm>
          <a:prstGeom prst="roundRect">
            <a:avLst/>
          </a:prstGeom>
        </p:spPr>
      </p:pic>
      <p:sp>
        <p:nvSpPr>
          <p:cNvPr id="21" name="object 7"/>
          <p:cNvSpPr txBox="1"/>
          <p:nvPr/>
        </p:nvSpPr>
        <p:spPr>
          <a:xfrm>
            <a:off x="1727149" y="8379867"/>
            <a:ext cx="3575101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2B2A29"/>
                </a:solidFill>
                <a:latin typeface="Century Gothic"/>
                <a:cs typeface="Century Gothic"/>
              </a:rPr>
              <a:t>Арт-объект «Парад планет»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solidFill>
                  <a:srgbClr val="2B2A29"/>
                </a:solidFill>
                <a:latin typeface="Century Gothic"/>
                <a:cs typeface="Century Gothic"/>
              </a:rPr>
              <a:t>(в честь первой женщины-космонавта Валентины Терешковой)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23" name="object 6"/>
          <p:cNvSpPr/>
          <p:nvPr/>
        </p:nvSpPr>
        <p:spPr>
          <a:xfrm flipH="1">
            <a:off x="1540041" y="8379867"/>
            <a:ext cx="45719" cy="840333"/>
          </a:xfrm>
          <a:custGeom>
            <a:avLst/>
            <a:gdLst/>
            <a:ahLst/>
            <a:cxnLst/>
            <a:rect l="l" t="t" r="r" b="b"/>
            <a:pathLst>
              <a:path w="41275" h="323214">
                <a:moveTo>
                  <a:pt x="41148" y="0"/>
                </a:moveTo>
                <a:lnTo>
                  <a:pt x="0" y="0"/>
                </a:lnTo>
                <a:lnTo>
                  <a:pt x="0" y="323088"/>
                </a:lnTo>
                <a:lnTo>
                  <a:pt x="41148" y="323088"/>
                </a:lnTo>
                <a:lnTo>
                  <a:pt x="411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803" y="6171262"/>
            <a:ext cx="3651166" cy="2162175"/>
          </a:xfrm>
          <a:prstGeom prst="round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5098203"/>
            <a:ext cx="3216666" cy="2146119"/>
          </a:xfrm>
          <a:prstGeom prst="roundRect">
            <a:avLst/>
          </a:prstGeom>
        </p:spPr>
      </p:pic>
      <p:sp>
        <p:nvSpPr>
          <p:cNvPr id="28" name="object 13"/>
          <p:cNvSpPr txBox="1"/>
          <p:nvPr/>
        </p:nvSpPr>
        <p:spPr>
          <a:xfrm>
            <a:off x="12842968" y="8569356"/>
            <a:ext cx="36125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60" dirty="0">
                <a:solidFill>
                  <a:srgbClr val="2B2A29"/>
                </a:solidFill>
                <a:latin typeface="Century Gothic"/>
                <a:cs typeface="Century Gothic"/>
              </a:rPr>
              <a:t>Сквер памяти солдатам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9" name="object 12"/>
          <p:cNvSpPr/>
          <p:nvPr/>
        </p:nvSpPr>
        <p:spPr>
          <a:xfrm>
            <a:off x="12624434" y="8498952"/>
            <a:ext cx="45719" cy="490616"/>
          </a:xfrm>
          <a:custGeom>
            <a:avLst/>
            <a:gdLst/>
            <a:ahLst/>
            <a:cxnLst/>
            <a:rect l="l" t="t" r="r" b="b"/>
            <a:pathLst>
              <a:path w="45720" h="539750">
                <a:moveTo>
                  <a:pt x="45720" y="0"/>
                </a:moveTo>
                <a:lnTo>
                  <a:pt x="0" y="0"/>
                </a:lnTo>
                <a:lnTo>
                  <a:pt x="0" y="539496"/>
                </a:lnTo>
                <a:lnTo>
                  <a:pt x="45720" y="539496"/>
                </a:lnTo>
                <a:lnTo>
                  <a:pt x="457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/>
          <a:srcRect b="22473"/>
          <a:stretch/>
        </p:blipFill>
        <p:spPr>
          <a:xfrm>
            <a:off x="11433642" y="6147289"/>
            <a:ext cx="3779387" cy="2197536"/>
          </a:xfrm>
          <a:prstGeom prst="roundRect">
            <a:avLst/>
          </a:prstGeom>
        </p:spPr>
      </p:pic>
      <p:sp>
        <p:nvSpPr>
          <p:cNvPr id="32" name="object 22"/>
          <p:cNvSpPr txBox="1"/>
          <p:nvPr/>
        </p:nvSpPr>
        <p:spPr>
          <a:xfrm>
            <a:off x="16880205" y="8989568"/>
            <a:ext cx="133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solidFill>
                  <a:srgbClr val="615F5D"/>
                </a:solidFill>
                <a:latin typeface="Century Gothic"/>
                <a:cs typeface="Century Gothic"/>
              </a:rPr>
              <a:t>9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9103" y="4758110"/>
            <a:ext cx="2433893" cy="3245191"/>
          </a:xfrm>
          <a:prstGeom prst="round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/>
          <a:srcRect t="49948"/>
          <a:stretch/>
        </p:blipFill>
        <p:spPr>
          <a:xfrm>
            <a:off x="742168" y="1121329"/>
            <a:ext cx="3448092" cy="1725828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t="12910"/>
          <a:stretch/>
        </p:blipFill>
        <p:spPr>
          <a:xfrm>
            <a:off x="2753156" y="1846433"/>
            <a:ext cx="3336981" cy="2179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78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A383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2953</TotalTime>
  <Words>5058</Words>
  <Application>Microsoft Office PowerPoint</Application>
  <PresentationFormat>Произвольный</PresentationFormat>
  <Paragraphs>643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Gothic</vt:lpstr>
      <vt:lpstr>Montserrat Bold (Заголовки)</vt:lpstr>
      <vt:lpstr>Montserrat regular</vt:lpstr>
      <vt:lpstr>Times New Roman</vt:lpstr>
      <vt:lpstr>Wingdings</vt:lpstr>
      <vt:lpstr>Office Theme</vt:lpstr>
      <vt:lpstr>Тутаевский муниципальный округ Ярославской области</vt:lpstr>
      <vt:lpstr>Общая характеристика</vt:lpstr>
      <vt:lpstr>Инфраструктура</vt:lpstr>
      <vt:lpstr>Основные преимущества</vt:lpstr>
      <vt:lpstr>Население и экономика</vt:lpstr>
      <vt:lpstr>Агропромышленный комплекс</vt:lpstr>
      <vt:lpstr>Туризм</vt:lpstr>
      <vt:lpstr>Виды туризма</vt:lpstr>
      <vt:lpstr>Благоустройство общественных территорий</vt:lpstr>
      <vt:lpstr>Городские фестивали</vt:lpstr>
      <vt:lpstr>Популярные места для посещения</vt:lpstr>
      <vt:lpstr>Меры поддержки</vt:lpstr>
      <vt:lpstr>Меры поддержки </vt:lpstr>
      <vt:lpstr>Приоритетные направления инвестирования</vt:lpstr>
      <vt:lpstr>Земельные участки и площадки</vt:lpstr>
      <vt:lpstr>Инвестиционные площадки Промышленное назначение</vt:lpstr>
      <vt:lpstr>Инвестиционные площадки Промышленное назначение</vt:lpstr>
      <vt:lpstr>Инвестиционные площадки Агропромышленное и сельское назначение</vt:lpstr>
      <vt:lpstr>Инвестиционные площадки Жилищное назначение</vt:lpstr>
      <vt:lpstr>Инвестиционные площадки Жилищное назначение</vt:lpstr>
      <vt:lpstr>Инвестиционные площадки Жилищное назначение</vt:lpstr>
      <vt:lpstr>Инвестиционные площадки Жилищное назначение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площадки Объекты культурного наследия</vt:lpstr>
      <vt:lpstr>Инвестиционные проекты</vt:lpstr>
      <vt:lpstr>Инвестор – ООО «ПСМ Прайм» </vt:lpstr>
      <vt:lpstr>Инвестор – ООО «Дом Демидова»</vt:lpstr>
      <vt:lpstr>Инвестор – ООО «АРТЭК МТ ЯРОСЛАВЛЬ»</vt:lpstr>
      <vt:lpstr>Инвестор – Кудрин Александр Васильевич</vt:lpstr>
      <vt:lpstr>Истории успеха инвесторов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Рыбинский муниципальный район</dc:title>
  <dc:creator>Елизавета Меллис</dc:creator>
  <cp:lastModifiedBy>Пользователь</cp:lastModifiedBy>
  <cp:revision>152</cp:revision>
  <cp:lastPrinted>2025-09-23T05:42:27Z</cp:lastPrinted>
  <dcterms:created xsi:type="dcterms:W3CDTF">2025-07-29T11:57:53Z</dcterms:created>
  <dcterms:modified xsi:type="dcterms:W3CDTF">2025-12-23T12:23:42Z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2025-07-29T00:00:00Z</vt:filetime>
  </property>
  <property fmtid="{D5CDD505-2E9C-101B-9397-08002B2CF9AE}" pid="5" name="Producer">
    <vt:lpwstr>3-Heights(TM) PDF Security Shell 4.8.25.2 (http://www.pdf-tools.com)</vt:lpwstr>
  </property>
</Properties>
</file>