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63" r:id="rId3"/>
    <p:sldId id="264" r:id="rId4"/>
    <p:sldId id="269" r:id="rId5"/>
    <p:sldId id="267" r:id="rId6"/>
    <p:sldId id="270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378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885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6269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56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9667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558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509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662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44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54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629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387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22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840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591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09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676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727200"/>
            <a:ext cx="7766936" cy="154940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Franklin Gothic Medium" panose="020B0603020102020204" pitchFamily="34" charset="0"/>
              </a:rPr>
              <a:t>Меры поддержки «Корпоративный демографический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Franklin Gothic Medium" panose="020B0603020102020204" pitchFamily="34" charset="0"/>
              </a:rPr>
              <a:t>стандарт»</a:t>
            </a:r>
            <a:endParaRPr lang="ru-RU" sz="4000" dirty="0">
              <a:solidFill>
                <a:schemeClr val="accent2">
                  <a:lumMod val="50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3454401"/>
            <a:ext cx="9780588" cy="29083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Национальный стандарт Российской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Федерации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Меры поддержки «Корпоративный демографический стандарт»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ГОСТ Р 72119-2025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                                           </a:t>
            </a:r>
            <a:endParaRPr lang="ru-RU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41482"/>
            <a:ext cx="575444" cy="533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529" y="93786"/>
            <a:ext cx="3503525" cy="67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840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РЕКОМЕНДАЦИИ РОССИЙСКОЙ ТРЕХСТОРОННЕЙ КОМИССИИ ПО РЕАЛИЗАЦИИ КОРПОРАТИВНОЙ СОЦИАЛЬНОЙ ПОЛИТИКИ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</a:br>
            <a:endParaRPr lang="ru-RU" sz="1800" b="1" dirty="0">
              <a:solidFill>
                <a:schemeClr val="accent2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92101" y="1906031"/>
            <a:ext cx="4064000" cy="1053069"/>
          </a:xfrm>
        </p:spPr>
        <p:txBody>
          <a:bodyPr/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РЕКОМЕНДАЦИИ РТК ПО ПОДДЕРЖКЕ </a:t>
            </a:r>
            <a:b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</a:b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РАБОТНИКОВ С СЕМЕЙНЫМИ ОБЯЗАННОСТЯМИ</a:t>
            </a:r>
            <a:b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448" y="1714500"/>
            <a:ext cx="3526554" cy="4483100"/>
          </a:xfrm>
        </p:spPr>
      </p:pic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292101" y="2737245"/>
            <a:ext cx="4064001" cy="354925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Разработаны совместно </a:t>
            </a:r>
            <a:r>
              <a:rPr lang="ru-RU" dirty="0" smtClean="0"/>
              <a:t>с партнёрами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Российский союз промышленников и предпринимателей;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Федерация независимых профсоюзов России;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Торгово-промышленная палата;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Общероссийская </a:t>
            </a:r>
            <a:r>
              <a:rPr lang="ru-RU" dirty="0"/>
              <a:t>общественная организация «Деловая Россия»;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Агентство стратегических инициатив;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Институт демографической политики имени Д.И. Менделеева </a:t>
            </a:r>
          </a:p>
        </p:txBody>
      </p:sp>
    </p:spTree>
    <p:extLst>
      <p:ext uri="{BB962C8B-B14F-4D97-AF65-F5344CB8AC3E}">
        <p14:creationId xmlns:p14="http://schemas.microsoft.com/office/powerpoint/2010/main" val="2781500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" y="571500"/>
            <a:ext cx="9321800" cy="6223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200" b="1" dirty="0">
                <a:solidFill>
                  <a:srgbClr val="90C226">
                    <a:lumMod val="50000"/>
                  </a:srgbClr>
                </a:solidFill>
                <a:latin typeface="Franklin Gothic Demi" panose="020B0703020102020204" pitchFamily="34" charset="0"/>
                <a:ea typeface="+mn-ea"/>
                <a:cs typeface="+mn-cs"/>
              </a:rPr>
              <a:t>ЕДИНОВРЕМЕННАЯ ВЫПЛАТА ПРИ РОЖДЕНИИ РЕБЕНКА – ОДНА ИЗ</a:t>
            </a:r>
            <a:br>
              <a:rPr lang="ru-RU" sz="2200" b="1" dirty="0">
                <a:solidFill>
                  <a:srgbClr val="90C226">
                    <a:lumMod val="50000"/>
                  </a:srgbClr>
                </a:solidFill>
                <a:latin typeface="Franklin Gothic Demi" panose="020B0703020102020204" pitchFamily="34" charset="0"/>
                <a:ea typeface="+mn-ea"/>
                <a:cs typeface="+mn-cs"/>
              </a:rPr>
            </a:br>
            <a:r>
              <a:rPr lang="ru-RU" sz="2200" b="1" dirty="0">
                <a:solidFill>
                  <a:srgbClr val="90C226">
                    <a:lumMod val="50000"/>
                  </a:srgbClr>
                </a:solidFill>
                <a:latin typeface="Franklin Gothic Demi" panose="020B0703020102020204" pitchFamily="34" charset="0"/>
                <a:ea typeface="+mn-ea"/>
                <a:cs typeface="+mn-cs"/>
              </a:rPr>
              <a:t>КЛЮЧЕВЫХ МЕР ПОДДЕРЖКИ РАБОТНИКОВ</a:t>
            </a:r>
            <a:br>
              <a:rPr lang="ru-RU" sz="2200" b="1" dirty="0">
                <a:solidFill>
                  <a:srgbClr val="90C226">
                    <a:lumMod val="50000"/>
                  </a:srgbClr>
                </a:solidFill>
                <a:latin typeface="Franklin Gothic Demi" panose="020B0703020102020204" pitchFamily="34" charset="0"/>
                <a:ea typeface="+mn-ea"/>
                <a:cs typeface="+mn-cs"/>
              </a:rPr>
            </a:b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6400" y="1549400"/>
            <a:ext cx="48641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ПОРУЧЕНИЮ ПРЕЗИДЕНТА РОССИЙСКОЙ ФЕДЕРАЦИИ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 ДО 1 МЛН. РУБЛЕЙ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(необлагаемый налогом)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ЕДИНОВРЕМЕННОЙ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КОРПОРАТИВНОЙ ВЫПЛАТЫ ПРИ РОЖДЕНИИ РЕБЕНКА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«г» п.1 перечня поручений Президента Российской Федерации от 24 января 2025 г. № Пр-119ГС по итогам заседания Государственного Совета Российской Федерации по вопросам социальной поддержки семей в Российской Федерации 20 декабря 2024 г.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 2026 г.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предприятий единовременные выплаты отнесены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внереализационным расходам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учитываемых при исчислении налоговой базы по налогу на прибыль.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Минтрудом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подготовлены изменения в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назначения единого пособия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‒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не учитывать при расчете среднедушевого дохода семьи единовременные выплаты, производимые работодателями работникам в связи с рождением ребенка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выплата в размере до 1 млн рублей не являлась препятствием для назначения единого пособия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26100" y="1549400"/>
            <a:ext cx="4597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 крупных компаний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реализуют собственные корпоративные выплаты при рождении ребёнка в размере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млн рублей: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Кемеровское акционерное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        «Азот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компаний «Дело»;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«Восточная Стивидорная Компания» (Приморский край);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Публичное акционерное общество «Сахалинское морское пароходство».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 году компания ООО «Л-Пак» (Липецкая область) также увеличила размер выплаты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 млн рублей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рождении третьего и последующих детей.</a:t>
            </a:r>
          </a:p>
        </p:txBody>
      </p:sp>
    </p:spTree>
    <p:extLst>
      <p:ext uri="{BB962C8B-B14F-4D97-AF65-F5344CB8AC3E}">
        <p14:creationId xmlns:p14="http://schemas.microsoft.com/office/powerpoint/2010/main" val="324876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90500"/>
            <a:ext cx="8695265" cy="508000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Корпоративные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поддержки, внедренные организациями Ярославской области </a:t>
            </a:r>
            <a:endParaRPr lang="ru-RU" sz="2200" dirty="0">
              <a:solidFill>
                <a:schemeClr val="tx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025838"/>
              </p:ext>
            </p:extLst>
          </p:nvPr>
        </p:nvGraphicFramePr>
        <p:xfrm>
          <a:off x="393699" y="838201"/>
          <a:ext cx="10820401" cy="5540129"/>
        </p:xfrm>
        <a:graphic>
          <a:graphicData uri="http://schemas.openxmlformats.org/drawingml/2006/table">
            <a:tbl>
              <a:tblPr firstRow="1" firstCol="1" bandRow="1"/>
              <a:tblGrid>
                <a:gridCol w="3028414">
                  <a:extLst>
                    <a:ext uri="{9D8B030D-6E8A-4147-A177-3AD203B41FA5}">
                      <a16:colId xmlns:a16="http://schemas.microsoft.com/office/drawing/2014/main" val="1878544384"/>
                    </a:ext>
                  </a:extLst>
                </a:gridCol>
                <a:gridCol w="7791987">
                  <a:extLst>
                    <a:ext uri="{9D8B030D-6E8A-4147-A177-3AD203B41FA5}">
                      <a16:colId xmlns:a16="http://schemas.microsoft.com/office/drawing/2014/main" val="1516267527"/>
                    </a:ext>
                  </a:extLst>
                </a:gridCol>
              </a:tblGrid>
              <a:tr h="648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Направленность меры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Самые распространенные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корпоративные меры поддержки, внедренные организациями Ярославской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области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6201496"/>
                  </a:ext>
                </a:extLst>
              </a:tr>
              <a:tr h="691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меры поддержки работников в связи с рождением (усыновлением) и воспитанием ребенка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единовременная 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материальная помощь работникам с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детьми</a:t>
                      </a:r>
                      <a:r>
                        <a:rPr lang="ru-RU" sz="15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 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рождении (усыновлении)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ребенка </a:t>
                      </a:r>
                      <a:endParaRPr lang="ru-RU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455404"/>
                  </a:ext>
                </a:extLst>
              </a:tr>
              <a:tr h="395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меры жилищной поддержки работников с детьми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полная 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 частичная компенсация стоимости найма жилья.</a:t>
                      </a:r>
                      <a:endParaRPr lang="ru-RU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169849"/>
                  </a:ext>
                </a:extLst>
              </a:tr>
              <a:tr h="6229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меры по сохранению здоровья работников и членов их семей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5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оборудование в организации помещений для оказания медицинской помощи (врачебного здравпункта,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медицинского 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кабинета, комнаты измерения давления и т.д.)</a:t>
                      </a:r>
                      <a:endParaRPr lang="ru-RU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5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ДМС для работников и членов их семей</a:t>
                      </a:r>
                      <a:endParaRPr lang="ru-RU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3059657"/>
                  </a:ext>
                </a:extLst>
              </a:tr>
              <a:tr h="889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меры по созданию семейно-ориентированного рабочего графика для работников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семейными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обязанностями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5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предоставление 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дополнительного оплачиваемого отпуска работнику: </a:t>
                      </a:r>
                      <a:endParaRPr lang="ru-RU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1)  при государственной регистрации заключения брака, </a:t>
                      </a:r>
                      <a:endParaRPr lang="ru-RU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2)  при рождении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ребенка </a:t>
                      </a:r>
                      <a:endParaRPr lang="ru-RU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9790015"/>
                  </a:ext>
                </a:extLst>
              </a:tr>
              <a:tr h="6603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меры по организации отдыха и оздоровления работников и членов их 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семей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5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полная 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 частичная оплата (возмещение затрат) стоимости пребывания в организациях отдыха и оздоровления, в том числе детских лагерях, работников и членов их семей, включая транспортные расходы</a:t>
                      </a:r>
                      <a:endParaRPr lang="ru-RU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4270107"/>
                  </a:ext>
                </a:extLst>
              </a:tr>
              <a:tr h="944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меры по сохранению и укреплению традиционных российских семейных ценностей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5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корпоративных мероприятий, направленных на укрепление семейных ценностей (семейная спартакиада, новогодняя елка, экскурсионные семейные поездки, конкурсы трудовых династий и т. п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.);</a:t>
                      </a:r>
                      <a:endParaRPr lang="ru-RU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интерактивные 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экскурсии для детей на предприятия, в которых трудятся их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родители</a:t>
                      </a:r>
                      <a:endParaRPr lang="ru-RU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37" marR="451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095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99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317501"/>
            <a:ext cx="8596668" cy="109219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РЕКОМЕНДАЦИИ РОССИЙСКОЙ ТРЕХСТОРОННЕЙ КОМИССИИ ПО РЕАЛИЗАЦИИ КОРПОРАТИВНОЙ СОЦИАЛЬНОЙ ПОЛИТИКИ</a:t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4" y="1625600"/>
            <a:ext cx="9177865" cy="620117"/>
          </a:xfrm>
        </p:spPr>
        <p:txBody>
          <a:bodyPr>
            <a:normAutofit fontScale="925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Пути внедрения в регионах корпоративного демографического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стандарта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8000" y="2967335"/>
            <a:ext cx="30353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работодателями в рамках выполнения Рекомендаций Российской трёхсторонней комиссии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83000" y="3073400"/>
            <a:ext cx="3835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изменений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действующие трёхсторонние соглашения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социальном партнерстве между правительством региона, региональным союзом организаций профсоюзов, союзом региональных объединений работодателей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18400" y="2967335"/>
            <a:ext cx="3225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собственных корпоративных демографических стандартов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выполнения Рекомендаций Российской трёхсторонней комиссии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397000" y="2501900"/>
            <a:ext cx="7454900" cy="2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5016500" y="2501900"/>
            <a:ext cx="12700" cy="571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8839200" y="2527300"/>
            <a:ext cx="12700" cy="571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1397000" y="2501900"/>
            <a:ext cx="12700" cy="571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5784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368301"/>
            <a:ext cx="8596668" cy="1676399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зменения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новой редакции Регионального трёхстороннего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соглашения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Правительством Ярославской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Ассоциацией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«Экономический Совет Ярославской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(региональное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работодателей)», Союзом «Объединение организаций профсоюзов Ярославской области»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– 2028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324100"/>
            <a:ext cx="8596668" cy="3759200"/>
          </a:xfrm>
        </p:spPr>
        <p:txBody>
          <a:bodyPr>
            <a:noAutofit/>
          </a:bodyPr>
          <a:lstStyle/>
          <a:p>
            <a:pPr indent="450215" algn="just"/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Стороны совместно:</a:t>
            </a:r>
          </a:p>
          <a:p>
            <a:pPr indent="450215" algn="just"/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4.1.5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Рекомендуют использование положений национального стандарта Российской Федерации «Меры поддержки «Корпоративный демографический стандарт» при разработке корпоративных социальных программ (политики) в организациях региона, а также включение в коллективные договоры дополнительных мер поддержки работников с семейными обязанностями, предусмотренных действующим законодательством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0215" algn="just"/>
            <a:endParaRPr lang="ru-RU" sz="18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Работодатели:</a:t>
            </a:r>
          </a:p>
          <a:p>
            <a:pPr indent="450215" algn="just"/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4.5.6. Обеспечивают включение в коллективные договоры дополнительных мер поддержки работников с семейными обязанностями. </a:t>
            </a:r>
            <a:endParaRPr lang="ru-RU" sz="1800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0215" algn="just"/>
            <a:endParaRPr lang="ru-RU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000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9901" y="3244334"/>
            <a:ext cx="843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50829997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2175</TotalTime>
  <Words>715</Words>
  <Application>Microsoft Office PowerPoint</Application>
  <PresentationFormat>Широкоэкранный</PresentationFormat>
  <Paragraphs>67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Franklin Gothic Demi</vt:lpstr>
      <vt:lpstr>Franklin Gothic Medium</vt:lpstr>
      <vt:lpstr>Times New Roman</vt:lpstr>
      <vt:lpstr>Trebuchet MS</vt:lpstr>
      <vt:lpstr>Wingdings 3</vt:lpstr>
      <vt:lpstr>Аспект</vt:lpstr>
      <vt:lpstr>Меры поддержки «Корпоративный демографический стандарт»</vt:lpstr>
      <vt:lpstr>РЕКОМЕНДАЦИИ РОССИЙСКОЙ ТРЕХСТОРОННЕЙ КОМИССИИ ПО РЕАЛИЗАЦИИ КОРПОРАТИВНОЙ СОЦИАЛЬНОЙ ПОЛИТИКИ </vt:lpstr>
      <vt:lpstr>ЕДИНОВРЕМЕННАЯ ВЫПЛАТА ПРИ РОЖДЕНИИ РЕБЕНКА – ОДНА ИЗ КЛЮЧЕВЫХ МЕР ПОДДЕРЖКИ РАБОТНИКОВ </vt:lpstr>
      <vt:lpstr>Корпоративные меры поддержки, внедренные организациями Ярославской области </vt:lpstr>
      <vt:lpstr>РЕКОМЕНДАЦИИ РОССИЙСКОЙ ТРЕХСТОРОННЕЙ КОМИССИИ ПО РЕАЛИЗАЦИИ КОРПОРАТИВНОЙ СОЦИАЛЬНОЙ ПОЛИТИКИ </vt:lpstr>
      <vt:lpstr>Изменения в новой редакции Регионального трёхстороннего соглашения между Правительством Ярославской области, Ассоциацией «Экономический Совет Ярославской области (региональное объединение работодателей)», Союзом «Объединение организаций профсоюзов Ярославской области» на 2026 – 2028 годы: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Меры поддержки «Корпоративный демографический стандарт»</dc:title>
  <dc:creator>Волгина Елена Викторовна</dc:creator>
  <cp:lastModifiedBy>Волгина Елена Викторовна</cp:lastModifiedBy>
  <cp:revision>54</cp:revision>
  <cp:lastPrinted>2025-12-09T08:23:40Z</cp:lastPrinted>
  <dcterms:created xsi:type="dcterms:W3CDTF">2025-11-24T13:53:57Z</dcterms:created>
  <dcterms:modified xsi:type="dcterms:W3CDTF">2026-06-23T07:52:38Z</dcterms:modified>
</cp:coreProperties>
</file>