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65" r:id="rId2"/>
    <p:sldId id="456" r:id="rId3"/>
    <p:sldId id="455" r:id="rId4"/>
    <p:sldId id="457" r:id="rId5"/>
    <p:sldId id="458" r:id="rId6"/>
    <p:sldId id="450" r:id="rId7"/>
    <p:sldId id="454" r:id="rId8"/>
    <p:sldId id="459" r:id="rId9"/>
    <p:sldId id="460" r:id="rId10"/>
    <p:sldId id="461" r:id="rId11"/>
    <p:sldId id="462" r:id="rId12"/>
    <p:sldId id="463" r:id="rId13"/>
    <p:sldId id="451" r:id="rId14"/>
    <p:sldId id="466" r:id="rId15"/>
    <p:sldId id="464" r:id="rId16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7" pos="7265" userDrawn="1">
          <p15:clr>
            <a:srgbClr val="A4A3A4"/>
          </p15:clr>
        </p15:guide>
        <p15:guide id="13" pos="279" userDrawn="1">
          <p15:clr>
            <a:srgbClr val="A4A3A4"/>
          </p15:clr>
        </p15:guide>
        <p15:guide id="14" orient="horz" pos="2999" userDrawn="1">
          <p15:clr>
            <a:srgbClr val="A4A3A4"/>
          </p15:clr>
        </p15:guide>
        <p15:guide id="15" pos="2026" userDrawn="1">
          <p15:clr>
            <a:srgbClr val="A4A3A4"/>
          </p15:clr>
        </p15:guide>
        <p15:guide id="16" orient="horz" pos="89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ьхов Александр Эдуардович" initials="VP" lastIdx="90" clrIdx="0">
    <p:extLst>
      <p:ext uri="{19B8F6BF-5375-455C-9EA6-DF929625EA0E}">
        <p15:presenceInfo xmlns:p15="http://schemas.microsoft.com/office/powerpoint/2012/main" xmlns="" userId="Ольхов Александр Эдуардович" providerId="None"/>
      </p:ext>
    </p:extLst>
  </p:cmAuthor>
  <p:cmAuthor id="2" name="Шутова Екатерина Евгеньевна" initials="ШЕЕ" lastIdx="80" clrIdx="1">
    <p:extLst>
      <p:ext uri="{19B8F6BF-5375-455C-9EA6-DF929625EA0E}">
        <p15:presenceInfo xmlns:p15="http://schemas.microsoft.com/office/powerpoint/2012/main" xmlns="" userId="S-1-5-21-3277741452-663078220-263377001-251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40F10"/>
    <a:srgbClr val="F4CA44"/>
    <a:srgbClr val="FAC566"/>
    <a:srgbClr val="F9BA49"/>
    <a:srgbClr val="F29E08"/>
    <a:srgbClr val="A47C93"/>
    <a:srgbClr val="ECCAF6"/>
    <a:srgbClr val="A64073"/>
    <a:srgbClr val="88345E"/>
    <a:srgbClr val="C8727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5349" autoAdjust="0"/>
  </p:normalViewPr>
  <p:slideViewPr>
    <p:cSldViewPr snapToGrid="0" showGuides="1">
      <p:cViewPr varScale="1">
        <p:scale>
          <a:sx n="111" d="100"/>
          <a:sy n="111" d="100"/>
        </p:scale>
        <p:origin x="-528" y="-84"/>
      </p:cViewPr>
      <p:guideLst>
        <p:guide orient="horz" pos="2999"/>
        <p:guide orient="horz" pos="890"/>
        <p:guide pos="7265"/>
        <p:guide pos="279"/>
        <p:guide pos="20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8.2159906598633606E-2"/>
          <c:y val="0.16180207620732537"/>
          <c:w val="0.3033804664302806"/>
          <c:h val="0.740299279148414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22-47B8-A52C-52F6337537CC}"/>
              </c:ext>
            </c:extLst>
          </c:dPt>
          <c:dPt>
            <c:idx val="1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422-47B8-A52C-52F6337537CC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422-47B8-A52C-52F6337537CC}"/>
              </c:ext>
            </c:extLst>
          </c:dPt>
          <c:dPt>
            <c:idx val="3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422-47B8-A52C-52F6337537CC}"/>
              </c:ext>
            </c:extLst>
          </c:dPt>
          <c:dPt>
            <c:idx val="4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422-47B8-A52C-52F6337537CC}"/>
              </c:ext>
            </c:extLst>
          </c:dPt>
          <c:dPt>
            <c:idx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422-47B8-A52C-52F6337537CC}"/>
              </c:ext>
            </c:extLst>
          </c:dPt>
          <c:dPt>
            <c:idx val="6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327-4939-962F-23E13818F413}"/>
              </c:ext>
            </c:extLst>
          </c:dPt>
          <c:dLbls>
            <c:dLbl>
              <c:idx val="0"/>
              <c:layout>
                <c:manualLayout>
                  <c:x val="4.226156966316072E-2"/>
                  <c:y val="-0.1338388732275474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22-47B8-A52C-52F6337537CC}"/>
                </c:ext>
              </c:extLst>
            </c:dLbl>
            <c:dLbl>
              <c:idx val="1"/>
              <c:layout>
                <c:manualLayout>
                  <c:x val="-1.8384465914131239E-2"/>
                  <c:y val="7.894589394732121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22-47B8-A52C-52F6337537CC}"/>
                </c:ext>
              </c:extLst>
            </c:dLbl>
            <c:dLbl>
              <c:idx val="2"/>
              <c:layout>
                <c:manualLayout>
                  <c:x val="-6.0611144743290386E-2"/>
                  <c:y val="8.6118814771566198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22-47B8-A52C-52F6337537CC}"/>
                </c:ext>
              </c:extLst>
            </c:dLbl>
            <c:dLbl>
              <c:idx val="3"/>
              <c:layout>
                <c:manualLayout>
                  <c:x val="-5.6462027177089084E-2"/>
                  <c:y val="-2.923045268213421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22-47B8-A52C-52F6337537CC}"/>
                </c:ext>
              </c:extLst>
            </c:dLbl>
            <c:dLbl>
              <c:idx val="4"/>
              <c:layout>
                <c:manualLayout>
                  <c:x val="-5.5802848165124389E-2"/>
                  <c:y val="-9.738196692770205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422-47B8-A52C-52F6337537CC}"/>
                </c:ext>
              </c:extLst>
            </c:dLbl>
            <c:dLbl>
              <c:idx val="5"/>
              <c:layout>
                <c:manualLayout>
                  <c:x val="-2.4857303467958138E-2"/>
                  <c:y val="-0.1275086039677612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422-47B8-A52C-52F6337537CC}"/>
                </c:ext>
              </c:extLst>
            </c:dLbl>
            <c:dLbl>
              <c:idx val="6"/>
              <c:layout>
                <c:manualLayout>
                  <c:x val="-4.4625163504100002E-3"/>
                  <c:y val="-0.1035828029678193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327-4939-962F-23E13818F4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" panose="020B0502040204020203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Машиностроение</c:v>
                </c:pt>
                <c:pt idx="1">
                  <c:v>Химия, нефтехимия и фармацевтика</c:v>
                </c:pt>
                <c:pt idx="2">
                  <c:v>Пищевые продукты, напитки, табак</c:v>
                </c:pt>
                <c:pt idx="3">
                  <c:v>Электроэнергия, газ, пар</c:v>
                </c:pt>
                <c:pt idx="4">
                  <c:v>Деревообработка, целлюлоза, полиграфия</c:v>
                </c:pt>
                <c:pt idx="5">
                  <c:v>Водоснабжение и водоотведение</c:v>
                </c:pt>
                <c:pt idx="6">
                  <c:v>Иные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38.4</c:v>
                </c:pt>
                <c:pt idx="1">
                  <c:v>27.9</c:v>
                </c:pt>
                <c:pt idx="2">
                  <c:v>13.1</c:v>
                </c:pt>
                <c:pt idx="3">
                  <c:v>8.1</c:v>
                </c:pt>
                <c:pt idx="4">
                  <c:v>3.7</c:v>
                </c:pt>
                <c:pt idx="5">
                  <c:v>2.2999999999999998</c:v>
                </c:pt>
                <c:pt idx="6">
                  <c:v>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422-47B8-A52C-52F6337537CC}"/>
            </c:ext>
          </c:extLst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425041433351883"/>
          <c:y val="0.18939175179773249"/>
          <c:w val="0.52184022004468034"/>
          <c:h val="0.8061520941970332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84FA2-0F81-4C35-91D5-D59046BC490C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721F4-9E78-4003-BECE-7F0906F2E4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5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721F4-9E78-4003-BECE-7F0906F2E46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536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721F4-9E78-4003-BECE-7F0906F2E46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9941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4416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053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618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9382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778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066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878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7926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084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667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3706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7833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44651-4FD9-4BB8-B552-06EBB4CC7C6A}" type="datetimeFigureOut">
              <a:rPr lang="ru-RU" smtClean="0"/>
              <a:pPr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2295-3C39-4528-9E0B-BA1DE04EBF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967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9508522" y="1323891"/>
            <a:ext cx="633448" cy="666833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FC49CED-8601-46AE-974F-CFB72CD205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2443" y="1436635"/>
            <a:ext cx="7887115" cy="3825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59E404-86AB-4E27-971C-7D46EA1E1A14}"/>
              </a:ext>
            </a:extLst>
          </p:cNvPr>
          <p:cNvSpPr txBox="1"/>
          <p:nvPr/>
        </p:nvSpPr>
        <p:spPr>
          <a:xfrm>
            <a:off x="2078814" y="801386"/>
            <a:ext cx="3521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ИНВЕСТИЦИОННЫЙ ПОТЕНЦИАЛ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4F077F4-C06A-404A-B9E1-0F4F6108F009}"/>
              </a:ext>
            </a:extLst>
          </p:cNvPr>
          <p:cNvSpPr txBox="1"/>
          <p:nvPr/>
        </p:nvSpPr>
        <p:spPr>
          <a:xfrm>
            <a:off x="6334732" y="5525869"/>
            <a:ext cx="4679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ТЕРРИТОРИЯ ДЛЯ РАЗВИТИЯ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ВАШЕГО БИЗНЕСА</a:t>
            </a:r>
          </a:p>
        </p:txBody>
      </p:sp>
    </p:spTree>
    <p:extLst>
      <p:ext uri="{BB962C8B-B14F-4D97-AF65-F5344CB8AC3E}">
        <p14:creationId xmlns:p14="http://schemas.microsoft.com/office/powerpoint/2010/main" xmlns="" val="338450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B8EB8A6-070D-487E-9BC4-0E71D48130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6577" y="569256"/>
            <a:ext cx="5394147" cy="5891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1E45B5B-6DD3-4967-9BE7-C532972E2A9C}"/>
              </a:ext>
            </a:extLst>
          </p:cNvPr>
          <p:cNvSpPr txBox="1"/>
          <p:nvPr/>
        </p:nvSpPr>
        <p:spPr>
          <a:xfrm>
            <a:off x="1397268" y="412111"/>
            <a:ext cx="5570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ИНФРАСТРУКТУРА РЕГИОНА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648" y="1568704"/>
            <a:ext cx="547941" cy="72394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0D13EE3-BFCD-AA0F-79E0-4E6261194F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71676" y="2752491"/>
            <a:ext cx="551892" cy="6032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6685DE4-582F-069E-F625-5F0B817023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4043" y="4991704"/>
            <a:ext cx="376191" cy="6701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DCE3FA4-2B44-1190-D25B-9C73A598621C}"/>
              </a:ext>
            </a:extLst>
          </p:cNvPr>
          <p:cNvSpPr txBox="1"/>
          <p:nvPr/>
        </p:nvSpPr>
        <p:spPr>
          <a:xfrm>
            <a:off x="2406084" y="1609132"/>
            <a:ext cx="3057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АВТОМОБИЛЬНОЕ СООБЩЕНИЕ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70A6076-AA43-027C-9DA3-44D0887FC1BE}"/>
              </a:ext>
            </a:extLst>
          </p:cNvPr>
          <p:cNvSpPr txBox="1"/>
          <p:nvPr/>
        </p:nvSpPr>
        <p:spPr>
          <a:xfrm>
            <a:off x="2406080" y="2599475"/>
            <a:ext cx="26133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ВОЗДУШНОЕ СООБЩЕНИЕ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C5EDCE6-56AF-865F-67F5-C05845D20405}"/>
              </a:ext>
            </a:extLst>
          </p:cNvPr>
          <p:cNvSpPr txBox="1"/>
          <p:nvPr/>
        </p:nvSpPr>
        <p:spPr>
          <a:xfrm>
            <a:off x="2405915" y="3829897"/>
            <a:ext cx="2508985" cy="26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ВОДНОЕ СООБЩЕНИЕ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727B92D-32CB-FD02-DA47-92EE683590C8}"/>
              </a:ext>
            </a:extLst>
          </p:cNvPr>
          <p:cNvSpPr txBox="1"/>
          <p:nvPr/>
        </p:nvSpPr>
        <p:spPr>
          <a:xfrm>
            <a:off x="2405915" y="4935076"/>
            <a:ext cx="319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ЖЕЛЕЗНОДОРОЖНОЕ СООБЩЕНИЕ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10B67B4-FD64-E025-2D8C-FEEE42354D45}"/>
              </a:ext>
            </a:extLst>
          </p:cNvPr>
          <p:cNvSpPr txBox="1"/>
          <p:nvPr/>
        </p:nvSpPr>
        <p:spPr>
          <a:xfrm>
            <a:off x="2406080" y="1842451"/>
            <a:ext cx="29602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272 км до Москвы</a:t>
            </a:r>
          </a:p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Федеральная трасса М-8 «Холмогоры»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109B79A-0C28-EDC2-EAFE-6866645F4ADE}"/>
              </a:ext>
            </a:extLst>
          </p:cNvPr>
          <p:cNvSpPr txBox="1"/>
          <p:nvPr/>
        </p:nvSpPr>
        <p:spPr>
          <a:xfrm>
            <a:off x="2405915" y="2807864"/>
            <a:ext cx="3657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час 15 мин. до Москвы</a:t>
            </a:r>
          </a:p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Международный </a:t>
            </a:r>
            <a:r>
              <a:rPr lang="ru-RU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аэропорт Ярославля</a:t>
            </a:r>
            <a:endParaRPr lang="ru-RU" sz="105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«Золотое кольцо» - пассажирские</a:t>
            </a:r>
          </a:p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грузовые перевозки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5EF0672-4091-3B9C-5F78-BE9960C8EA0E}"/>
              </a:ext>
            </a:extLst>
          </p:cNvPr>
          <p:cNvSpPr txBox="1"/>
          <p:nvPr/>
        </p:nvSpPr>
        <p:spPr>
          <a:xfrm>
            <a:off x="2405915" y="4060063"/>
            <a:ext cx="23509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560 км до Москвы</a:t>
            </a:r>
          </a:p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Речные порты: Ярославский, Рыбинский и Угличский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1C1A01B-89A0-ACF8-9F62-D74525ED12F8}"/>
              </a:ext>
            </a:extLst>
          </p:cNvPr>
          <p:cNvSpPr txBox="1"/>
          <p:nvPr/>
        </p:nvSpPr>
        <p:spPr>
          <a:xfrm>
            <a:off x="2405703" y="5131457"/>
            <a:ext cx="33581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часа до Москвы</a:t>
            </a:r>
          </a:p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Прямые поезда до Санкт-Петербурга, Нижнего Новгорода, Самары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3788" y="1579221"/>
            <a:ext cx="84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Архангельск</a:t>
            </a:r>
          </a:p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Вологду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44891" y="1361480"/>
            <a:ext cx="8425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С.-Петербург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50024" y="4845188"/>
            <a:ext cx="8425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Тверь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90841" y="5527925"/>
            <a:ext cx="8425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Москву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50424" y="3531379"/>
            <a:ext cx="8425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Кострому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88896" y="4557327"/>
            <a:ext cx="8425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Н. Новгород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46487" y="3613194"/>
            <a:ext cx="8425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С.-Петербург</a:t>
            </a:r>
          </a:p>
        </p:txBody>
      </p:sp>
      <p:sp>
        <p:nvSpPr>
          <p:cNvPr id="31" name="Овал 30"/>
          <p:cNvSpPr/>
          <p:nvPr/>
        </p:nvSpPr>
        <p:spPr>
          <a:xfrm>
            <a:off x="10116057" y="4464304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10504745" y="3538166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8517021" y="5950096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7844309" y="5458079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609893" y="4750412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8642173" y="1496632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7304345" y="3375203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8241437" y="6077211"/>
            <a:ext cx="8425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Москву</a:t>
            </a:r>
          </a:p>
        </p:txBody>
      </p:sp>
      <p:sp>
        <p:nvSpPr>
          <p:cNvPr id="41" name="Овал 40"/>
          <p:cNvSpPr/>
          <p:nvPr/>
        </p:nvSpPr>
        <p:spPr>
          <a:xfrm>
            <a:off x="9948109" y="1698420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77952" y="1522006"/>
            <a:ext cx="74121" cy="8894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540525" y="3563534"/>
            <a:ext cx="74121" cy="8894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51836" y="4489658"/>
            <a:ext cx="74121" cy="88945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16685DE4-582F-069E-F625-5F0B8170232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993889" y="1716204"/>
            <a:ext cx="63643" cy="102971"/>
          </a:xfrm>
          <a:prstGeom prst="rect">
            <a:avLst/>
          </a:prstGeom>
        </p:spPr>
      </p:pic>
      <p:sp>
        <p:nvSpPr>
          <p:cNvPr id="48" name="Овал 47"/>
          <p:cNvSpPr/>
          <p:nvPr/>
        </p:nvSpPr>
        <p:spPr>
          <a:xfrm>
            <a:off x="10201089" y="4031911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16685DE4-582F-069E-F625-5F0B8170232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243252" y="4052652"/>
            <a:ext cx="63643" cy="102971"/>
          </a:xfrm>
          <a:prstGeom prst="rect">
            <a:avLst/>
          </a:prstGeom>
        </p:spPr>
      </p:pic>
      <p:sp>
        <p:nvSpPr>
          <p:cNvPr id="50" name="Овал 49"/>
          <p:cNvSpPr/>
          <p:nvPr/>
        </p:nvSpPr>
        <p:spPr>
          <a:xfrm>
            <a:off x="10627947" y="840882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Якорь – Бесплатные иконки: Инструменты и посуда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9570" y="3936186"/>
            <a:ext cx="532940" cy="58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Овал 50"/>
          <p:cNvSpPr/>
          <p:nvPr/>
        </p:nvSpPr>
        <p:spPr>
          <a:xfrm>
            <a:off x="8752073" y="5917186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56433" y="5975470"/>
            <a:ext cx="74121" cy="88945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16685DE4-582F-069E-F625-5F0B8170232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93089" y="5935546"/>
            <a:ext cx="63643" cy="10297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85158" y="5483146"/>
            <a:ext cx="74121" cy="8894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44653" y="4775786"/>
            <a:ext cx="74121" cy="88945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16685DE4-582F-069E-F625-5F0B8170232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45361" y="3395692"/>
            <a:ext cx="63643" cy="102971"/>
          </a:xfrm>
          <a:prstGeom prst="rect">
            <a:avLst/>
          </a:prstGeom>
        </p:spPr>
      </p:pic>
      <p:sp>
        <p:nvSpPr>
          <p:cNvPr id="57" name="Овал 56"/>
          <p:cNvSpPr/>
          <p:nvPr/>
        </p:nvSpPr>
        <p:spPr>
          <a:xfrm>
            <a:off x="10033705" y="3756708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8824913" y="2630963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7798449" y="2283300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8110200" y="3830764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20D13EE3-BFCD-AA0F-79E0-4E6261194FE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61658" y="3786309"/>
            <a:ext cx="85415" cy="848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20D13EE3-BFCD-AA0F-79E0-4E6261194FE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856733" y="2658408"/>
            <a:ext cx="85415" cy="84800"/>
          </a:xfrm>
          <a:prstGeom prst="rect">
            <a:avLst/>
          </a:prstGeom>
        </p:spPr>
      </p:pic>
      <p:pic>
        <p:nvPicPr>
          <p:cNvPr id="63" name="Picture 2" descr="Якорь – Бесплатные иконки: Инструменты и посуд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5462" y="2297320"/>
            <a:ext cx="111652" cy="11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Якорь – Бесплатные иконки: Инструменты и посуд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7405" y="3846002"/>
            <a:ext cx="111652" cy="11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Овал 64"/>
          <p:cNvSpPr/>
          <p:nvPr/>
        </p:nvSpPr>
        <p:spPr>
          <a:xfrm>
            <a:off x="8590481" y="2699759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" name="Picture 2" descr="Якорь – Бесплатные иконки: Инструменты и посуд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6875" y="2712978"/>
            <a:ext cx="111652" cy="11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8630554" y="5092154"/>
            <a:ext cx="583327" cy="85794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9212613" y="4741992"/>
            <a:ext cx="1267" cy="36026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9205277" y="4552126"/>
            <a:ext cx="291971" cy="14873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21" idx="7"/>
          </p:cNvCxnSpPr>
          <p:nvPr/>
        </p:nvCxnSpPr>
        <p:spPr>
          <a:xfrm flipV="1">
            <a:off x="9465535" y="3799478"/>
            <a:ext cx="286315" cy="77102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9731337" y="2255569"/>
            <a:ext cx="415571" cy="153886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endCxn id="33" idx="4"/>
          </p:cNvCxnSpPr>
          <p:nvPr/>
        </p:nvCxnSpPr>
        <p:spPr>
          <a:xfrm flipH="1" flipV="1">
            <a:off x="10139262" y="2019088"/>
            <a:ext cx="7647" cy="2573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10066421" y="1879396"/>
            <a:ext cx="145681" cy="13969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4D569A19-7A16-C5A2-E087-B303335F84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02201" y="1904750"/>
            <a:ext cx="74121" cy="88945"/>
          </a:xfrm>
          <a:prstGeom prst="rect">
            <a:avLst/>
          </a:prstGeom>
        </p:spPr>
      </p:pic>
      <p:sp>
        <p:nvSpPr>
          <p:cNvPr id="21" name="Овал 20"/>
          <p:cNvSpPr/>
          <p:nvPr/>
        </p:nvSpPr>
        <p:spPr>
          <a:xfrm>
            <a:off x="9659095" y="3782598"/>
            <a:ext cx="108668" cy="11527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9186174" y="4670216"/>
            <a:ext cx="89617" cy="90847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8188496" y="4010479"/>
            <a:ext cx="89617" cy="90847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8890456" y="5486706"/>
            <a:ext cx="89617" cy="90847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 rot="1394924">
            <a:off x="9506376" y="4480552"/>
            <a:ext cx="86200" cy="136099"/>
          </a:xfrm>
          <a:prstGeom prst="rect">
            <a:avLst/>
          </a:prstGeom>
          <a:solidFill>
            <a:srgbClr val="F4CA44"/>
          </a:solidFill>
          <a:ln>
            <a:solidFill>
              <a:srgbClr val="F4C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8310271" y="5620258"/>
            <a:ext cx="640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М8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xmlns="" id="{67B20607-B7F2-4A3D-B482-1EB000EB563E}"/>
              </a:ext>
            </a:extLst>
          </p:cNvPr>
          <p:cNvSpPr/>
          <p:nvPr/>
        </p:nvSpPr>
        <p:spPr>
          <a:xfrm>
            <a:off x="1519763" y="1183039"/>
            <a:ext cx="4588344" cy="48787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08F2E699-F0CB-4502-8B70-51B5C9D9F2E2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10428" y="1087404"/>
            <a:ext cx="262856" cy="249491"/>
          </a:xfrm>
          <a:prstGeom prst="rect">
            <a:avLst/>
          </a:prstGeom>
        </p:spPr>
      </p:pic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13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6BBD6C-CB84-40A3-8CA2-4B739DC9BDA2}"/>
              </a:ext>
            </a:extLst>
          </p:cNvPr>
          <p:cNvSpPr/>
          <p:nvPr/>
        </p:nvSpPr>
        <p:spPr>
          <a:xfrm>
            <a:off x="1521220" y="4131241"/>
            <a:ext cx="5243328" cy="2323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7B20607-B7F2-4A3D-B482-1EB000EB563E}"/>
              </a:ext>
            </a:extLst>
          </p:cNvPr>
          <p:cNvSpPr/>
          <p:nvPr/>
        </p:nvSpPr>
        <p:spPr>
          <a:xfrm>
            <a:off x="7074369" y="4130573"/>
            <a:ext cx="4571531" cy="232400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FA187BC-8AC0-4409-976D-E530C1E923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3192" y="4011144"/>
            <a:ext cx="347224" cy="3295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8F2E699-F0CB-4502-8B70-51B5C9D9F2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0481" y="4026667"/>
            <a:ext cx="347224" cy="3295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CC635D9-4FA2-4FBA-B43C-B6236210907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25169" y="989224"/>
            <a:ext cx="414532" cy="4692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92C2A51-4D1C-470E-9A87-3F303CB4B1C9}"/>
              </a:ext>
            </a:extLst>
          </p:cNvPr>
          <p:cNvSpPr txBox="1"/>
          <p:nvPr/>
        </p:nvSpPr>
        <p:spPr>
          <a:xfrm>
            <a:off x="1429375" y="411531"/>
            <a:ext cx="4882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ЭКОНОМИЧЕСКИЙ ПОТЕНЦИАЛ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0A5FB08-342B-FA5B-27D6-863E12E522A9}"/>
              </a:ext>
            </a:extLst>
          </p:cNvPr>
          <p:cNvSpPr txBox="1"/>
          <p:nvPr/>
        </p:nvSpPr>
        <p:spPr>
          <a:xfrm>
            <a:off x="7497965" y="1069977"/>
            <a:ext cx="4815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КОНКУРЕНТНЫЕ ПРЕИМУЩЕСТВА РЕГИОНА</a:t>
            </a:r>
          </a:p>
        </p:txBody>
      </p:sp>
      <p:sp>
        <p:nvSpPr>
          <p:cNvPr id="5" name="Блок-схема: узел 41">
            <a:extLst>
              <a:ext uri="{FF2B5EF4-FFF2-40B4-BE49-F238E27FC236}">
                <a16:creationId xmlns:a16="http://schemas.microsoft.com/office/drawing/2014/main" xmlns="" id="{B16CD7D9-5488-A517-B3D0-E8E76E16D162}"/>
              </a:ext>
            </a:extLst>
          </p:cNvPr>
          <p:cNvSpPr/>
          <p:nvPr/>
        </p:nvSpPr>
        <p:spPr>
          <a:xfrm>
            <a:off x="7275770" y="2049800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" name="Блок-схема: узел 41">
            <a:extLst>
              <a:ext uri="{FF2B5EF4-FFF2-40B4-BE49-F238E27FC236}">
                <a16:creationId xmlns:a16="http://schemas.microsoft.com/office/drawing/2014/main" xmlns="" id="{0ADFDE80-8FAD-A5CA-5BCF-945E91C23FBF}"/>
              </a:ext>
            </a:extLst>
          </p:cNvPr>
          <p:cNvSpPr/>
          <p:nvPr/>
        </p:nvSpPr>
        <p:spPr>
          <a:xfrm>
            <a:off x="7274078" y="2394797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" name="Блок-схема: узел 41">
            <a:extLst>
              <a:ext uri="{FF2B5EF4-FFF2-40B4-BE49-F238E27FC236}">
                <a16:creationId xmlns:a16="http://schemas.microsoft.com/office/drawing/2014/main" xmlns="" id="{4EC766F7-8EAF-4007-D7F1-63B78ED7B63E}"/>
              </a:ext>
            </a:extLst>
          </p:cNvPr>
          <p:cNvSpPr/>
          <p:nvPr/>
        </p:nvSpPr>
        <p:spPr>
          <a:xfrm>
            <a:off x="7274078" y="2739796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3" name="Блок-схема: узел 41">
            <a:extLst>
              <a:ext uri="{FF2B5EF4-FFF2-40B4-BE49-F238E27FC236}">
                <a16:creationId xmlns:a16="http://schemas.microsoft.com/office/drawing/2014/main" xmlns="" id="{E1E256D1-2C7E-F70F-9816-DEE967EBE309}"/>
              </a:ext>
            </a:extLst>
          </p:cNvPr>
          <p:cNvSpPr/>
          <p:nvPr/>
        </p:nvSpPr>
        <p:spPr>
          <a:xfrm>
            <a:off x="6487961" y="3006669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4" name="Блок-схема: узел 41">
            <a:extLst>
              <a:ext uri="{FF2B5EF4-FFF2-40B4-BE49-F238E27FC236}">
                <a16:creationId xmlns:a16="http://schemas.microsoft.com/office/drawing/2014/main" xmlns="" id="{23B7793F-8F5D-E0B5-D4A1-E1657D21BC62}"/>
              </a:ext>
            </a:extLst>
          </p:cNvPr>
          <p:cNvSpPr/>
          <p:nvPr/>
        </p:nvSpPr>
        <p:spPr>
          <a:xfrm>
            <a:off x="7275182" y="3090187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35F3872-AEE7-A206-2063-A68088168BBD}"/>
              </a:ext>
            </a:extLst>
          </p:cNvPr>
          <p:cNvSpPr txBox="1"/>
          <p:nvPr/>
        </p:nvSpPr>
        <p:spPr>
          <a:xfrm>
            <a:off x="7497965" y="1611965"/>
            <a:ext cx="4594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Выгодное географическое положение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5DEB16C-4985-0E92-1542-880DCE0E307D}"/>
              </a:ext>
            </a:extLst>
          </p:cNvPr>
          <p:cNvSpPr txBox="1"/>
          <p:nvPr/>
        </p:nvSpPr>
        <p:spPr>
          <a:xfrm>
            <a:off x="7497965" y="1960638"/>
            <a:ext cx="4594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Богатое историко-культурное наследие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721CB8A-5E9A-8D1E-CC9F-E33F7AB7A012}"/>
              </a:ext>
            </a:extLst>
          </p:cNvPr>
          <p:cNvSpPr txBox="1"/>
          <p:nvPr/>
        </p:nvSpPr>
        <p:spPr>
          <a:xfrm>
            <a:off x="7497965" y="2310635"/>
            <a:ext cx="4594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Территории с преференциальными режимами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E9590EF-7C7F-04B3-61EE-41FAFF9AE71B}"/>
              </a:ext>
            </a:extLst>
          </p:cNvPr>
          <p:cNvSpPr txBox="1"/>
          <p:nvPr/>
        </p:nvSpPr>
        <p:spPr>
          <a:xfrm>
            <a:off x="7497965" y="2650634"/>
            <a:ext cx="4815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Минимальные сроки получения мер поддержки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0D8CBFF-B6DE-06EB-E768-FC2EA96FC4C8}"/>
              </a:ext>
            </a:extLst>
          </p:cNvPr>
          <p:cNvSpPr txBox="1"/>
          <p:nvPr/>
        </p:nvSpPr>
        <p:spPr>
          <a:xfrm>
            <a:off x="7497966" y="3006671"/>
            <a:ext cx="5109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Прямая связь инвесторов с руководством региона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C8D83893-6134-48E1-16D3-EFDC1681ED5A}"/>
              </a:ext>
            </a:extLst>
          </p:cNvPr>
          <p:cNvSpPr/>
          <p:nvPr/>
        </p:nvSpPr>
        <p:spPr>
          <a:xfrm>
            <a:off x="1521221" y="1161581"/>
            <a:ext cx="5243328" cy="1310470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2EEBA07-70A0-1533-B7D0-3081327EC0F3}"/>
              </a:ext>
            </a:extLst>
          </p:cNvPr>
          <p:cNvSpPr txBox="1"/>
          <p:nvPr/>
        </p:nvSpPr>
        <p:spPr>
          <a:xfrm>
            <a:off x="1644706" y="1238954"/>
            <a:ext cx="3029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1,028</a:t>
            </a:r>
            <a:endParaRPr lang="ru-RU" sz="5400" b="1" dirty="0">
              <a:solidFill>
                <a:srgbClr val="F4CA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933C5F-A6BC-DF4E-0F69-0381931DF3CE}"/>
              </a:ext>
            </a:extLst>
          </p:cNvPr>
          <p:cNvSpPr txBox="1"/>
          <p:nvPr/>
        </p:nvSpPr>
        <p:spPr>
          <a:xfrm>
            <a:off x="1724365" y="2068012"/>
            <a:ext cx="344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трлн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РУБ.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D849346-02D9-3CB9-E8B0-27F94FEDE966}"/>
              </a:ext>
            </a:extLst>
          </p:cNvPr>
          <p:cNvSpPr txBox="1"/>
          <p:nvPr/>
        </p:nvSpPr>
        <p:spPr>
          <a:xfrm>
            <a:off x="4209095" y="1429777"/>
            <a:ext cx="1984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ВАЛОВЫЙ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РЕГИОНАЛЬНЫЙ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ПРОДУКТ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CCC3D824-FAFA-E541-D7EB-70E66F7750C0}"/>
              </a:ext>
            </a:extLst>
          </p:cNvPr>
          <p:cNvCxnSpPr>
            <a:cxnSpLocks/>
          </p:cNvCxnSpPr>
          <p:nvPr/>
        </p:nvCxnSpPr>
        <p:spPr>
          <a:xfrm>
            <a:off x="1795159" y="2472051"/>
            <a:ext cx="0" cy="53462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75977E4B-8CCD-0489-070C-AA217783C051}"/>
              </a:ext>
            </a:extLst>
          </p:cNvPr>
          <p:cNvCxnSpPr>
            <a:cxnSpLocks/>
          </p:cNvCxnSpPr>
          <p:nvPr/>
        </p:nvCxnSpPr>
        <p:spPr>
          <a:xfrm>
            <a:off x="4150739" y="2472048"/>
            <a:ext cx="0" cy="53462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BCE656E9-CCF5-D9C0-484D-B34CEF276C36}"/>
              </a:ext>
            </a:extLst>
          </p:cNvPr>
          <p:cNvCxnSpPr>
            <a:cxnSpLocks/>
          </p:cNvCxnSpPr>
          <p:nvPr/>
        </p:nvCxnSpPr>
        <p:spPr>
          <a:xfrm>
            <a:off x="6546317" y="2472050"/>
            <a:ext cx="0" cy="53462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Блок-схема: узел 41">
            <a:extLst>
              <a:ext uri="{FF2B5EF4-FFF2-40B4-BE49-F238E27FC236}">
                <a16:creationId xmlns:a16="http://schemas.microsoft.com/office/drawing/2014/main" xmlns="" id="{36371D13-E805-1086-F5F2-4AA0E33E3D7F}"/>
              </a:ext>
            </a:extLst>
          </p:cNvPr>
          <p:cNvSpPr/>
          <p:nvPr/>
        </p:nvSpPr>
        <p:spPr>
          <a:xfrm>
            <a:off x="7268045" y="1701125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3" name="Блок-схема: узел 41">
            <a:extLst>
              <a:ext uri="{FF2B5EF4-FFF2-40B4-BE49-F238E27FC236}">
                <a16:creationId xmlns:a16="http://schemas.microsoft.com/office/drawing/2014/main" xmlns="" id="{34CDC541-1EF2-0105-FEA4-57E1F43BEF15}"/>
              </a:ext>
            </a:extLst>
          </p:cNvPr>
          <p:cNvSpPr/>
          <p:nvPr/>
        </p:nvSpPr>
        <p:spPr>
          <a:xfrm>
            <a:off x="4092382" y="3008277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4" name="Блок-схема: узел 41">
            <a:extLst>
              <a:ext uri="{FF2B5EF4-FFF2-40B4-BE49-F238E27FC236}">
                <a16:creationId xmlns:a16="http://schemas.microsoft.com/office/drawing/2014/main" xmlns="" id="{9924A94C-64FB-763C-68F5-C00D49D6B22A}"/>
              </a:ext>
            </a:extLst>
          </p:cNvPr>
          <p:cNvSpPr/>
          <p:nvPr/>
        </p:nvSpPr>
        <p:spPr>
          <a:xfrm>
            <a:off x="1732821" y="3006669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989B0C3-4969-415D-A6A0-9359C6851183}"/>
              </a:ext>
            </a:extLst>
          </p:cNvPr>
          <p:cNvSpPr txBox="1"/>
          <p:nvPr/>
        </p:nvSpPr>
        <p:spPr>
          <a:xfrm>
            <a:off x="5892782" y="3082444"/>
            <a:ext cx="1190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17,5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16498E7-7771-32F1-0FA7-50ADD5558AC9}"/>
              </a:ext>
            </a:extLst>
          </p:cNvPr>
          <p:cNvSpPr txBox="1"/>
          <p:nvPr/>
        </p:nvSpPr>
        <p:spPr>
          <a:xfrm>
            <a:off x="3781510" y="3090187"/>
            <a:ext cx="1190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27,9</a:t>
            </a:r>
            <a:r>
              <a:rPr lang="en-US" b="1" dirty="0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b="1" dirty="0">
              <a:solidFill>
                <a:srgbClr val="F4CA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CFD9CA8-63CD-FD24-EE5B-F98F468B8D09}"/>
              </a:ext>
            </a:extLst>
          </p:cNvPr>
          <p:cNvSpPr txBox="1"/>
          <p:nvPr/>
        </p:nvSpPr>
        <p:spPr>
          <a:xfrm>
            <a:off x="1444288" y="3090112"/>
            <a:ext cx="1190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10,8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3052EEB-EBF6-59B9-B04D-95985EAC441A}"/>
              </a:ext>
            </a:extLst>
          </p:cNvPr>
          <p:cNvSpPr txBox="1"/>
          <p:nvPr/>
        </p:nvSpPr>
        <p:spPr>
          <a:xfrm>
            <a:off x="1444289" y="3443820"/>
            <a:ext cx="21112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ТРАНСПОРТИРОВКА И ХРАНЕНИЕ</a:t>
            </a:r>
            <a:endParaRPr lang="ru-RU" sz="105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AA787BE-2274-784E-6C36-DFBE2BFF9316}"/>
              </a:ext>
            </a:extLst>
          </p:cNvPr>
          <p:cNvSpPr txBox="1"/>
          <p:nvPr/>
        </p:nvSpPr>
        <p:spPr>
          <a:xfrm>
            <a:off x="3782793" y="3443821"/>
            <a:ext cx="2086883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ПРОМЫШЛЕННОСТЬ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2FA5B57-7FB9-BAAA-2250-584D0B3C34F2}"/>
              </a:ext>
            </a:extLst>
          </p:cNvPr>
          <p:cNvSpPr txBox="1"/>
          <p:nvPr/>
        </p:nvSpPr>
        <p:spPr>
          <a:xfrm>
            <a:off x="5892782" y="3443821"/>
            <a:ext cx="21112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СЕЛЬСКОЕ ХОЗЯЙСТВО И ТОРГОВЛЯ</a:t>
            </a:r>
            <a:endParaRPr lang="ru-RU" sz="105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520CD926-BDDD-0196-39D3-BC010597DE3B}"/>
              </a:ext>
            </a:extLst>
          </p:cNvPr>
          <p:cNvSpPr txBox="1"/>
          <p:nvPr/>
        </p:nvSpPr>
        <p:spPr>
          <a:xfrm>
            <a:off x="1629982" y="4328013"/>
            <a:ext cx="8288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C22F0E1-CB57-B980-AD90-57D653A25720}"/>
              </a:ext>
            </a:extLst>
          </p:cNvPr>
          <p:cNvSpPr txBox="1"/>
          <p:nvPr/>
        </p:nvSpPr>
        <p:spPr>
          <a:xfrm>
            <a:off x="3566265" y="4327245"/>
            <a:ext cx="2898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ТОП-10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4DC159B-6B63-0E29-9255-784C30DEE430}"/>
              </a:ext>
            </a:extLst>
          </p:cNvPr>
          <p:cNvSpPr txBox="1"/>
          <p:nvPr/>
        </p:nvSpPr>
        <p:spPr>
          <a:xfrm>
            <a:off x="1627987" y="5213590"/>
            <a:ext cx="1838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ЦФО по объему привлечения средств Фонда развития промышленности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636C0E12-935C-5C01-19A2-CE04A1D319F9}"/>
              </a:ext>
            </a:extLst>
          </p:cNvPr>
          <p:cNvSpPr txBox="1"/>
          <p:nvPr/>
        </p:nvSpPr>
        <p:spPr>
          <a:xfrm>
            <a:off x="3667587" y="5198687"/>
            <a:ext cx="312393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Фонд регионального развития Ярославской области</a:t>
            </a:r>
          </a:p>
          <a:p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эффективности работы</a:t>
            </a:r>
          </a:p>
          <a:p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части финансирования</a:t>
            </a:r>
          </a:p>
          <a:p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предприятий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D6685AE-B42A-BB15-603D-80D0F95FAF11}"/>
              </a:ext>
            </a:extLst>
          </p:cNvPr>
          <p:cNvSpPr txBox="1"/>
          <p:nvPr/>
        </p:nvSpPr>
        <p:spPr>
          <a:xfrm>
            <a:off x="2076576" y="4761516"/>
            <a:ext cx="1032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3255AAD-EFFE-BA33-7CA0-E282E9B46A63}"/>
              </a:ext>
            </a:extLst>
          </p:cNvPr>
          <p:cNvSpPr txBox="1"/>
          <p:nvPr/>
        </p:nvSpPr>
        <p:spPr>
          <a:xfrm>
            <a:off x="6014466" y="4736116"/>
            <a:ext cx="1032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РФ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38F2FBF7-E9A6-0FF4-8145-3809C3B5100C}"/>
              </a:ext>
            </a:extLst>
          </p:cNvPr>
          <p:cNvSpPr txBox="1"/>
          <p:nvPr/>
        </p:nvSpPr>
        <p:spPr>
          <a:xfrm>
            <a:off x="7241157" y="4382619"/>
            <a:ext cx="8288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CC68B09-E943-191E-54FF-B2F7FAD4D5B9}"/>
              </a:ext>
            </a:extLst>
          </p:cNvPr>
          <p:cNvSpPr txBox="1"/>
          <p:nvPr/>
        </p:nvSpPr>
        <p:spPr>
          <a:xfrm>
            <a:off x="7687749" y="4816123"/>
            <a:ext cx="1032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E3386E50-BA08-75EC-22BA-AD0E12E29755}"/>
              </a:ext>
            </a:extLst>
          </p:cNvPr>
          <p:cNvSpPr txBox="1"/>
          <p:nvPr/>
        </p:nvSpPr>
        <p:spPr>
          <a:xfrm>
            <a:off x="9763751" y="4382619"/>
            <a:ext cx="1297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547B573F-91AC-583A-FA44-228D35803E2B}"/>
              </a:ext>
            </a:extLst>
          </p:cNvPr>
          <p:cNvSpPr txBox="1"/>
          <p:nvPr/>
        </p:nvSpPr>
        <p:spPr>
          <a:xfrm>
            <a:off x="10678626" y="4816123"/>
            <a:ext cx="1032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549A9395-FDA8-5E64-D0BD-31783999FDC3}"/>
              </a:ext>
            </a:extLst>
          </p:cNvPr>
          <p:cNvSpPr txBox="1"/>
          <p:nvPr/>
        </p:nvSpPr>
        <p:spPr>
          <a:xfrm>
            <a:off x="7249468" y="5213589"/>
            <a:ext cx="1838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ЦФО</a:t>
            </a:r>
            <a:endParaRPr lang="ru-RU" sz="105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7E0A424F-3B0F-C3FB-C55E-6B100F75052A}"/>
              </a:ext>
            </a:extLst>
          </p:cNvPr>
          <p:cNvSpPr txBox="1"/>
          <p:nvPr/>
        </p:nvSpPr>
        <p:spPr>
          <a:xfrm>
            <a:off x="9836815" y="5209288"/>
            <a:ext cx="1838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РФ</a:t>
            </a:r>
            <a:endParaRPr lang="ru-RU" sz="105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12134" y="581905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темпу роста инвестиций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итогам 2024 г.</a:t>
            </a:r>
          </a:p>
        </p:txBody>
      </p:sp>
    </p:spTree>
    <p:extLst>
      <p:ext uri="{BB962C8B-B14F-4D97-AF65-F5344CB8AC3E}">
        <p14:creationId xmlns:p14="http://schemas.microsoft.com/office/powerpoint/2010/main" xmlns="" val="5156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D8F58FE-33D6-41F2-A0A9-998C8065169E}"/>
              </a:ext>
            </a:extLst>
          </p:cNvPr>
          <p:cNvSpPr txBox="1"/>
          <p:nvPr/>
        </p:nvSpPr>
        <p:spPr>
          <a:xfrm>
            <a:off x="1431589" y="386304"/>
            <a:ext cx="5570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РАЗВИТИЕ ПРОМЫШЛЕННОСТИ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10B9B0-1960-4948-A2E5-9DFA9FD7AC1F}"/>
              </a:ext>
            </a:extLst>
          </p:cNvPr>
          <p:cNvSpPr/>
          <p:nvPr/>
        </p:nvSpPr>
        <p:spPr>
          <a:xfrm>
            <a:off x="1522542" y="1071537"/>
            <a:ext cx="10161356" cy="13994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D3FCF16-0DC9-4F2A-A213-6BB8BC1E12E0}"/>
              </a:ext>
            </a:extLst>
          </p:cNvPr>
          <p:cNvSpPr/>
          <p:nvPr/>
        </p:nvSpPr>
        <p:spPr>
          <a:xfrm>
            <a:off x="7378260" y="2779244"/>
            <a:ext cx="4305637" cy="37739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AE52CDC-1DF5-4DFE-8739-D91090D44AF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7341" y="967033"/>
            <a:ext cx="347224" cy="3295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D7709C4-91A4-4C1B-B761-6D23A69089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5361" y="2658365"/>
            <a:ext cx="347224" cy="3295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8F5759-DD22-AC57-907F-D2DA1849B0CF}"/>
              </a:ext>
            </a:extLst>
          </p:cNvPr>
          <p:cNvSpPr txBox="1"/>
          <p:nvPr/>
        </p:nvSpPr>
        <p:spPr>
          <a:xfrm>
            <a:off x="1791706" y="1364442"/>
            <a:ext cx="1647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3088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C7FA30-1400-D7C2-0248-DE884DF47D05}"/>
              </a:ext>
            </a:extLst>
          </p:cNvPr>
          <p:cNvSpPr txBox="1"/>
          <p:nvPr/>
        </p:nvSpPr>
        <p:spPr>
          <a:xfrm>
            <a:off x="7205716" y="1342370"/>
            <a:ext cx="54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DCFF0B0-8A76-0225-67B6-E7ECA4B3F9AC}"/>
              </a:ext>
            </a:extLst>
          </p:cNvPr>
          <p:cNvSpPr txBox="1"/>
          <p:nvPr/>
        </p:nvSpPr>
        <p:spPr>
          <a:xfrm>
            <a:off x="9081208" y="1381460"/>
            <a:ext cx="1647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40</a:t>
            </a:r>
            <a:r>
              <a:rPr lang="en-US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sz="3200" b="1" dirty="0">
              <a:solidFill>
                <a:srgbClr val="F4CA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EF5AD05-B988-F3C2-6B0B-EA7E3B759025}"/>
              </a:ext>
            </a:extLst>
          </p:cNvPr>
          <p:cNvSpPr txBox="1"/>
          <p:nvPr/>
        </p:nvSpPr>
        <p:spPr>
          <a:xfrm>
            <a:off x="3046629" y="1574767"/>
            <a:ext cx="2340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ПРЕДПРИЯТИЙ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46EA9D2-FF4D-FCC5-12A6-DDED5A271A21}"/>
              </a:ext>
            </a:extLst>
          </p:cNvPr>
          <p:cNvSpPr txBox="1"/>
          <p:nvPr/>
        </p:nvSpPr>
        <p:spPr>
          <a:xfrm>
            <a:off x="5437156" y="1427977"/>
            <a:ext cx="198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ПРОМЫШЛЕННОЕ </a:t>
            </a:r>
          </a:p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AB0FBC8-E770-CCD6-135D-A408BBFED225}"/>
              </a:ext>
            </a:extLst>
          </p:cNvPr>
          <p:cNvSpPr txBox="1"/>
          <p:nvPr/>
        </p:nvSpPr>
        <p:spPr>
          <a:xfrm>
            <a:off x="7548252" y="1595481"/>
            <a:ext cx="930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МЕСТЕ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45DDA46-707F-C82C-4DFE-815D73EFB7BA}"/>
              </a:ext>
            </a:extLst>
          </p:cNvPr>
          <p:cNvSpPr txBox="1"/>
          <p:nvPr/>
        </p:nvSpPr>
        <p:spPr>
          <a:xfrm>
            <a:off x="10269624" y="1629298"/>
            <a:ext cx="1289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НАЛОГОВ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0BF4C07-237B-B1EF-5DC5-5F307E95F556}"/>
              </a:ext>
            </a:extLst>
          </p:cNvPr>
          <p:cNvSpPr txBox="1"/>
          <p:nvPr/>
        </p:nvSpPr>
        <p:spPr>
          <a:xfrm>
            <a:off x="1789815" y="1878731"/>
            <a:ext cx="3087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 них           крупных </a:t>
            </a:r>
          </a:p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средних предприятий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EB88A0E-ED92-B8B4-7D3B-80A5384AEB9E}"/>
              </a:ext>
            </a:extLst>
          </p:cNvPr>
          <p:cNvSpPr txBox="1"/>
          <p:nvPr/>
        </p:nvSpPr>
        <p:spPr>
          <a:xfrm>
            <a:off x="5448593" y="1878731"/>
            <a:ext cx="2564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структуре добавленной </a:t>
            </a:r>
          </a:p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стоимости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B5B5CFF-F14C-0B05-56DF-8C5103EAA80B}"/>
              </a:ext>
            </a:extLst>
          </p:cNvPr>
          <p:cNvSpPr txBox="1"/>
          <p:nvPr/>
        </p:nvSpPr>
        <p:spPr>
          <a:xfrm>
            <a:off x="9096475" y="1906804"/>
            <a:ext cx="3087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консолидированный </a:t>
            </a:r>
          </a:p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бюджет области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7AC8B5F7-B05F-48EC-F2F9-966F3C53F12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5068" y="2866573"/>
            <a:ext cx="335793" cy="38014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65E98E8-F099-14C1-B936-F8CB7BABB22A}"/>
              </a:ext>
            </a:extLst>
          </p:cNvPr>
          <p:cNvSpPr txBox="1"/>
          <p:nvPr/>
        </p:nvSpPr>
        <p:spPr>
          <a:xfrm>
            <a:off x="1820860" y="2779243"/>
            <a:ext cx="3927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СТРУКТУРА ПРОМЫШЛЕННОГО ПРОИЗВОДСТВА,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72202D8-C7DB-1BDA-E760-A03276F53FFA}"/>
              </a:ext>
            </a:extLst>
          </p:cNvPr>
          <p:cNvSpPr txBox="1"/>
          <p:nvPr/>
        </p:nvSpPr>
        <p:spPr>
          <a:xfrm>
            <a:off x="7537262" y="3143850"/>
            <a:ext cx="3927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КЛАСТЕРЫ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2C61660-1528-9B96-99C4-E00990E70940}"/>
              </a:ext>
            </a:extLst>
          </p:cNvPr>
          <p:cNvSpPr txBox="1"/>
          <p:nvPr/>
        </p:nvSpPr>
        <p:spPr>
          <a:xfrm>
            <a:off x="7537262" y="3508496"/>
            <a:ext cx="3087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2024 г.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14A80DE-C939-3E2F-03F6-4EA7E168FD46}"/>
              </a:ext>
            </a:extLst>
          </p:cNvPr>
          <p:cNvSpPr txBox="1"/>
          <p:nvPr/>
        </p:nvSpPr>
        <p:spPr>
          <a:xfrm>
            <a:off x="7548356" y="4586437"/>
            <a:ext cx="3087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2025 г.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68A34CF8-232B-8E44-991C-593DFAB60E54}"/>
              </a:ext>
            </a:extLst>
          </p:cNvPr>
          <p:cNvSpPr txBox="1"/>
          <p:nvPr/>
        </p:nvSpPr>
        <p:spPr>
          <a:xfrm>
            <a:off x="7539613" y="5645874"/>
            <a:ext cx="3087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План на 2026 г.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8409913-0C7D-F7CA-5218-9693EC3F58E7}"/>
              </a:ext>
            </a:extLst>
          </p:cNvPr>
          <p:cNvSpPr txBox="1"/>
          <p:nvPr/>
        </p:nvSpPr>
        <p:spPr>
          <a:xfrm>
            <a:off x="7733201" y="4806013"/>
            <a:ext cx="54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EA9D730A-28ED-8BEB-9287-6D7FB85C0DD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19561" y="3770292"/>
            <a:ext cx="529849" cy="54947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0D7E487-3FB1-E702-A101-19DDADC5BB99}"/>
              </a:ext>
            </a:extLst>
          </p:cNvPr>
          <p:cNvSpPr txBox="1"/>
          <p:nvPr/>
        </p:nvSpPr>
        <p:spPr>
          <a:xfrm>
            <a:off x="8284601" y="3820519"/>
            <a:ext cx="35615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Межрегиональный промышленный кластер автокомпонентов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BAFC934-7AE6-6191-07DA-B56C5B25F302}"/>
              </a:ext>
            </a:extLst>
          </p:cNvPr>
          <p:cNvSpPr txBox="1"/>
          <p:nvPr/>
        </p:nvSpPr>
        <p:spPr>
          <a:xfrm>
            <a:off x="8276942" y="4897057"/>
            <a:ext cx="35615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место в методологической программе Минпромторга России «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КЛАСТЕРЫ»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7FB01779-BC96-537C-062E-75DF3710E7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r="2311" b="47141"/>
          <a:stretch/>
        </p:blipFill>
        <p:spPr>
          <a:xfrm>
            <a:off x="7672558" y="5956441"/>
            <a:ext cx="485475" cy="51077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FFA387A-6BCF-7510-9750-60C130765317}"/>
              </a:ext>
            </a:extLst>
          </p:cNvPr>
          <p:cNvSpPr txBox="1"/>
          <p:nvPr/>
        </p:nvSpPr>
        <p:spPr>
          <a:xfrm>
            <a:off x="8325286" y="5944596"/>
            <a:ext cx="35615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Межрегиональный фармацевтический кластер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52ABE7A8-3584-C9E4-6A60-26303B9762D4}"/>
              </a:ext>
            </a:extLst>
          </p:cNvPr>
          <p:cNvSpPr txBox="1"/>
          <p:nvPr/>
        </p:nvSpPr>
        <p:spPr>
          <a:xfrm>
            <a:off x="2401324" y="1820988"/>
            <a:ext cx="1190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247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xmlns="" val="3408251831"/>
              </p:ext>
            </p:extLst>
          </p:nvPr>
        </p:nvGraphicFramePr>
        <p:xfrm>
          <a:off x="1378690" y="3498072"/>
          <a:ext cx="5844929" cy="2843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1229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146"/>
          <p:cNvSpPr>
            <a:spLocks noChangeArrowheads="1"/>
          </p:cNvSpPr>
          <p:nvPr/>
        </p:nvSpPr>
        <p:spPr bwMode="auto">
          <a:xfrm>
            <a:off x="1421712" y="3953017"/>
            <a:ext cx="6714984" cy="33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НЕПРЕРЫВНОСТЬ КЛИЕНТСКОГО ПУТИ</a:t>
            </a:r>
          </a:p>
        </p:txBody>
      </p:sp>
      <p:grpSp>
        <p:nvGrpSpPr>
          <p:cNvPr id="148" name="Группа 147"/>
          <p:cNvGrpSpPr/>
          <p:nvPr/>
        </p:nvGrpSpPr>
        <p:grpSpPr>
          <a:xfrm>
            <a:off x="1244309" y="1040787"/>
            <a:ext cx="5735233" cy="557756"/>
            <a:chOff x="717923" y="898937"/>
            <a:chExt cx="5040266" cy="557756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717923" y="898937"/>
              <a:ext cx="5040266" cy="5236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128" tIns="45567" rIns="91128" bIns="45567" rtlCol="0" anchor="ctr"/>
            <a:lstStyle/>
            <a:p>
              <a:pPr marL="163624">
                <a:defRPr/>
              </a:pPr>
              <a:endParaRPr lang="ru-RU" sz="1050" kern="0" dirty="0">
                <a:solidFill>
                  <a:prstClr val="white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905365" y="1149225"/>
              <a:ext cx="2630121" cy="307468"/>
            </a:xfrm>
            <a:prstGeom prst="rect">
              <a:avLst/>
            </a:prstGeom>
            <a:noFill/>
          </p:spPr>
          <p:txBody>
            <a:bodyPr wrap="square" lIns="91128" tIns="45567" rIns="91128" bIns="45567" rtlCol="0">
              <a:spAutoFit/>
            </a:bodyPr>
            <a:lstStyle/>
            <a:p>
              <a:r>
                <a:rPr lang="ru-RU" sz="1400" b="1" cap="all" dirty="0">
                  <a:solidFill>
                    <a:schemeClr val="bg2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Финансовые меры</a:t>
              </a:r>
              <a:endParaRPr lang="ru-RU" sz="1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152" name="Группа 151"/>
          <p:cNvGrpSpPr/>
          <p:nvPr/>
        </p:nvGrpSpPr>
        <p:grpSpPr>
          <a:xfrm>
            <a:off x="6889896" y="1040786"/>
            <a:ext cx="5825980" cy="555534"/>
            <a:chOff x="6366021" y="888386"/>
            <a:chExt cx="5825980" cy="555533"/>
          </a:xfrm>
          <a:noFill/>
        </p:grpSpPr>
        <p:sp>
          <p:nvSpPr>
            <p:cNvPr id="153" name="Прямоугольник 152"/>
            <p:cNvSpPr/>
            <p:nvPr/>
          </p:nvSpPr>
          <p:spPr>
            <a:xfrm>
              <a:off x="6455667" y="888386"/>
              <a:ext cx="5736334" cy="5236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128" tIns="45567" rIns="91128" bIns="45567" rtlCol="0" anchor="ctr"/>
            <a:lstStyle/>
            <a:p>
              <a:pPr marL="163624">
                <a:defRPr/>
              </a:pPr>
              <a:endParaRPr lang="ru-RU" sz="1050" kern="0" dirty="0">
                <a:solidFill>
                  <a:prstClr val="white"/>
                </a:solidFill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6366021" y="1136452"/>
              <a:ext cx="3415556" cy="307467"/>
            </a:xfrm>
            <a:prstGeom prst="rect">
              <a:avLst/>
            </a:prstGeom>
            <a:grpFill/>
          </p:spPr>
          <p:txBody>
            <a:bodyPr wrap="square" lIns="91128" tIns="45567" rIns="91128" bIns="45567" rtlCol="0">
              <a:spAutoFit/>
            </a:bodyPr>
            <a:lstStyle/>
            <a:p>
              <a:r>
                <a:rPr lang="ru-RU" sz="1400" b="1" cap="all" dirty="0">
                  <a:solidFill>
                    <a:schemeClr val="bg2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Нефинансовые меры</a:t>
              </a:r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1689769" y="4691211"/>
            <a:ext cx="3142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Предынвестиционная</a:t>
            </a:r>
            <a:r>
              <a:rPr lang="ru-RU" sz="1400" b="1" dirty="0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 </a:t>
            </a:r>
            <a:r>
              <a:rPr lang="ru-RU" sz="1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фаза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5444511" y="4691211"/>
            <a:ext cx="2804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Инвестиционная фаза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8694324" y="4690497"/>
            <a:ext cx="2970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Эксплуатационная фаза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1689768" y="5039607"/>
            <a:ext cx="3336051" cy="1071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Отраслевая экспертиза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Разработка бизнес-плана и </a:t>
            </a:r>
            <a:r>
              <a:rPr lang="ru-RU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финмодели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Подбор мер поддержки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Земельно-имущественные отношения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Привлечение федерального финансирования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Строительство инфраструктуры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459278" y="5053330"/>
            <a:ext cx="2734267" cy="73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Получение мер поддержки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Помощь во взаимодействии с РСО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Оперативное решение проблематики при поддержке губернатора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8698250" y="5049980"/>
            <a:ext cx="3118585" cy="90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Компенсирующие меры господдержки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Формирование цепочек кооперации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Поддержка экспорта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Расширение производства</a:t>
            </a:r>
          </a:p>
          <a:p>
            <a:pPr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НИОКР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xmlns="" id="{F1E45B5B-6DD3-4967-9BE7-C532972E2A9C}"/>
              </a:ext>
            </a:extLst>
          </p:cNvPr>
          <p:cNvSpPr txBox="1"/>
          <p:nvPr/>
        </p:nvSpPr>
        <p:spPr>
          <a:xfrm>
            <a:off x="1425239" y="386304"/>
            <a:ext cx="9414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ЕДИНОЕ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ОКНО СОПРОВОЖДЕНИЯ ИНВЕСТОРОВ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EB26F7D-82CA-2D36-BC91-923B59F573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9245" y="4661502"/>
            <a:ext cx="343757" cy="38915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0EB26F7D-82CA-2D36-BC91-923B59F573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31845" y="4660822"/>
            <a:ext cx="343757" cy="38915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30696" y="1818467"/>
            <a:ext cx="6096000" cy="14516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Территории опережающего развития</a:t>
            </a: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Региональные налоговые льготы </a:t>
            </a: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Привлечение федерального финансирования</a:t>
            </a: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Финансовая поддержка МСП</a:t>
            </a: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Поддержка по объектам культурного наследия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303685" y="1727594"/>
            <a:ext cx="4412066" cy="1620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Индивидуальное сопровождение инвесторов Корпорацией развития области</a:t>
            </a: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Инвестиционные площадки </a:t>
            </a:r>
            <a:r>
              <a:rPr lang="ru-RU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гринфилд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 и </a:t>
            </a:r>
            <a:r>
              <a:rPr lang="ru-RU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браунфилд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Земельные участки без торгов</a:t>
            </a: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Поддержка экспортеров</a:t>
            </a:r>
          </a:p>
          <a:p>
            <a:pPr>
              <a:spcAft>
                <a:spcPts val="1000"/>
              </a:spcAft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Образовательные услуги и продвижение для МСП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BDE1623D-F4B7-4AA7-8E55-B4B524FB15E3}"/>
              </a:ext>
            </a:extLst>
          </p:cNvPr>
          <p:cNvCxnSpPr>
            <a:cxnSpLocks/>
          </p:cNvCxnSpPr>
          <p:nvPr/>
        </p:nvCxnSpPr>
        <p:spPr>
          <a:xfrm flipV="1">
            <a:off x="1549275" y="1626061"/>
            <a:ext cx="2809413" cy="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BA6A5601-CA82-4C96-B8D6-36025E274B3F}"/>
              </a:ext>
            </a:extLst>
          </p:cNvPr>
          <p:cNvCxnSpPr>
            <a:cxnSpLocks/>
          </p:cNvCxnSpPr>
          <p:nvPr/>
        </p:nvCxnSpPr>
        <p:spPr>
          <a:xfrm>
            <a:off x="1558135" y="1616392"/>
            <a:ext cx="0" cy="1615289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xmlns="" id="{7EBF4D52-64F5-424A-B529-8BC0959A0BEB}"/>
              </a:ext>
            </a:extLst>
          </p:cNvPr>
          <p:cNvSpPr/>
          <p:nvPr/>
        </p:nvSpPr>
        <p:spPr>
          <a:xfrm>
            <a:off x="4366149" y="1569663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B4BF3C4D-0CF0-45C1-B5D5-F11B274CBC7D}"/>
              </a:ext>
            </a:extLst>
          </p:cNvPr>
          <p:cNvCxnSpPr>
            <a:cxnSpLocks/>
          </p:cNvCxnSpPr>
          <p:nvPr/>
        </p:nvCxnSpPr>
        <p:spPr>
          <a:xfrm>
            <a:off x="1565948" y="1954841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C301C23B-40B7-46EE-AC78-1BDE4D8DA645}"/>
              </a:ext>
            </a:extLst>
          </p:cNvPr>
          <p:cNvCxnSpPr>
            <a:cxnSpLocks/>
          </p:cNvCxnSpPr>
          <p:nvPr/>
        </p:nvCxnSpPr>
        <p:spPr>
          <a:xfrm>
            <a:off x="1546892" y="3234383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3D1617DF-64BF-4B62-A3D6-B212FD305104}"/>
              </a:ext>
            </a:extLst>
          </p:cNvPr>
          <p:cNvCxnSpPr>
            <a:cxnSpLocks/>
          </p:cNvCxnSpPr>
          <p:nvPr/>
        </p:nvCxnSpPr>
        <p:spPr>
          <a:xfrm>
            <a:off x="1558135" y="2890447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BDE1623D-F4B7-4AA7-8E55-B4B524FB15E3}"/>
              </a:ext>
            </a:extLst>
          </p:cNvPr>
          <p:cNvCxnSpPr>
            <a:cxnSpLocks/>
          </p:cNvCxnSpPr>
          <p:nvPr/>
        </p:nvCxnSpPr>
        <p:spPr>
          <a:xfrm flipV="1">
            <a:off x="6979542" y="1650662"/>
            <a:ext cx="2809413" cy="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BA6A5601-CA82-4C96-B8D6-36025E274B3F}"/>
              </a:ext>
            </a:extLst>
          </p:cNvPr>
          <p:cNvCxnSpPr>
            <a:cxnSpLocks/>
          </p:cNvCxnSpPr>
          <p:nvPr/>
        </p:nvCxnSpPr>
        <p:spPr>
          <a:xfrm>
            <a:off x="6988402" y="1640993"/>
            <a:ext cx="0" cy="1615289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Блок-схема: узел 33">
            <a:extLst>
              <a:ext uri="{FF2B5EF4-FFF2-40B4-BE49-F238E27FC236}">
                <a16:creationId xmlns:a16="http://schemas.microsoft.com/office/drawing/2014/main" xmlns="" id="{7EBF4D52-64F5-424A-B529-8BC0959A0BEB}"/>
              </a:ext>
            </a:extLst>
          </p:cNvPr>
          <p:cNvSpPr/>
          <p:nvPr/>
        </p:nvSpPr>
        <p:spPr>
          <a:xfrm>
            <a:off x="9796416" y="1594264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B4BF3C4D-0CF0-45C1-B5D5-F11B274CBC7D}"/>
              </a:ext>
            </a:extLst>
          </p:cNvPr>
          <p:cNvCxnSpPr>
            <a:cxnSpLocks/>
          </p:cNvCxnSpPr>
          <p:nvPr/>
        </p:nvCxnSpPr>
        <p:spPr>
          <a:xfrm>
            <a:off x="6988402" y="1877048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C301C23B-40B7-46EE-AC78-1BDE4D8DA645}"/>
              </a:ext>
            </a:extLst>
          </p:cNvPr>
          <p:cNvCxnSpPr>
            <a:cxnSpLocks/>
          </p:cNvCxnSpPr>
          <p:nvPr/>
        </p:nvCxnSpPr>
        <p:spPr>
          <a:xfrm>
            <a:off x="6979540" y="3256280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3D1617DF-64BF-4B62-A3D6-B212FD305104}"/>
              </a:ext>
            </a:extLst>
          </p:cNvPr>
          <p:cNvCxnSpPr>
            <a:cxnSpLocks/>
          </p:cNvCxnSpPr>
          <p:nvPr/>
        </p:nvCxnSpPr>
        <p:spPr>
          <a:xfrm>
            <a:off x="6981922" y="2997915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C8D83893-6134-48E1-16D3-EFDC1681ED5A}"/>
              </a:ext>
            </a:extLst>
          </p:cNvPr>
          <p:cNvSpPr/>
          <p:nvPr/>
        </p:nvSpPr>
        <p:spPr>
          <a:xfrm>
            <a:off x="1565948" y="4379753"/>
            <a:ext cx="9997402" cy="1944849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B62B25E4-4774-4073-9930-28BD3F84093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41116" y="4302213"/>
            <a:ext cx="301663" cy="286324"/>
          </a:xfrm>
          <a:prstGeom prst="rect">
            <a:avLst/>
          </a:prstGeom>
        </p:spPr>
      </p:pic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3D1617DF-64BF-4B62-A3D6-B212FD305104}"/>
              </a:ext>
            </a:extLst>
          </p:cNvPr>
          <p:cNvCxnSpPr>
            <a:cxnSpLocks/>
          </p:cNvCxnSpPr>
          <p:nvPr/>
        </p:nvCxnSpPr>
        <p:spPr>
          <a:xfrm>
            <a:off x="1567430" y="2585647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B4BF3C4D-0CF0-45C1-B5D5-F11B274CBC7D}"/>
              </a:ext>
            </a:extLst>
          </p:cNvPr>
          <p:cNvCxnSpPr>
            <a:cxnSpLocks/>
          </p:cNvCxnSpPr>
          <p:nvPr/>
        </p:nvCxnSpPr>
        <p:spPr>
          <a:xfrm>
            <a:off x="1558135" y="2269167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3D1617DF-64BF-4B62-A3D6-B212FD305104}"/>
              </a:ext>
            </a:extLst>
          </p:cNvPr>
          <p:cNvCxnSpPr>
            <a:cxnSpLocks/>
          </p:cNvCxnSpPr>
          <p:nvPr/>
        </p:nvCxnSpPr>
        <p:spPr>
          <a:xfrm>
            <a:off x="6979540" y="2666923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3D1617DF-64BF-4B62-A3D6-B212FD305104}"/>
              </a:ext>
            </a:extLst>
          </p:cNvPr>
          <p:cNvCxnSpPr>
            <a:cxnSpLocks/>
          </p:cNvCxnSpPr>
          <p:nvPr/>
        </p:nvCxnSpPr>
        <p:spPr>
          <a:xfrm>
            <a:off x="6993050" y="2354979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661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9734591" y="5660909"/>
            <a:ext cx="2028033" cy="649501"/>
            <a:chOff x="7803286" y="6345702"/>
            <a:chExt cx="2028033" cy="649501"/>
          </a:xfrm>
        </p:grpSpPr>
        <p:sp>
          <p:nvSpPr>
            <p:cNvPr id="165" name="Овал 164"/>
            <p:cNvSpPr/>
            <p:nvPr/>
          </p:nvSpPr>
          <p:spPr>
            <a:xfrm>
              <a:off x="9663043" y="6399571"/>
              <a:ext cx="168276" cy="16926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803286" y="6345702"/>
              <a:ext cx="1808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Государственные </a:t>
              </a:r>
              <a:r>
                <a:rPr lang="ru-RU" sz="12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парки </a:t>
              </a:r>
              <a:endParaRPr lang="ru-RU" sz="12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7" name="Овал 166"/>
            <p:cNvSpPr/>
            <p:nvPr/>
          </p:nvSpPr>
          <p:spPr>
            <a:xfrm>
              <a:off x="9663043" y="6740413"/>
              <a:ext cx="168276" cy="164361"/>
            </a:xfrm>
            <a:prstGeom prst="ellipse">
              <a:avLst/>
            </a:prstGeom>
            <a:solidFill>
              <a:srgbClr val="A6407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8363860" y="6718204"/>
              <a:ext cx="12218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Частные </a:t>
              </a:r>
              <a:r>
                <a:rPr lang="ru-RU" sz="12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парки </a:t>
              </a:r>
              <a:endParaRPr lang="ru-RU" sz="12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720433" y="1021418"/>
            <a:ext cx="8722331" cy="5665179"/>
            <a:chOff x="4111156" y="878222"/>
            <a:chExt cx="7861823" cy="5089614"/>
          </a:xfrm>
        </p:grpSpPr>
        <p:grpSp>
          <p:nvGrpSpPr>
            <p:cNvPr id="174" name="Группа 173"/>
            <p:cNvGrpSpPr/>
            <p:nvPr/>
          </p:nvGrpSpPr>
          <p:grpSpPr>
            <a:xfrm>
              <a:off x="4111156" y="878222"/>
              <a:ext cx="7861823" cy="5089614"/>
              <a:chOff x="116006" y="1226832"/>
              <a:chExt cx="8285590" cy="5006324"/>
            </a:xfrm>
          </p:grpSpPr>
          <p:grpSp>
            <p:nvGrpSpPr>
              <p:cNvPr id="175" name="Группа 174"/>
              <p:cNvGrpSpPr/>
              <p:nvPr/>
            </p:nvGrpSpPr>
            <p:grpSpPr>
              <a:xfrm>
                <a:off x="116006" y="1226832"/>
                <a:ext cx="8285590" cy="5006324"/>
                <a:chOff x="1423291" y="1329425"/>
                <a:chExt cx="8774266" cy="5384450"/>
              </a:xfrm>
            </p:grpSpPr>
            <p:grpSp>
              <p:nvGrpSpPr>
                <p:cNvPr id="184" name="Группа 183"/>
                <p:cNvGrpSpPr/>
                <p:nvPr/>
              </p:nvGrpSpPr>
              <p:grpSpPr>
                <a:xfrm>
                  <a:off x="3476364" y="1329425"/>
                  <a:ext cx="4582450" cy="5384450"/>
                  <a:chOff x="2647689" y="1126963"/>
                  <a:chExt cx="4582450" cy="5384450"/>
                </a:xfrm>
              </p:grpSpPr>
              <p:pic>
                <p:nvPicPr>
                  <p:cNvPr id="216" name="object 63"/>
                  <p:cNvPicPr/>
                  <p:nvPr/>
                </p:nvPicPr>
                <p:blipFill>
                  <a:blip r:embed="rId3" cstate="print"/>
                  <a:stretch>
                    <a:fillRect/>
                  </a:stretch>
                </p:blipFill>
                <p:spPr>
                  <a:xfrm>
                    <a:off x="2647689" y="1126963"/>
                    <a:ext cx="4582450" cy="5357119"/>
                  </a:xfrm>
                  <a:prstGeom prst="rect">
                    <a:avLst/>
                  </a:prstGeom>
                </p:spPr>
              </p:pic>
              <p:sp>
                <p:nvSpPr>
                  <p:cNvPr id="217" name="Полилиния 216"/>
                  <p:cNvSpPr/>
                  <p:nvPr/>
                </p:nvSpPr>
                <p:spPr>
                  <a:xfrm>
                    <a:off x="3318387" y="3841955"/>
                    <a:ext cx="2743200" cy="2669458"/>
                  </a:xfrm>
                  <a:custGeom>
                    <a:avLst/>
                    <a:gdLst>
                      <a:gd name="connsiteX0" fmla="*/ 2595716 w 2743200"/>
                      <a:gd name="connsiteY0" fmla="*/ 1032387 h 2669458"/>
                      <a:gd name="connsiteX1" fmla="*/ 2558845 w 2743200"/>
                      <a:gd name="connsiteY1" fmla="*/ 973393 h 2669458"/>
                      <a:gd name="connsiteX2" fmla="*/ 2507226 w 2743200"/>
                      <a:gd name="connsiteY2" fmla="*/ 936522 h 2669458"/>
                      <a:gd name="connsiteX3" fmla="*/ 2440858 w 2743200"/>
                      <a:gd name="connsiteY3" fmla="*/ 877529 h 2669458"/>
                      <a:gd name="connsiteX4" fmla="*/ 2426110 w 2743200"/>
                      <a:gd name="connsiteY4" fmla="*/ 737419 h 2669458"/>
                      <a:gd name="connsiteX5" fmla="*/ 2352368 w 2743200"/>
                      <a:gd name="connsiteY5" fmla="*/ 671051 h 2669458"/>
                      <a:gd name="connsiteX6" fmla="*/ 2227007 w 2743200"/>
                      <a:gd name="connsiteY6" fmla="*/ 678426 h 2669458"/>
                      <a:gd name="connsiteX7" fmla="*/ 2131142 w 2743200"/>
                      <a:gd name="connsiteY7" fmla="*/ 560439 h 2669458"/>
                      <a:gd name="connsiteX8" fmla="*/ 1983658 w 2743200"/>
                      <a:gd name="connsiteY8" fmla="*/ 582561 h 2669458"/>
                      <a:gd name="connsiteX9" fmla="*/ 1954161 w 2743200"/>
                      <a:gd name="connsiteY9" fmla="*/ 442451 h 2669458"/>
                      <a:gd name="connsiteX10" fmla="*/ 1880419 w 2743200"/>
                      <a:gd name="connsiteY10" fmla="*/ 346587 h 2669458"/>
                      <a:gd name="connsiteX11" fmla="*/ 1791929 w 2743200"/>
                      <a:gd name="connsiteY11" fmla="*/ 221226 h 2669458"/>
                      <a:gd name="connsiteX12" fmla="*/ 1732936 w 2743200"/>
                      <a:gd name="connsiteY12" fmla="*/ 169606 h 2669458"/>
                      <a:gd name="connsiteX13" fmla="*/ 1637071 w 2743200"/>
                      <a:gd name="connsiteY13" fmla="*/ 199103 h 2669458"/>
                      <a:gd name="connsiteX14" fmla="*/ 1423219 w 2743200"/>
                      <a:gd name="connsiteY14" fmla="*/ 287593 h 2669458"/>
                      <a:gd name="connsiteX15" fmla="*/ 1371600 w 2743200"/>
                      <a:gd name="connsiteY15" fmla="*/ 376084 h 2669458"/>
                      <a:gd name="connsiteX16" fmla="*/ 1327355 w 2743200"/>
                      <a:gd name="connsiteY16" fmla="*/ 398206 h 2669458"/>
                      <a:gd name="connsiteX17" fmla="*/ 1246239 w 2743200"/>
                      <a:gd name="connsiteY17" fmla="*/ 368710 h 2669458"/>
                      <a:gd name="connsiteX18" fmla="*/ 1187245 w 2743200"/>
                      <a:gd name="connsiteY18" fmla="*/ 265471 h 2669458"/>
                      <a:gd name="connsiteX19" fmla="*/ 1194619 w 2743200"/>
                      <a:gd name="connsiteY19" fmla="*/ 140110 h 2669458"/>
                      <a:gd name="connsiteX20" fmla="*/ 1047136 w 2743200"/>
                      <a:gd name="connsiteY20" fmla="*/ 22122 h 2669458"/>
                      <a:gd name="connsiteX21" fmla="*/ 966019 w 2743200"/>
                      <a:gd name="connsiteY21" fmla="*/ 0 h 2669458"/>
                      <a:gd name="connsiteX22" fmla="*/ 884903 w 2743200"/>
                      <a:gd name="connsiteY22" fmla="*/ 7374 h 2669458"/>
                      <a:gd name="connsiteX23" fmla="*/ 789039 w 2743200"/>
                      <a:gd name="connsiteY23" fmla="*/ 103239 h 2669458"/>
                      <a:gd name="connsiteX24" fmla="*/ 663678 w 2743200"/>
                      <a:gd name="connsiteY24" fmla="*/ 191729 h 2669458"/>
                      <a:gd name="connsiteX25" fmla="*/ 449826 w 2743200"/>
                      <a:gd name="connsiteY25" fmla="*/ 147484 h 2669458"/>
                      <a:gd name="connsiteX26" fmla="*/ 324465 w 2743200"/>
                      <a:gd name="connsiteY26" fmla="*/ 169606 h 2669458"/>
                      <a:gd name="connsiteX27" fmla="*/ 280219 w 2743200"/>
                      <a:gd name="connsiteY27" fmla="*/ 272845 h 2669458"/>
                      <a:gd name="connsiteX28" fmla="*/ 162232 w 2743200"/>
                      <a:gd name="connsiteY28" fmla="*/ 302342 h 2669458"/>
                      <a:gd name="connsiteX29" fmla="*/ 58994 w 2743200"/>
                      <a:gd name="connsiteY29" fmla="*/ 331839 h 2669458"/>
                      <a:gd name="connsiteX30" fmla="*/ 7374 w 2743200"/>
                      <a:gd name="connsiteY30" fmla="*/ 361335 h 2669458"/>
                      <a:gd name="connsiteX31" fmla="*/ 0 w 2743200"/>
                      <a:gd name="connsiteY31" fmla="*/ 368710 h 2669458"/>
                      <a:gd name="connsiteX32" fmla="*/ 0 w 2743200"/>
                      <a:gd name="connsiteY32" fmla="*/ 494071 h 2669458"/>
                      <a:gd name="connsiteX33" fmla="*/ 7374 w 2743200"/>
                      <a:gd name="connsiteY33" fmla="*/ 582561 h 2669458"/>
                      <a:gd name="connsiteX34" fmla="*/ 44245 w 2743200"/>
                      <a:gd name="connsiteY34" fmla="*/ 678426 h 2669458"/>
                      <a:gd name="connsiteX35" fmla="*/ 73742 w 2743200"/>
                      <a:gd name="connsiteY35" fmla="*/ 766916 h 2669458"/>
                      <a:gd name="connsiteX36" fmla="*/ 125361 w 2743200"/>
                      <a:gd name="connsiteY36" fmla="*/ 892277 h 2669458"/>
                      <a:gd name="connsiteX37" fmla="*/ 265471 w 2743200"/>
                      <a:gd name="connsiteY37" fmla="*/ 988142 h 2669458"/>
                      <a:gd name="connsiteX38" fmla="*/ 464574 w 2743200"/>
                      <a:gd name="connsiteY38" fmla="*/ 1025013 h 2669458"/>
                      <a:gd name="connsiteX39" fmla="*/ 545690 w 2743200"/>
                      <a:gd name="connsiteY39" fmla="*/ 943897 h 2669458"/>
                      <a:gd name="connsiteX40" fmla="*/ 641555 w 2743200"/>
                      <a:gd name="connsiteY40" fmla="*/ 914400 h 2669458"/>
                      <a:gd name="connsiteX41" fmla="*/ 730045 w 2743200"/>
                      <a:gd name="connsiteY41" fmla="*/ 988142 h 2669458"/>
                      <a:gd name="connsiteX42" fmla="*/ 678426 w 2743200"/>
                      <a:gd name="connsiteY42" fmla="*/ 1076632 h 2669458"/>
                      <a:gd name="connsiteX43" fmla="*/ 553065 w 2743200"/>
                      <a:gd name="connsiteY43" fmla="*/ 1172497 h 2669458"/>
                      <a:gd name="connsiteX44" fmla="*/ 486697 w 2743200"/>
                      <a:gd name="connsiteY44" fmla="*/ 1194619 h 2669458"/>
                      <a:gd name="connsiteX45" fmla="*/ 442452 w 2743200"/>
                      <a:gd name="connsiteY45" fmla="*/ 1238864 h 2669458"/>
                      <a:gd name="connsiteX46" fmla="*/ 479323 w 2743200"/>
                      <a:gd name="connsiteY46" fmla="*/ 1290484 h 2669458"/>
                      <a:gd name="connsiteX47" fmla="*/ 530942 w 2743200"/>
                      <a:gd name="connsiteY47" fmla="*/ 1342103 h 2669458"/>
                      <a:gd name="connsiteX48" fmla="*/ 634181 w 2743200"/>
                      <a:gd name="connsiteY48" fmla="*/ 1408471 h 2669458"/>
                      <a:gd name="connsiteX49" fmla="*/ 641555 w 2743200"/>
                      <a:gd name="connsiteY49" fmla="*/ 1474839 h 2669458"/>
                      <a:gd name="connsiteX50" fmla="*/ 641555 w 2743200"/>
                      <a:gd name="connsiteY50" fmla="*/ 1541206 h 2669458"/>
                      <a:gd name="connsiteX51" fmla="*/ 656303 w 2743200"/>
                      <a:gd name="connsiteY51" fmla="*/ 1563329 h 2669458"/>
                      <a:gd name="connsiteX52" fmla="*/ 656303 w 2743200"/>
                      <a:gd name="connsiteY52" fmla="*/ 1644445 h 2669458"/>
                      <a:gd name="connsiteX53" fmla="*/ 612058 w 2743200"/>
                      <a:gd name="connsiteY53" fmla="*/ 1718187 h 2669458"/>
                      <a:gd name="connsiteX54" fmla="*/ 604684 w 2743200"/>
                      <a:gd name="connsiteY54" fmla="*/ 1718187 h 2669458"/>
                      <a:gd name="connsiteX55" fmla="*/ 589936 w 2743200"/>
                      <a:gd name="connsiteY55" fmla="*/ 1740310 h 2669458"/>
                      <a:gd name="connsiteX56" fmla="*/ 582561 w 2743200"/>
                      <a:gd name="connsiteY56" fmla="*/ 1828800 h 2669458"/>
                      <a:gd name="connsiteX57" fmla="*/ 612058 w 2743200"/>
                      <a:gd name="connsiteY57" fmla="*/ 1880419 h 2669458"/>
                      <a:gd name="connsiteX58" fmla="*/ 508819 w 2743200"/>
                      <a:gd name="connsiteY58" fmla="*/ 1946787 h 2669458"/>
                      <a:gd name="connsiteX59" fmla="*/ 530942 w 2743200"/>
                      <a:gd name="connsiteY59" fmla="*/ 2027903 h 2669458"/>
                      <a:gd name="connsiteX60" fmla="*/ 612058 w 2743200"/>
                      <a:gd name="connsiteY60" fmla="*/ 2086897 h 2669458"/>
                      <a:gd name="connsiteX61" fmla="*/ 678426 w 2743200"/>
                      <a:gd name="connsiteY61" fmla="*/ 2131142 h 2669458"/>
                      <a:gd name="connsiteX62" fmla="*/ 766916 w 2743200"/>
                      <a:gd name="connsiteY62" fmla="*/ 2197510 h 2669458"/>
                      <a:gd name="connsiteX63" fmla="*/ 759542 w 2743200"/>
                      <a:gd name="connsiteY63" fmla="*/ 2322871 h 2669458"/>
                      <a:gd name="connsiteX64" fmla="*/ 796413 w 2743200"/>
                      <a:gd name="connsiteY64" fmla="*/ 2396613 h 2669458"/>
                      <a:gd name="connsiteX65" fmla="*/ 855407 w 2743200"/>
                      <a:gd name="connsiteY65" fmla="*/ 2440858 h 2669458"/>
                      <a:gd name="connsiteX66" fmla="*/ 943897 w 2743200"/>
                      <a:gd name="connsiteY66" fmla="*/ 2448232 h 2669458"/>
                      <a:gd name="connsiteX67" fmla="*/ 943897 w 2743200"/>
                      <a:gd name="connsiteY67" fmla="*/ 2448232 h 2669458"/>
                      <a:gd name="connsiteX68" fmla="*/ 1061884 w 2743200"/>
                      <a:gd name="connsiteY68" fmla="*/ 2580968 h 2669458"/>
                      <a:gd name="connsiteX69" fmla="*/ 1113503 w 2743200"/>
                      <a:gd name="connsiteY69" fmla="*/ 2654710 h 2669458"/>
                      <a:gd name="connsiteX70" fmla="*/ 1290484 w 2743200"/>
                      <a:gd name="connsiteY70" fmla="*/ 2669458 h 2669458"/>
                      <a:gd name="connsiteX71" fmla="*/ 1312607 w 2743200"/>
                      <a:gd name="connsiteY71" fmla="*/ 2603090 h 2669458"/>
                      <a:gd name="connsiteX72" fmla="*/ 1452716 w 2743200"/>
                      <a:gd name="connsiteY72" fmla="*/ 2536722 h 2669458"/>
                      <a:gd name="connsiteX73" fmla="*/ 1541207 w 2743200"/>
                      <a:gd name="connsiteY73" fmla="*/ 2507226 h 2669458"/>
                      <a:gd name="connsiteX74" fmla="*/ 1578078 w 2743200"/>
                      <a:gd name="connsiteY74" fmla="*/ 2617839 h 2669458"/>
                      <a:gd name="connsiteX75" fmla="*/ 1806678 w 2743200"/>
                      <a:gd name="connsiteY75" fmla="*/ 2625213 h 2669458"/>
                      <a:gd name="connsiteX76" fmla="*/ 1858297 w 2743200"/>
                      <a:gd name="connsiteY76" fmla="*/ 2558845 h 2669458"/>
                      <a:gd name="connsiteX77" fmla="*/ 1946787 w 2743200"/>
                      <a:gd name="connsiteY77" fmla="*/ 2499851 h 2669458"/>
                      <a:gd name="connsiteX78" fmla="*/ 2101645 w 2743200"/>
                      <a:gd name="connsiteY78" fmla="*/ 2573593 h 2669458"/>
                      <a:gd name="connsiteX79" fmla="*/ 2138516 w 2743200"/>
                      <a:gd name="connsiteY79" fmla="*/ 2499851 h 2669458"/>
                      <a:gd name="connsiteX80" fmla="*/ 2145890 w 2743200"/>
                      <a:gd name="connsiteY80" fmla="*/ 2477729 h 2669458"/>
                      <a:gd name="connsiteX81" fmla="*/ 2168013 w 2743200"/>
                      <a:gd name="connsiteY81" fmla="*/ 2367116 h 2669458"/>
                      <a:gd name="connsiteX82" fmla="*/ 2145890 w 2743200"/>
                      <a:gd name="connsiteY82" fmla="*/ 2278626 h 2669458"/>
                      <a:gd name="connsiteX83" fmla="*/ 2160639 w 2743200"/>
                      <a:gd name="connsiteY83" fmla="*/ 2160639 h 2669458"/>
                      <a:gd name="connsiteX84" fmla="*/ 2160639 w 2743200"/>
                      <a:gd name="connsiteY84" fmla="*/ 2027903 h 2669458"/>
                      <a:gd name="connsiteX85" fmla="*/ 2160639 w 2743200"/>
                      <a:gd name="connsiteY85" fmla="*/ 1880419 h 2669458"/>
                      <a:gd name="connsiteX86" fmla="*/ 2160639 w 2743200"/>
                      <a:gd name="connsiteY86" fmla="*/ 1880419 h 2669458"/>
                      <a:gd name="connsiteX87" fmla="*/ 2219632 w 2743200"/>
                      <a:gd name="connsiteY87" fmla="*/ 1821426 h 2669458"/>
                      <a:gd name="connsiteX88" fmla="*/ 2227007 w 2743200"/>
                      <a:gd name="connsiteY88" fmla="*/ 1747684 h 2669458"/>
                      <a:gd name="connsiteX89" fmla="*/ 2212258 w 2743200"/>
                      <a:gd name="connsiteY89" fmla="*/ 1710813 h 2669458"/>
                      <a:gd name="connsiteX90" fmla="*/ 2263878 w 2743200"/>
                      <a:gd name="connsiteY90" fmla="*/ 1644445 h 2669458"/>
                      <a:gd name="connsiteX91" fmla="*/ 2330245 w 2743200"/>
                      <a:gd name="connsiteY91" fmla="*/ 1607574 h 2669458"/>
                      <a:gd name="connsiteX92" fmla="*/ 2367116 w 2743200"/>
                      <a:gd name="connsiteY92" fmla="*/ 1526458 h 2669458"/>
                      <a:gd name="connsiteX93" fmla="*/ 2381865 w 2743200"/>
                      <a:gd name="connsiteY93" fmla="*/ 1489587 h 2669458"/>
                      <a:gd name="connsiteX94" fmla="*/ 2396613 w 2743200"/>
                      <a:gd name="connsiteY94" fmla="*/ 1467464 h 2669458"/>
                      <a:gd name="connsiteX95" fmla="*/ 2396613 w 2743200"/>
                      <a:gd name="connsiteY95" fmla="*/ 1467464 h 2669458"/>
                      <a:gd name="connsiteX96" fmla="*/ 2440858 w 2743200"/>
                      <a:gd name="connsiteY96" fmla="*/ 1371600 h 2669458"/>
                      <a:gd name="connsiteX97" fmla="*/ 2514600 w 2743200"/>
                      <a:gd name="connsiteY97" fmla="*/ 1349477 h 2669458"/>
                      <a:gd name="connsiteX98" fmla="*/ 2580968 w 2743200"/>
                      <a:gd name="connsiteY98" fmla="*/ 1312606 h 2669458"/>
                      <a:gd name="connsiteX99" fmla="*/ 2603090 w 2743200"/>
                      <a:gd name="connsiteY99" fmla="*/ 1297858 h 2669458"/>
                      <a:gd name="connsiteX100" fmla="*/ 2654710 w 2743200"/>
                      <a:gd name="connsiteY100" fmla="*/ 1268361 h 2669458"/>
                      <a:gd name="connsiteX101" fmla="*/ 2743200 w 2743200"/>
                      <a:gd name="connsiteY101" fmla="*/ 1187245 h 2669458"/>
                      <a:gd name="connsiteX102" fmla="*/ 2721078 w 2743200"/>
                      <a:gd name="connsiteY102" fmla="*/ 1120877 h 2669458"/>
                      <a:gd name="connsiteX103" fmla="*/ 2662084 w 2743200"/>
                      <a:gd name="connsiteY103" fmla="*/ 1069258 h 2669458"/>
                      <a:gd name="connsiteX104" fmla="*/ 2595716 w 2743200"/>
                      <a:gd name="connsiteY104" fmla="*/ 1032387 h 2669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</a:cxnLst>
                    <a:rect l="l" t="t" r="r" b="b"/>
                    <a:pathLst>
                      <a:path w="2743200" h="2669458">
                        <a:moveTo>
                          <a:pt x="2595716" y="1032387"/>
                        </a:moveTo>
                        <a:lnTo>
                          <a:pt x="2558845" y="973393"/>
                        </a:lnTo>
                        <a:lnTo>
                          <a:pt x="2507226" y="936522"/>
                        </a:lnTo>
                        <a:lnTo>
                          <a:pt x="2440858" y="877529"/>
                        </a:lnTo>
                        <a:lnTo>
                          <a:pt x="2426110" y="737419"/>
                        </a:lnTo>
                        <a:lnTo>
                          <a:pt x="2352368" y="671051"/>
                        </a:lnTo>
                        <a:lnTo>
                          <a:pt x="2227007" y="678426"/>
                        </a:lnTo>
                        <a:lnTo>
                          <a:pt x="2131142" y="560439"/>
                        </a:lnTo>
                        <a:lnTo>
                          <a:pt x="1983658" y="582561"/>
                        </a:lnTo>
                        <a:lnTo>
                          <a:pt x="1954161" y="442451"/>
                        </a:lnTo>
                        <a:lnTo>
                          <a:pt x="1880419" y="346587"/>
                        </a:lnTo>
                        <a:lnTo>
                          <a:pt x="1791929" y="221226"/>
                        </a:lnTo>
                        <a:lnTo>
                          <a:pt x="1732936" y="169606"/>
                        </a:lnTo>
                        <a:lnTo>
                          <a:pt x="1637071" y="199103"/>
                        </a:lnTo>
                        <a:lnTo>
                          <a:pt x="1423219" y="287593"/>
                        </a:lnTo>
                        <a:lnTo>
                          <a:pt x="1371600" y="376084"/>
                        </a:lnTo>
                        <a:lnTo>
                          <a:pt x="1327355" y="398206"/>
                        </a:lnTo>
                        <a:lnTo>
                          <a:pt x="1246239" y="368710"/>
                        </a:lnTo>
                        <a:lnTo>
                          <a:pt x="1187245" y="265471"/>
                        </a:lnTo>
                        <a:lnTo>
                          <a:pt x="1194619" y="140110"/>
                        </a:lnTo>
                        <a:lnTo>
                          <a:pt x="1047136" y="22122"/>
                        </a:lnTo>
                        <a:lnTo>
                          <a:pt x="966019" y="0"/>
                        </a:lnTo>
                        <a:lnTo>
                          <a:pt x="884903" y="7374"/>
                        </a:lnTo>
                        <a:lnTo>
                          <a:pt x="789039" y="103239"/>
                        </a:lnTo>
                        <a:lnTo>
                          <a:pt x="663678" y="191729"/>
                        </a:lnTo>
                        <a:lnTo>
                          <a:pt x="449826" y="147484"/>
                        </a:lnTo>
                        <a:lnTo>
                          <a:pt x="324465" y="169606"/>
                        </a:lnTo>
                        <a:lnTo>
                          <a:pt x="280219" y="272845"/>
                        </a:lnTo>
                        <a:lnTo>
                          <a:pt x="162232" y="302342"/>
                        </a:lnTo>
                        <a:lnTo>
                          <a:pt x="58994" y="331839"/>
                        </a:lnTo>
                        <a:lnTo>
                          <a:pt x="7374" y="361335"/>
                        </a:lnTo>
                        <a:lnTo>
                          <a:pt x="0" y="368710"/>
                        </a:lnTo>
                        <a:lnTo>
                          <a:pt x="0" y="494071"/>
                        </a:lnTo>
                        <a:lnTo>
                          <a:pt x="7374" y="582561"/>
                        </a:lnTo>
                        <a:lnTo>
                          <a:pt x="44245" y="678426"/>
                        </a:lnTo>
                        <a:lnTo>
                          <a:pt x="73742" y="766916"/>
                        </a:lnTo>
                        <a:lnTo>
                          <a:pt x="125361" y="892277"/>
                        </a:lnTo>
                        <a:lnTo>
                          <a:pt x="265471" y="988142"/>
                        </a:lnTo>
                        <a:lnTo>
                          <a:pt x="464574" y="1025013"/>
                        </a:lnTo>
                        <a:lnTo>
                          <a:pt x="545690" y="943897"/>
                        </a:lnTo>
                        <a:lnTo>
                          <a:pt x="641555" y="914400"/>
                        </a:lnTo>
                        <a:lnTo>
                          <a:pt x="730045" y="988142"/>
                        </a:lnTo>
                        <a:lnTo>
                          <a:pt x="678426" y="1076632"/>
                        </a:lnTo>
                        <a:lnTo>
                          <a:pt x="553065" y="1172497"/>
                        </a:lnTo>
                        <a:lnTo>
                          <a:pt x="486697" y="1194619"/>
                        </a:lnTo>
                        <a:lnTo>
                          <a:pt x="442452" y="1238864"/>
                        </a:lnTo>
                        <a:lnTo>
                          <a:pt x="479323" y="1290484"/>
                        </a:lnTo>
                        <a:lnTo>
                          <a:pt x="530942" y="1342103"/>
                        </a:lnTo>
                        <a:lnTo>
                          <a:pt x="634181" y="1408471"/>
                        </a:lnTo>
                        <a:lnTo>
                          <a:pt x="641555" y="1474839"/>
                        </a:lnTo>
                        <a:lnTo>
                          <a:pt x="641555" y="1541206"/>
                        </a:lnTo>
                        <a:lnTo>
                          <a:pt x="656303" y="1563329"/>
                        </a:lnTo>
                        <a:lnTo>
                          <a:pt x="656303" y="1644445"/>
                        </a:lnTo>
                        <a:cubicBezTo>
                          <a:pt x="638286" y="1692491"/>
                          <a:pt x="648610" y="1699912"/>
                          <a:pt x="612058" y="1718187"/>
                        </a:cubicBezTo>
                        <a:cubicBezTo>
                          <a:pt x="609859" y="1719286"/>
                          <a:pt x="607142" y="1718187"/>
                          <a:pt x="604684" y="1718187"/>
                        </a:cubicBezTo>
                        <a:lnTo>
                          <a:pt x="589936" y="1740310"/>
                        </a:lnTo>
                        <a:lnTo>
                          <a:pt x="582561" y="1828800"/>
                        </a:lnTo>
                        <a:lnTo>
                          <a:pt x="612058" y="1880419"/>
                        </a:lnTo>
                        <a:lnTo>
                          <a:pt x="508819" y="1946787"/>
                        </a:lnTo>
                        <a:lnTo>
                          <a:pt x="530942" y="2027903"/>
                        </a:lnTo>
                        <a:lnTo>
                          <a:pt x="612058" y="2086897"/>
                        </a:lnTo>
                        <a:lnTo>
                          <a:pt x="678426" y="2131142"/>
                        </a:lnTo>
                        <a:lnTo>
                          <a:pt x="766916" y="2197510"/>
                        </a:lnTo>
                        <a:lnTo>
                          <a:pt x="759542" y="2322871"/>
                        </a:lnTo>
                        <a:lnTo>
                          <a:pt x="796413" y="2396613"/>
                        </a:lnTo>
                        <a:lnTo>
                          <a:pt x="855407" y="2440858"/>
                        </a:lnTo>
                        <a:lnTo>
                          <a:pt x="943897" y="2448232"/>
                        </a:lnTo>
                        <a:lnTo>
                          <a:pt x="943897" y="2448232"/>
                        </a:lnTo>
                        <a:lnTo>
                          <a:pt x="1061884" y="2580968"/>
                        </a:lnTo>
                        <a:lnTo>
                          <a:pt x="1113503" y="2654710"/>
                        </a:lnTo>
                        <a:lnTo>
                          <a:pt x="1290484" y="2669458"/>
                        </a:lnTo>
                        <a:lnTo>
                          <a:pt x="1312607" y="2603090"/>
                        </a:lnTo>
                        <a:lnTo>
                          <a:pt x="1452716" y="2536722"/>
                        </a:lnTo>
                        <a:lnTo>
                          <a:pt x="1541207" y="2507226"/>
                        </a:lnTo>
                        <a:lnTo>
                          <a:pt x="1578078" y="2617839"/>
                        </a:lnTo>
                        <a:lnTo>
                          <a:pt x="1806678" y="2625213"/>
                        </a:lnTo>
                        <a:lnTo>
                          <a:pt x="1858297" y="2558845"/>
                        </a:lnTo>
                        <a:lnTo>
                          <a:pt x="1946787" y="2499851"/>
                        </a:lnTo>
                        <a:lnTo>
                          <a:pt x="2101645" y="2573593"/>
                        </a:lnTo>
                        <a:lnTo>
                          <a:pt x="2138516" y="2499851"/>
                        </a:lnTo>
                        <a:lnTo>
                          <a:pt x="2145890" y="2477729"/>
                        </a:lnTo>
                        <a:lnTo>
                          <a:pt x="2168013" y="2367116"/>
                        </a:lnTo>
                        <a:lnTo>
                          <a:pt x="2145890" y="2278626"/>
                        </a:lnTo>
                        <a:lnTo>
                          <a:pt x="2160639" y="2160639"/>
                        </a:lnTo>
                        <a:lnTo>
                          <a:pt x="2160639" y="2027903"/>
                        </a:lnTo>
                        <a:lnTo>
                          <a:pt x="2160639" y="1880419"/>
                        </a:lnTo>
                        <a:lnTo>
                          <a:pt x="2160639" y="1880419"/>
                        </a:lnTo>
                        <a:lnTo>
                          <a:pt x="2219632" y="1821426"/>
                        </a:lnTo>
                        <a:lnTo>
                          <a:pt x="2227007" y="1747684"/>
                        </a:lnTo>
                        <a:lnTo>
                          <a:pt x="2212258" y="1710813"/>
                        </a:lnTo>
                        <a:lnTo>
                          <a:pt x="2263878" y="1644445"/>
                        </a:lnTo>
                        <a:lnTo>
                          <a:pt x="2330245" y="1607574"/>
                        </a:lnTo>
                        <a:cubicBezTo>
                          <a:pt x="2383486" y="1501091"/>
                          <a:pt x="2345624" y="1583769"/>
                          <a:pt x="2367116" y="1526458"/>
                        </a:cubicBezTo>
                        <a:cubicBezTo>
                          <a:pt x="2371764" y="1514064"/>
                          <a:pt x="2375945" y="1501427"/>
                          <a:pt x="2381865" y="1489587"/>
                        </a:cubicBezTo>
                        <a:cubicBezTo>
                          <a:pt x="2385829" y="1481660"/>
                          <a:pt x="2396613" y="1467464"/>
                          <a:pt x="2396613" y="1467464"/>
                        </a:cubicBezTo>
                        <a:lnTo>
                          <a:pt x="2396613" y="1467464"/>
                        </a:lnTo>
                        <a:lnTo>
                          <a:pt x="2440858" y="1371600"/>
                        </a:lnTo>
                        <a:lnTo>
                          <a:pt x="2514600" y="1349477"/>
                        </a:lnTo>
                        <a:cubicBezTo>
                          <a:pt x="2536723" y="1337187"/>
                          <a:pt x="2559108" y="1325358"/>
                          <a:pt x="2580968" y="1312606"/>
                        </a:cubicBezTo>
                        <a:cubicBezTo>
                          <a:pt x="2588623" y="1308140"/>
                          <a:pt x="2603090" y="1297858"/>
                          <a:pt x="2603090" y="1297858"/>
                        </a:cubicBezTo>
                        <a:lnTo>
                          <a:pt x="2654710" y="1268361"/>
                        </a:lnTo>
                        <a:lnTo>
                          <a:pt x="2743200" y="1187245"/>
                        </a:lnTo>
                        <a:cubicBezTo>
                          <a:pt x="2720215" y="1125949"/>
                          <a:pt x="2721078" y="1149253"/>
                          <a:pt x="2721078" y="1120877"/>
                        </a:cubicBezTo>
                        <a:lnTo>
                          <a:pt x="2662084" y="1069258"/>
                        </a:lnTo>
                        <a:lnTo>
                          <a:pt x="2595716" y="103238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5875">
                    <a:solidFill>
                      <a:srgbClr val="A6A6A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218" name="Полилиния 217"/>
                  <p:cNvSpPr/>
                  <p:nvPr/>
                </p:nvSpPr>
                <p:spPr>
                  <a:xfrm>
                    <a:off x="3945194" y="4240161"/>
                    <a:ext cx="796412" cy="1039762"/>
                  </a:xfrm>
                  <a:custGeom>
                    <a:avLst/>
                    <a:gdLst>
                      <a:gd name="connsiteX0" fmla="*/ 671051 w 796412"/>
                      <a:gd name="connsiteY0" fmla="*/ 0 h 1039762"/>
                      <a:gd name="connsiteX1" fmla="*/ 730045 w 796412"/>
                      <a:gd name="connsiteY1" fmla="*/ 110613 h 1039762"/>
                      <a:gd name="connsiteX2" fmla="*/ 789038 w 796412"/>
                      <a:gd name="connsiteY2" fmla="*/ 258097 h 1039762"/>
                      <a:gd name="connsiteX3" fmla="*/ 796412 w 796412"/>
                      <a:gd name="connsiteY3" fmla="*/ 457200 h 1039762"/>
                      <a:gd name="connsiteX4" fmla="*/ 722671 w 796412"/>
                      <a:gd name="connsiteY4" fmla="*/ 530942 h 1039762"/>
                      <a:gd name="connsiteX5" fmla="*/ 693174 w 796412"/>
                      <a:gd name="connsiteY5" fmla="*/ 530942 h 1039762"/>
                      <a:gd name="connsiteX6" fmla="*/ 656303 w 796412"/>
                      <a:gd name="connsiteY6" fmla="*/ 575187 h 1039762"/>
                      <a:gd name="connsiteX7" fmla="*/ 656303 w 796412"/>
                      <a:gd name="connsiteY7" fmla="*/ 641555 h 1039762"/>
                      <a:gd name="connsiteX8" fmla="*/ 641554 w 796412"/>
                      <a:gd name="connsiteY8" fmla="*/ 715297 h 1039762"/>
                      <a:gd name="connsiteX9" fmla="*/ 752167 w 796412"/>
                      <a:gd name="connsiteY9" fmla="*/ 781665 h 1039762"/>
                      <a:gd name="connsiteX10" fmla="*/ 700548 w 796412"/>
                      <a:gd name="connsiteY10" fmla="*/ 877529 h 1039762"/>
                      <a:gd name="connsiteX11" fmla="*/ 648929 w 796412"/>
                      <a:gd name="connsiteY11" fmla="*/ 899652 h 1039762"/>
                      <a:gd name="connsiteX12" fmla="*/ 641554 w 796412"/>
                      <a:gd name="connsiteY12" fmla="*/ 907026 h 1039762"/>
                      <a:gd name="connsiteX13" fmla="*/ 582561 w 796412"/>
                      <a:gd name="connsiteY13" fmla="*/ 943897 h 1039762"/>
                      <a:gd name="connsiteX14" fmla="*/ 486696 w 796412"/>
                      <a:gd name="connsiteY14" fmla="*/ 877529 h 1039762"/>
                      <a:gd name="connsiteX15" fmla="*/ 457200 w 796412"/>
                      <a:gd name="connsiteY15" fmla="*/ 936523 h 1039762"/>
                      <a:gd name="connsiteX16" fmla="*/ 427703 w 796412"/>
                      <a:gd name="connsiteY16" fmla="*/ 1002891 h 1039762"/>
                      <a:gd name="connsiteX17" fmla="*/ 324464 w 796412"/>
                      <a:gd name="connsiteY17" fmla="*/ 1039762 h 1039762"/>
                      <a:gd name="connsiteX18" fmla="*/ 213851 w 796412"/>
                      <a:gd name="connsiteY18" fmla="*/ 1025013 h 1039762"/>
                      <a:gd name="connsiteX19" fmla="*/ 125361 w 796412"/>
                      <a:gd name="connsiteY19" fmla="*/ 995516 h 1039762"/>
                      <a:gd name="connsiteX20" fmla="*/ 51619 w 796412"/>
                      <a:gd name="connsiteY20" fmla="*/ 1010265 h 1039762"/>
                      <a:gd name="connsiteX21" fmla="*/ 0 w 796412"/>
                      <a:gd name="connsiteY21" fmla="*/ 1002891 h 1039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796412" h="1039762">
                        <a:moveTo>
                          <a:pt x="671051" y="0"/>
                        </a:moveTo>
                        <a:lnTo>
                          <a:pt x="730045" y="110613"/>
                        </a:lnTo>
                        <a:lnTo>
                          <a:pt x="789038" y="258097"/>
                        </a:lnTo>
                        <a:lnTo>
                          <a:pt x="796412" y="457200"/>
                        </a:lnTo>
                        <a:lnTo>
                          <a:pt x="722671" y="530942"/>
                        </a:lnTo>
                        <a:lnTo>
                          <a:pt x="693174" y="530942"/>
                        </a:lnTo>
                        <a:lnTo>
                          <a:pt x="656303" y="575187"/>
                        </a:lnTo>
                        <a:lnTo>
                          <a:pt x="656303" y="641555"/>
                        </a:lnTo>
                        <a:lnTo>
                          <a:pt x="641554" y="715297"/>
                        </a:lnTo>
                        <a:lnTo>
                          <a:pt x="752167" y="781665"/>
                        </a:lnTo>
                        <a:lnTo>
                          <a:pt x="700548" y="877529"/>
                        </a:lnTo>
                        <a:lnTo>
                          <a:pt x="648929" y="899652"/>
                        </a:lnTo>
                        <a:lnTo>
                          <a:pt x="641554" y="907026"/>
                        </a:lnTo>
                        <a:lnTo>
                          <a:pt x="582561" y="943897"/>
                        </a:lnTo>
                        <a:lnTo>
                          <a:pt x="486696" y="877529"/>
                        </a:lnTo>
                        <a:lnTo>
                          <a:pt x="457200" y="936523"/>
                        </a:lnTo>
                        <a:lnTo>
                          <a:pt x="427703" y="1002891"/>
                        </a:lnTo>
                        <a:lnTo>
                          <a:pt x="324464" y="1039762"/>
                        </a:lnTo>
                        <a:lnTo>
                          <a:pt x="213851" y="1025013"/>
                        </a:lnTo>
                        <a:lnTo>
                          <a:pt x="125361" y="995516"/>
                        </a:lnTo>
                        <a:lnTo>
                          <a:pt x="51619" y="1010265"/>
                        </a:lnTo>
                        <a:lnTo>
                          <a:pt x="0" y="1002891"/>
                        </a:lnTo>
                      </a:path>
                    </a:pathLst>
                  </a:custGeom>
                  <a:noFill/>
                  <a:ln w="15875">
                    <a:solidFill>
                      <a:srgbClr val="A6A6A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219" name="Полилиния 218"/>
                  <p:cNvSpPr/>
                  <p:nvPr/>
                </p:nvSpPr>
                <p:spPr>
                  <a:xfrm>
                    <a:off x="4925961" y="4417142"/>
                    <a:ext cx="560439" cy="1378974"/>
                  </a:xfrm>
                  <a:custGeom>
                    <a:avLst/>
                    <a:gdLst>
                      <a:gd name="connsiteX0" fmla="*/ 383458 w 560439"/>
                      <a:gd name="connsiteY0" fmla="*/ 0 h 1378974"/>
                      <a:gd name="connsiteX1" fmla="*/ 420329 w 560439"/>
                      <a:gd name="connsiteY1" fmla="*/ 199103 h 1378974"/>
                      <a:gd name="connsiteX2" fmla="*/ 420329 w 560439"/>
                      <a:gd name="connsiteY2" fmla="*/ 199103 h 1378974"/>
                      <a:gd name="connsiteX3" fmla="*/ 258097 w 560439"/>
                      <a:gd name="connsiteY3" fmla="*/ 272845 h 1378974"/>
                      <a:gd name="connsiteX4" fmla="*/ 412955 w 560439"/>
                      <a:gd name="connsiteY4" fmla="*/ 398206 h 1378974"/>
                      <a:gd name="connsiteX5" fmla="*/ 331839 w 560439"/>
                      <a:gd name="connsiteY5" fmla="*/ 501445 h 1378974"/>
                      <a:gd name="connsiteX6" fmla="*/ 250723 w 560439"/>
                      <a:gd name="connsiteY6" fmla="*/ 530942 h 1378974"/>
                      <a:gd name="connsiteX7" fmla="*/ 213852 w 560439"/>
                      <a:gd name="connsiteY7" fmla="*/ 575187 h 1378974"/>
                      <a:gd name="connsiteX8" fmla="*/ 206478 w 560439"/>
                      <a:gd name="connsiteY8" fmla="*/ 634181 h 1378974"/>
                      <a:gd name="connsiteX9" fmla="*/ 206478 w 560439"/>
                      <a:gd name="connsiteY9" fmla="*/ 730045 h 1378974"/>
                      <a:gd name="connsiteX10" fmla="*/ 147484 w 560439"/>
                      <a:gd name="connsiteY10" fmla="*/ 774290 h 1378974"/>
                      <a:gd name="connsiteX11" fmla="*/ 125362 w 560439"/>
                      <a:gd name="connsiteY11" fmla="*/ 818535 h 1378974"/>
                      <a:gd name="connsiteX12" fmla="*/ 36871 w 560439"/>
                      <a:gd name="connsiteY12" fmla="*/ 840658 h 1378974"/>
                      <a:gd name="connsiteX13" fmla="*/ 14749 w 560439"/>
                      <a:gd name="connsiteY13" fmla="*/ 877529 h 1378974"/>
                      <a:gd name="connsiteX14" fmla="*/ 0 w 560439"/>
                      <a:gd name="connsiteY14" fmla="*/ 973393 h 1378974"/>
                      <a:gd name="connsiteX15" fmla="*/ 22123 w 560439"/>
                      <a:gd name="connsiteY15" fmla="*/ 1032387 h 1378974"/>
                      <a:gd name="connsiteX16" fmla="*/ 88491 w 560439"/>
                      <a:gd name="connsiteY16" fmla="*/ 1054510 h 1378974"/>
                      <a:gd name="connsiteX17" fmla="*/ 132736 w 560439"/>
                      <a:gd name="connsiteY17" fmla="*/ 1091381 h 1378974"/>
                      <a:gd name="connsiteX18" fmla="*/ 169607 w 560439"/>
                      <a:gd name="connsiteY18" fmla="*/ 1150374 h 1378974"/>
                      <a:gd name="connsiteX19" fmla="*/ 250723 w 560439"/>
                      <a:gd name="connsiteY19" fmla="*/ 1209368 h 1378974"/>
                      <a:gd name="connsiteX20" fmla="*/ 361336 w 560439"/>
                      <a:gd name="connsiteY20" fmla="*/ 1246239 h 1378974"/>
                      <a:gd name="connsiteX21" fmla="*/ 427704 w 560439"/>
                      <a:gd name="connsiteY21" fmla="*/ 1312606 h 1378974"/>
                      <a:gd name="connsiteX22" fmla="*/ 486697 w 560439"/>
                      <a:gd name="connsiteY22" fmla="*/ 1349477 h 1378974"/>
                      <a:gd name="connsiteX23" fmla="*/ 560439 w 560439"/>
                      <a:gd name="connsiteY23" fmla="*/ 1378974 h 1378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560439" h="1378974">
                        <a:moveTo>
                          <a:pt x="383458" y="0"/>
                        </a:moveTo>
                        <a:lnTo>
                          <a:pt x="420329" y="199103"/>
                        </a:lnTo>
                        <a:lnTo>
                          <a:pt x="420329" y="199103"/>
                        </a:lnTo>
                        <a:lnTo>
                          <a:pt x="258097" y="272845"/>
                        </a:lnTo>
                        <a:lnTo>
                          <a:pt x="412955" y="398206"/>
                        </a:lnTo>
                        <a:lnTo>
                          <a:pt x="331839" y="501445"/>
                        </a:lnTo>
                        <a:lnTo>
                          <a:pt x="250723" y="530942"/>
                        </a:lnTo>
                        <a:lnTo>
                          <a:pt x="213852" y="575187"/>
                        </a:lnTo>
                        <a:lnTo>
                          <a:pt x="206478" y="634181"/>
                        </a:lnTo>
                        <a:lnTo>
                          <a:pt x="206478" y="730045"/>
                        </a:lnTo>
                        <a:lnTo>
                          <a:pt x="147484" y="774290"/>
                        </a:lnTo>
                        <a:lnTo>
                          <a:pt x="125362" y="818535"/>
                        </a:lnTo>
                        <a:lnTo>
                          <a:pt x="36871" y="840658"/>
                        </a:lnTo>
                        <a:lnTo>
                          <a:pt x="14749" y="877529"/>
                        </a:lnTo>
                        <a:lnTo>
                          <a:pt x="0" y="973393"/>
                        </a:lnTo>
                        <a:lnTo>
                          <a:pt x="22123" y="1032387"/>
                        </a:lnTo>
                        <a:lnTo>
                          <a:pt x="88491" y="1054510"/>
                        </a:lnTo>
                        <a:lnTo>
                          <a:pt x="132736" y="1091381"/>
                        </a:lnTo>
                        <a:lnTo>
                          <a:pt x="169607" y="1150374"/>
                        </a:lnTo>
                        <a:lnTo>
                          <a:pt x="250723" y="1209368"/>
                        </a:lnTo>
                        <a:lnTo>
                          <a:pt x="361336" y="1246239"/>
                        </a:lnTo>
                        <a:lnTo>
                          <a:pt x="427704" y="1312606"/>
                        </a:lnTo>
                        <a:lnTo>
                          <a:pt x="486697" y="1349477"/>
                        </a:lnTo>
                        <a:lnTo>
                          <a:pt x="560439" y="1378974"/>
                        </a:lnTo>
                      </a:path>
                    </a:pathLst>
                  </a:custGeom>
                  <a:noFill/>
                  <a:ln w="15875">
                    <a:solidFill>
                      <a:srgbClr val="A6A6A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220" name="Полилиния 219"/>
                  <p:cNvSpPr/>
                  <p:nvPr/>
                </p:nvSpPr>
                <p:spPr>
                  <a:xfrm>
                    <a:off x="4601497" y="5125065"/>
                    <a:ext cx="339213" cy="324464"/>
                  </a:xfrm>
                  <a:custGeom>
                    <a:avLst/>
                    <a:gdLst>
                      <a:gd name="connsiteX0" fmla="*/ 339213 w 339213"/>
                      <a:gd name="connsiteY0" fmla="*/ 324464 h 324464"/>
                      <a:gd name="connsiteX1" fmla="*/ 243348 w 339213"/>
                      <a:gd name="connsiteY1" fmla="*/ 287593 h 324464"/>
                      <a:gd name="connsiteX2" fmla="*/ 243348 w 339213"/>
                      <a:gd name="connsiteY2" fmla="*/ 287593 h 324464"/>
                      <a:gd name="connsiteX3" fmla="*/ 169606 w 339213"/>
                      <a:gd name="connsiteY3" fmla="*/ 265470 h 324464"/>
                      <a:gd name="connsiteX4" fmla="*/ 110613 w 339213"/>
                      <a:gd name="connsiteY4" fmla="*/ 228600 h 324464"/>
                      <a:gd name="connsiteX5" fmla="*/ 36871 w 339213"/>
                      <a:gd name="connsiteY5" fmla="*/ 213851 h 324464"/>
                      <a:gd name="connsiteX6" fmla="*/ 0 w 339213"/>
                      <a:gd name="connsiteY6" fmla="*/ 103238 h 324464"/>
                      <a:gd name="connsiteX7" fmla="*/ 58993 w 339213"/>
                      <a:gd name="connsiteY7" fmla="*/ 125361 h 324464"/>
                      <a:gd name="connsiteX8" fmla="*/ 66368 w 339213"/>
                      <a:gd name="connsiteY8" fmla="*/ 125361 h 324464"/>
                      <a:gd name="connsiteX9" fmla="*/ 117987 w 339213"/>
                      <a:gd name="connsiteY9" fmla="*/ 66367 h 324464"/>
                      <a:gd name="connsiteX10" fmla="*/ 103238 w 339213"/>
                      <a:gd name="connsiteY10" fmla="*/ 22122 h 324464"/>
                      <a:gd name="connsiteX11" fmla="*/ 44245 w 339213"/>
                      <a:gd name="connsiteY11" fmla="*/ 0 h 3244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39213" h="324464">
                        <a:moveTo>
                          <a:pt x="339213" y="324464"/>
                        </a:moveTo>
                        <a:lnTo>
                          <a:pt x="243348" y="287593"/>
                        </a:lnTo>
                        <a:lnTo>
                          <a:pt x="243348" y="287593"/>
                        </a:lnTo>
                        <a:lnTo>
                          <a:pt x="169606" y="265470"/>
                        </a:lnTo>
                        <a:lnTo>
                          <a:pt x="110613" y="228600"/>
                        </a:lnTo>
                        <a:lnTo>
                          <a:pt x="36871" y="213851"/>
                        </a:lnTo>
                        <a:lnTo>
                          <a:pt x="0" y="103238"/>
                        </a:lnTo>
                        <a:lnTo>
                          <a:pt x="58993" y="125361"/>
                        </a:lnTo>
                        <a:lnTo>
                          <a:pt x="66368" y="125361"/>
                        </a:lnTo>
                        <a:lnTo>
                          <a:pt x="117987" y="66367"/>
                        </a:lnTo>
                        <a:lnTo>
                          <a:pt x="103238" y="22122"/>
                        </a:lnTo>
                        <a:lnTo>
                          <a:pt x="44245" y="0"/>
                        </a:lnTo>
                      </a:path>
                    </a:pathLst>
                  </a:custGeom>
                  <a:noFill/>
                  <a:ln w="15875">
                    <a:solidFill>
                      <a:srgbClr val="A6A6A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221" name="Полилиния 220"/>
                  <p:cNvSpPr/>
                  <p:nvPr/>
                </p:nvSpPr>
                <p:spPr>
                  <a:xfrm>
                    <a:off x="3771900" y="4000500"/>
                    <a:ext cx="295275" cy="838200"/>
                  </a:xfrm>
                  <a:custGeom>
                    <a:avLst/>
                    <a:gdLst>
                      <a:gd name="connsiteX0" fmla="*/ 219075 w 295275"/>
                      <a:gd name="connsiteY0" fmla="*/ 0 h 838200"/>
                      <a:gd name="connsiteX1" fmla="*/ 295275 w 295275"/>
                      <a:gd name="connsiteY1" fmla="*/ 104775 h 838200"/>
                      <a:gd name="connsiteX2" fmla="*/ 171450 w 295275"/>
                      <a:gd name="connsiteY2" fmla="*/ 152400 h 838200"/>
                      <a:gd name="connsiteX3" fmla="*/ 114300 w 295275"/>
                      <a:gd name="connsiteY3" fmla="*/ 219075 h 838200"/>
                      <a:gd name="connsiteX4" fmla="*/ 142875 w 295275"/>
                      <a:gd name="connsiteY4" fmla="*/ 285750 h 838200"/>
                      <a:gd name="connsiteX5" fmla="*/ 219075 w 295275"/>
                      <a:gd name="connsiteY5" fmla="*/ 371475 h 838200"/>
                      <a:gd name="connsiteX6" fmla="*/ 47625 w 295275"/>
                      <a:gd name="connsiteY6" fmla="*/ 600075 h 838200"/>
                      <a:gd name="connsiteX7" fmla="*/ 47625 w 295275"/>
                      <a:gd name="connsiteY7" fmla="*/ 704850 h 838200"/>
                      <a:gd name="connsiteX8" fmla="*/ 0 w 295275"/>
                      <a:gd name="connsiteY8" fmla="*/ 838200 h 83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95275" h="838200">
                        <a:moveTo>
                          <a:pt x="219075" y="0"/>
                        </a:moveTo>
                        <a:lnTo>
                          <a:pt x="295275" y="104775"/>
                        </a:lnTo>
                        <a:lnTo>
                          <a:pt x="171450" y="152400"/>
                        </a:lnTo>
                        <a:lnTo>
                          <a:pt x="114300" y="219075"/>
                        </a:lnTo>
                        <a:lnTo>
                          <a:pt x="142875" y="285750"/>
                        </a:lnTo>
                        <a:lnTo>
                          <a:pt x="219075" y="371475"/>
                        </a:lnTo>
                        <a:lnTo>
                          <a:pt x="47625" y="600075"/>
                        </a:lnTo>
                        <a:lnTo>
                          <a:pt x="47625" y="704850"/>
                        </a:lnTo>
                        <a:lnTo>
                          <a:pt x="0" y="838200"/>
                        </a:lnTo>
                      </a:path>
                    </a:pathLst>
                  </a:custGeom>
                  <a:noFill/>
                  <a:ln w="15875">
                    <a:solidFill>
                      <a:srgbClr val="70B4D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222" name="Овал 221"/>
                  <p:cNvSpPr/>
                  <p:nvPr/>
                </p:nvSpPr>
                <p:spPr>
                  <a:xfrm>
                    <a:off x="5762625" y="4417142"/>
                    <a:ext cx="137578" cy="154858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  <p:sp>
                <p:nvSpPr>
                  <p:cNvPr id="223" name="Овал 222"/>
                  <p:cNvSpPr/>
                  <p:nvPr/>
                </p:nvSpPr>
                <p:spPr>
                  <a:xfrm>
                    <a:off x="3998386" y="3723968"/>
                    <a:ext cx="137578" cy="154858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p:txBody>
              </p:sp>
            </p:grpSp>
            <p:sp>
              <p:nvSpPr>
                <p:cNvPr id="185" name="Овал 184"/>
                <p:cNvSpPr/>
                <p:nvPr/>
              </p:nvSpPr>
              <p:spPr>
                <a:xfrm>
                  <a:off x="6501199" y="3857981"/>
                  <a:ext cx="227679" cy="203129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86" name="Овал 185"/>
                <p:cNvSpPr/>
                <p:nvPr/>
              </p:nvSpPr>
              <p:spPr>
                <a:xfrm>
                  <a:off x="7078765" y="4518039"/>
                  <a:ext cx="227679" cy="203129"/>
                </a:xfrm>
                <a:prstGeom prst="ellipse">
                  <a:avLst/>
                </a:prstGeom>
                <a:solidFill>
                  <a:srgbClr val="A6407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87" name="Овал 186"/>
                <p:cNvSpPr/>
                <p:nvPr/>
              </p:nvSpPr>
              <p:spPr>
                <a:xfrm>
                  <a:off x="5653749" y="6258349"/>
                  <a:ext cx="227679" cy="203129"/>
                </a:xfrm>
                <a:prstGeom prst="ellipse">
                  <a:avLst/>
                </a:prstGeom>
                <a:solidFill>
                  <a:srgbClr val="A6407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88" name="Овал 187"/>
                <p:cNvSpPr/>
                <p:nvPr/>
              </p:nvSpPr>
              <p:spPr>
                <a:xfrm>
                  <a:off x="6068291" y="3644463"/>
                  <a:ext cx="227679" cy="203129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89" name="Овал 188"/>
                <p:cNvSpPr/>
                <p:nvPr/>
              </p:nvSpPr>
              <p:spPr>
                <a:xfrm>
                  <a:off x="5034888" y="3157270"/>
                  <a:ext cx="227679" cy="203129"/>
                </a:xfrm>
                <a:prstGeom prst="ellipse">
                  <a:avLst/>
                </a:prstGeom>
                <a:solidFill>
                  <a:srgbClr val="A640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90" name="Овал 189"/>
                <p:cNvSpPr/>
                <p:nvPr/>
              </p:nvSpPr>
              <p:spPr>
                <a:xfrm>
                  <a:off x="6137986" y="3709664"/>
                  <a:ext cx="136895" cy="11824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91" name="TextBox 190"/>
                <p:cNvSpPr txBox="1"/>
                <p:nvPr/>
              </p:nvSpPr>
              <p:spPr>
                <a:xfrm>
                  <a:off x="1509368" y="2656377"/>
                  <a:ext cx="2246855" cy="63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Инвестиционная площадка «</a:t>
                  </a:r>
                  <a:r>
                    <a:rPr lang="ru-RU" sz="1100" b="1" dirty="0" err="1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Копаево</a:t>
                  </a:r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»</a:t>
                  </a:r>
                </a:p>
                <a:p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(</a:t>
                  </a:r>
                  <a:r>
                    <a:rPr lang="ru-RU" sz="1100" dirty="0" err="1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гринфилд</a:t>
                  </a:r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)</a:t>
                  </a:r>
                  <a:endParaRPr lang="ru-RU" sz="1100" dirty="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92" name="TextBox 191"/>
                <p:cNvSpPr txBox="1"/>
                <p:nvPr/>
              </p:nvSpPr>
              <p:spPr>
                <a:xfrm>
                  <a:off x="1502619" y="5685904"/>
                  <a:ext cx="2384595" cy="63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 err="1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Переславский</a:t>
                  </a:r>
                  <a:endParaRPr lang="ru-RU" sz="1100" b="1" dirty="0" smtClean="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  <a:p>
                  <a:r>
                    <a:rPr lang="ru-RU" sz="1100" b="1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Технопарк</a:t>
                  </a:r>
                </a:p>
                <a:p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(</a:t>
                  </a:r>
                  <a:r>
                    <a:rPr lang="ru-RU" sz="1100" dirty="0" err="1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браунфилд</a:t>
                  </a:r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)</a:t>
                  </a:r>
                  <a:endParaRPr lang="ru-RU" sz="1100" dirty="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4895850" y="5840091"/>
                  <a:ext cx="1734876" cy="4558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>
                      <a:solidFill>
                        <a:srgbClr val="BE2325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Переславль-Залесский</a:t>
                  </a:r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4723323" y="3345477"/>
                  <a:ext cx="1098483" cy="276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>
                      <a:solidFill>
                        <a:srgbClr val="BE2325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Рыбинск</a:t>
                  </a:r>
                </a:p>
              </p:txBody>
            </p:sp>
            <p:sp>
              <p:nvSpPr>
                <p:cNvPr id="195" name="TextBox 194"/>
                <p:cNvSpPr txBox="1"/>
                <p:nvPr/>
              </p:nvSpPr>
              <p:spPr>
                <a:xfrm>
                  <a:off x="5948476" y="3998244"/>
                  <a:ext cx="1251385" cy="276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>
                      <a:solidFill>
                        <a:srgbClr val="BE2325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Ярославль</a:t>
                  </a:r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5982236" y="4633352"/>
                  <a:ext cx="1352039" cy="276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>
                      <a:solidFill>
                        <a:srgbClr val="BE2325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Гаврилов-Ям</a:t>
                  </a:r>
                </a:p>
              </p:txBody>
            </p:sp>
            <p:sp>
              <p:nvSpPr>
                <p:cNvPr id="197" name="TextBox 196"/>
                <p:cNvSpPr txBox="1"/>
                <p:nvPr/>
              </p:nvSpPr>
              <p:spPr>
                <a:xfrm>
                  <a:off x="7725925" y="1770642"/>
                  <a:ext cx="2419135" cy="63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Индустриальный парк </a:t>
                  </a:r>
                </a:p>
                <a:p>
                  <a:pPr algn="r"/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«Тутаев» </a:t>
                  </a:r>
                </a:p>
                <a:p>
                  <a:pPr algn="r"/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(</a:t>
                  </a:r>
                  <a:r>
                    <a:rPr lang="ru-RU" sz="1100" dirty="0" err="1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гринфилд</a:t>
                  </a:r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)</a:t>
                  </a:r>
                  <a:endParaRPr lang="ru-RU" sz="1100" dirty="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>
                  <a:off x="7509829" y="5640184"/>
                  <a:ext cx="2687728" cy="63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Промышленный технопарк «</a:t>
                  </a:r>
                  <a:r>
                    <a:rPr lang="ru-RU" sz="1100" b="1" dirty="0" err="1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Локаловъ</a:t>
                  </a:r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» </a:t>
                  </a:r>
                </a:p>
                <a:p>
                  <a:pPr algn="r"/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(</a:t>
                  </a:r>
                  <a:r>
                    <a:rPr lang="ru-RU" sz="1100" dirty="0" err="1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браунфилд</a:t>
                  </a:r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)</a:t>
                  </a:r>
                  <a:endParaRPr lang="ru-RU" sz="1100" dirty="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199" name="Прямая соединительная линия 198"/>
                <p:cNvCxnSpPr>
                  <a:endCxn id="188" idx="7"/>
                </p:cNvCxnSpPr>
                <p:nvPr/>
              </p:nvCxnSpPr>
              <p:spPr>
                <a:xfrm flipH="1">
                  <a:off x="6262628" y="2460422"/>
                  <a:ext cx="1828455" cy="1213788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Прямая соединительная линия 199"/>
                <p:cNvCxnSpPr/>
                <p:nvPr/>
              </p:nvCxnSpPr>
              <p:spPr>
                <a:xfrm flipV="1">
                  <a:off x="6215640" y="3476918"/>
                  <a:ext cx="1911622" cy="301315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1" name="TextBox 200"/>
                <p:cNvSpPr txBox="1"/>
                <p:nvPr/>
              </p:nvSpPr>
              <p:spPr>
                <a:xfrm>
                  <a:off x="7752546" y="2778743"/>
                  <a:ext cx="2419135" cy="63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Промышленный парк</a:t>
                  </a:r>
                </a:p>
                <a:p>
                  <a:pPr algn="r"/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«Мастер» </a:t>
                  </a:r>
                </a:p>
                <a:p>
                  <a:pPr algn="r"/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(</a:t>
                  </a:r>
                  <a:r>
                    <a:rPr lang="ru-RU" sz="1100" dirty="0" err="1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браунфилд</a:t>
                  </a:r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)</a:t>
                  </a:r>
                  <a:endParaRPr lang="ru-RU" sz="1100" dirty="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202" name="TextBox 201"/>
                <p:cNvSpPr txBox="1"/>
                <p:nvPr/>
              </p:nvSpPr>
              <p:spPr>
                <a:xfrm>
                  <a:off x="7757989" y="3693919"/>
                  <a:ext cx="2419135" cy="63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Индустриальный парк «Новоселки» </a:t>
                  </a:r>
                </a:p>
                <a:p>
                  <a:pPr algn="r"/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(</a:t>
                  </a:r>
                  <a:r>
                    <a:rPr lang="ru-RU" sz="1100" dirty="0" err="1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гринфилд</a:t>
                  </a:r>
                  <a:r>
                    <a:rPr lang="ru-RU" sz="1100" dirty="0" smtClean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)</a:t>
                  </a:r>
                  <a:endParaRPr lang="ru-RU" sz="1100" dirty="0">
                    <a:latin typeface="Segoe UI Light" panose="020B0502040204020203" pitchFamily="34" charset="0"/>
                    <a:cs typeface="Segoe UI Light" panose="020B0502040204020203" pitchFamily="34" charset="0"/>
                  </a:endParaRPr>
                </a:p>
              </p:txBody>
            </p:sp>
            <p:cxnSp>
              <p:nvCxnSpPr>
                <p:cNvPr id="204" name="Прямая соединительная линия 203"/>
                <p:cNvCxnSpPr/>
                <p:nvPr/>
              </p:nvCxnSpPr>
              <p:spPr>
                <a:xfrm>
                  <a:off x="8093399" y="2456584"/>
                  <a:ext cx="2008358" cy="12233"/>
                </a:xfrm>
                <a:prstGeom prst="line">
                  <a:avLst/>
                </a:prstGeom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Прямая соединительная линия 204"/>
                <p:cNvCxnSpPr/>
                <p:nvPr/>
              </p:nvCxnSpPr>
              <p:spPr>
                <a:xfrm>
                  <a:off x="7214726" y="4690706"/>
                  <a:ext cx="1032591" cy="1637483"/>
                </a:xfrm>
                <a:prstGeom prst="line">
                  <a:avLst/>
                </a:prstGeom>
                <a:ln>
                  <a:solidFill>
                    <a:srgbClr val="A640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Прямая соединительная линия 205"/>
                <p:cNvCxnSpPr/>
                <p:nvPr/>
              </p:nvCxnSpPr>
              <p:spPr>
                <a:xfrm flipH="1">
                  <a:off x="1433420" y="6356329"/>
                  <a:ext cx="4300735" cy="16885"/>
                </a:xfrm>
                <a:prstGeom prst="line">
                  <a:avLst/>
                </a:prstGeom>
                <a:ln>
                  <a:solidFill>
                    <a:srgbClr val="A640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Прямая соединительная линия 206"/>
                <p:cNvCxnSpPr>
                  <a:stCxn id="195" idx="0"/>
                </p:cNvCxnSpPr>
                <p:nvPr/>
              </p:nvCxnSpPr>
              <p:spPr>
                <a:xfrm>
                  <a:off x="6574169" y="3998244"/>
                  <a:ext cx="1311754" cy="353151"/>
                </a:xfrm>
                <a:prstGeom prst="line">
                  <a:avLst/>
                </a:prstGeom>
                <a:ln>
                  <a:solidFill>
                    <a:srgbClr val="F9B23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Прямая соединительная линия 207"/>
                <p:cNvCxnSpPr/>
                <p:nvPr/>
              </p:nvCxnSpPr>
              <p:spPr>
                <a:xfrm>
                  <a:off x="1433420" y="3381864"/>
                  <a:ext cx="2052086" cy="881"/>
                </a:xfrm>
                <a:prstGeom prst="line">
                  <a:avLst/>
                </a:prstGeom>
                <a:ln>
                  <a:solidFill>
                    <a:srgbClr val="F9B23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Прямая соединительная линия 208"/>
                <p:cNvCxnSpPr>
                  <a:endCxn id="189" idx="2"/>
                </p:cNvCxnSpPr>
                <p:nvPr/>
              </p:nvCxnSpPr>
              <p:spPr>
                <a:xfrm flipV="1">
                  <a:off x="3476364" y="3258835"/>
                  <a:ext cx="1558524" cy="123909"/>
                </a:xfrm>
                <a:prstGeom prst="line">
                  <a:avLst/>
                </a:prstGeom>
                <a:ln>
                  <a:solidFill>
                    <a:srgbClr val="F9B23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0" name="TextBox 209"/>
                <p:cNvSpPr txBox="1"/>
                <p:nvPr/>
              </p:nvSpPr>
              <p:spPr>
                <a:xfrm>
                  <a:off x="1492489" y="4283321"/>
                  <a:ext cx="2363639" cy="634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Индустриальный парк «Технопарк АРМ» </a:t>
                  </a:r>
                </a:p>
                <a:p>
                  <a:r>
                    <a:rPr lang="ru-RU" sz="1100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(</a:t>
                  </a:r>
                  <a:r>
                    <a:rPr lang="ru-RU" sz="1100" dirty="0" err="1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браунфилд</a:t>
                  </a:r>
                  <a:r>
                    <a:rPr lang="ru-RU" sz="1100" dirty="0"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)</a:t>
                  </a:r>
                </a:p>
              </p:txBody>
            </p:sp>
            <p:cxnSp>
              <p:nvCxnSpPr>
                <p:cNvPr id="211" name="Прямая соединительная линия 210"/>
                <p:cNvCxnSpPr/>
                <p:nvPr/>
              </p:nvCxnSpPr>
              <p:spPr>
                <a:xfrm>
                  <a:off x="1423291" y="4962866"/>
                  <a:ext cx="2052086" cy="1591"/>
                </a:xfrm>
                <a:prstGeom prst="line">
                  <a:avLst/>
                </a:prstGeom>
                <a:ln>
                  <a:solidFill>
                    <a:srgbClr val="A640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Прямая соединительная линия 211"/>
                <p:cNvCxnSpPr/>
                <p:nvPr/>
              </p:nvCxnSpPr>
              <p:spPr>
                <a:xfrm flipH="1">
                  <a:off x="3470076" y="3312418"/>
                  <a:ext cx="1576631" cy="1650449"/>
                </a:xfrm>
                <a:prstGeom prst="line">
                  <a:avLst/>
                </a:prstGeom>
                <a:ln>
                  <a:solidFill>
                    <a:srgbClr val="A640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Прямая соединительная линия 213"/>
                <p:cNvCxnSpPr/>
                <p:nvPr/>
              </p:nvCxnSpPr>
              <p:spPr>
                <a:xfrm>
                  <a:off x="8246939" y="6333360"/>
                  <a:ext cx="1812627" cy="4907"/>
                </a:xfrm>
                <a:prstGeom prst="line">
                  <a:avLst/>
                </a:prstGeom>
                <a:ln>
                  <a:solidFill>
                    <a:srgbClr val="A640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5" name="TextBox 214"/>
                <p:cNvSpPr txBox="1"/>
                <p:nvPr/>
              </p:nvSpPr>
              <p:spPr>
                <a:xfrm>
                  <a:off x="5686581" y="3390915"/>
                  <a:ext cx="957569" cy="276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b="1" dirty="0">
                      <a:solidFill>
                        <a:srgbClr val="BE2325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Тутаев</a:t>
                  </a:r>
                </a:p>
              </p:txBody>
            </p:sp>
          </p:grpSp>
          <p:sp>
            <p:nvSpPr>
              <p:cNvPr id="176" name="TextBox 175"/>
              <p:cNvSpPr txBox="1"/>
              <p:nvPr/>
            </p:nvSpPr>
            <p:spPr>
              <a:xfrm>
                <a:off x="2615077" y="2159573"/>
                <a:ext cx="1065038" cy="302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Рыбинское</a:t>
                </a:r>
              </a:p>
              <a:p>
                <a:pPr algn="ctr"/>
                <a:r>
                  <a:rPr lang="ru-RU" sz="700" dirty="0" err="1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вдхр</a:t>
                </a:r>
                <a:r>
                  <a:rPr lang="ru-RU" sz="700" dirty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.</a:t>
                </a:r>
              </a:p>
            </p:txBody>
          </p:sp>
          <p:sp>
            <p:nvSpPr>
              <p:cNvPr id="179" name="Овал 178"/>
              <p:cNvSpPr/>
              <p:nvPr/>
            </p:nvSpPr>
            <p:spPr>
              <a:xfrm>
                <a:off x="3594723" y="2918685"/>
                <a:ext cx="168276" cy="169260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cxnSp>
            <p:nvCxnSpPr>
              <p:cNvPr id="180" name="Прямая соединительная линия 179"/>
              <p:cNvCxnSpPr/>
              <p:nvPr/>
            </p:nvCxnSpPr>
            <p:spPr>
              <a:xfrm>
                <a:off x="5085072" y="3741746"/>
                <a:ext cx="1339616" cy="1271040"/>
              </a:xfrm>
              <a:prstGeom prst="line">
                <a:avLst/>
              </a:prstGeom>
              <a:ln>
                <a:solidFill>
                  <a:srgbClr val="A6407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Прямая соединительная линия 180"/>
              <p:cNvCxnSpPr/>
              <p:nvPr/>
            </p:nvCxnSpPr>
            <p:spPr>
              <a:xfrm>
                <a:off x="6425931" y="5013011"/>
                <a:ext cx="1895239" cy="10556"/>
              </a:xfrm>
              <a:prstGeom prst="line">
                <a:avLst/>
              </a:prstGeom>
              <a:ln>
                <a:solidFill>
                  <a:srgbClr val="A6407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Овал 181"/>
              <p:cNvSpPr/>
              <p:nvPr/>
            </p:nvSpPr>
            <p:spPr>
              <a:xfrm>
                <a:off x="4985223" y="3650473"/>
                <a:ext cx="121742" cy="116969"/>
              </a:xfrm>
              <a:prstGeom prst="ellipse">
                <a:avLst/>
              </a:prstGeom>
              <a:solidFill>
                <a:srgbClr val="A6407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6077705" y="4504590"/>
                <a:ext cx="2284403" cy="423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ru-RU" sz="1100" b="1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Технопарк «</a:t>
                </a:r>
                <a:r>
                  <a:rPr lang="en-US" sz="1100" b="1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TIP</a:t>
                </a:r>
                <a:r>
                  <a:rPr lang="ru-RU" sz="1100" b="1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» </a:t>
                </a:r>
                <a:endParaRPr lang="ru-RU" sz="1100" b="1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  <a:p>
                <a:pPr algn="r"/>
                <a:r>
                  <a:rPr lang="ru-RU" sz="11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(</a:t>
                </a:r>
                <a:r>
                  <a:rPr lang="ru-RU" sz="1100" dirty="0" err="1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браунфилд</a:t>
                </a:r>
                <a:r>
                  <a:rPr lang="ru-RU" sz="11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)</a:t>
                </a:r>
                <a:endParaRPr lang="ru-RU" sz="1100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78" name="Прямая соединительная линия 77"/>
            <p:cNvCxnSpPr/>
            <p:nvPr/>
          </p:nvCxnSpPr>
          <p:spPr>
            <a:xfrm>
              <a:off x="10093630" y="2902846"/>
              <a:ext cx="1832311" cy="1184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>
              <a:off x="9873306" y="3736916"/>
              <a:ext cx="1985407" cy="59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/>
          <p:cNvGrpSpPr/>
          <p:nvPr/>
        </p:nvGrpSpPr>
        <p:grpSpPr>
          <a:xfrm>
            <a:off x="9564999" y="837348"/>
            <a:ext cx="1581775" cy="461665"/>
            <a:chOff x="7919295" y="1602845"/>
            <a:chExt cx="2022693" cy="461663"/>
          </a:xfrm>
        </p:grpSpPr>
        <p:sp>
          <p:nvSpPr>
            <p:cNvPr id="60" name="TextBox 59"/>
            <p:cNvSpPr txBox="1"/>
            <p:nvPr/>
          </p:nvSpPr>
          <p:spPr>
            <a:xfrm>
              <a:off x="8861313" y="1784315"/>
              <a:ext cx="1080675" cy="230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ГРИНФИЛД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919295" y="1602845"/>
              <a:ext cx="1638387" cy="461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970</a:t>
              </a: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9775590" y="2815781"/>
            <a:ext cx="2207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для проектов в различных сферах </a:t>
            </a:r>
            <a:r>
              <a:rPr lang="ru-RU" sz="900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экономики</a:t>
            </a:r>
          </a:p>
          <a:p>
            <a:endParaRPr lang="ru-RU" sz="9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  <a:p>
            <a:r>
              <a:rPr lang="ru-RU" sz="9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п</a:t>
            </a:r>
            <a:r>
              <a:rPr lang="ru-RU" sz="900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о льготной ставке</a:t>
            </a:r>
            <a:endParaRPr lang="ru-RU" sz="9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812441" y="4638862"/>
            <a:ext cx="158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после ввода объектов в эксплуатацию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4A0A33EC-D04E-45F5-AA1C-6336B09CB8BA}"/>
              </a:ext>
            </a:extLst>
          </p:cNvPr>
          <p:cNvSpPr/>
          <p:nvPr/>
        </p:nvSpPr>
        <p:spPr>
          <a:xfrm>
            <a:off x="9635394" y="2006458"/>
            <a:ext cx="2315824" cy="316339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5" name="Прямоугольник 64"/>
          <p:cNvSpPr/>
          <p:nvPr/>
        </p:nvSpPr>
        <p:spPr>
          <a:xfrm>
            <a:off x="9778920" y="2295579"/>
            <a:ext cx="2496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Земельные участки</a:t>
            </a:r>
          </a:p>
          <a:p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в аренду без торгов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EB419557-95BD-4674-AB5F-CCCCE8AC16E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07263" y="1891101"/>
            <a:ext cx="347224" cy="329569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9803841" y="4117659"/>
            <a:ext cx="21439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Выкуп земельного участка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576465" y="1279047"/>
            <a:ext cx="868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77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314310" y="1331614"/>
            <a:ext cx="232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БРАУНФИЛД И ОБЪЕКТЫ НЕДВИЖИМОСТИ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588086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2B172CC0-4622-4497-ACCF-8D52EB143299}"/>
              </a:ext>
            </a:extLst>
          </p:cNvPr>
          <p:cNvSpPr txBox="1"/>
          <p:nvPr/>
        </p:nvSpPr>
        <p:spPr>
          <a:xfrm>
            <a:off x="1444294" y="386303"/>
            <a:ext cx="539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ИНВЕСТИЦИОННЫЕ ПЛОЩАДКИ</a:t>
            </a:r>
            <a:endParaRPr lang="ru-RU" sz="2000" b="1" dirty="0">
              <a:solidFill>
                <a:prstClr val="black">
                  <a:lumMod val="85000"/>
                  <a:lumOff val="1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196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Заголовок 12">
            <a:extLst>
              <a:ext uri="{FF2B5EF4-FFF2-40B4-BE49-F238E27FC236}">
                <a16:creationId xmlns:a16="http://schemas.microsoft.com/office/drawing/2014/main" xmlns="" id="{A2983584-0A1F-06BB-7826-EF3C623F9175}"/>
              </a:ext>
            </a:extLst>
          </p:cNvPr>
          <p:cNvSpPr txBox="1">
            <a:spLocks/>
          </p:cNvSpPr>
          <p:nvPr/>
        </p:nvSpPr>
        <p:spPr>
          <a:xfrm>
            <a:off x="8109908" y="272159"/>
            <a:ext cx="4250515" cy="2737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95000"/>
              </a:lnSpc>
            </a:pPr>
            <a:endParaRPr lang="ru-RU" sz="1800" dirty="0">
              <a:latin typeface="Montserrat Bold" pitchFamily="2" charset="-52"/>
            </a:endParaRPr>
          </a:p>
        </p:txBody>
      </p:sp>
      <p:graphicFrame>
        <p:nvGraphicFramePr>
          <p:cNvPr id="60" name="Таблица 59">
            <a:extLst>
              <a:ext uri="{FF2B5EF4-FFF2-40B4-BE49-F238E27FC236}">
                <a16:creationId xmlns:a16="http://schemas.microsoft.com/office/drawing/2014/main" xmlns="" id="{EC83F5A6-2774-D1B6-75FB-E778603C5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3760991"/>
              </p:ext>
            </p:extLst>
          </p:nvPr>
        </p:nvGraphicFramePr>
        <p:xfrm>
          <a:off x="7699766" y="3785900"/>
          <a:ext cx="4249675" cy="1441886"/>
        </p:xfrm>
        <a:graphic>
          <a:graphicData uri="http://schemas.openxmlformats.org/drawingml/2006/table">
            <a:tbl>
              <a:tblPr/>
              <a:tblGrid>
                <a:gridCol w="336812">
                  <a:extLst>
                    <a:ext uri="{9D8B030D-6E8A-4147-A177-3AD203B41FA5}">
                      <a16:colId xmlns:a16="http://schemas.microsoft.com/office/drawing/2014/main" xmlns="" val="2086478048"/>
                    </a:ext>
                  </a:extLst>
                </a:gridCol>
                <a:gridCol w="2963382">
                  <a:extLst>
                    <a:ext uri="{9D8B030D-6E8A-4147-A177-3AD203B41FA5}">
                      <a16:colId xmlns:a16="http://schemas.microsoft.com/office/drawing/2014/main" xmlns="" val="754510745"/>
                    </a:ext>
                  </a:extLst>
                </a:gridCol>
                <a:gridCol w="949481">
                  <a:extLst>
                    <a:ext uri="{9D8B030D-6E8A-4147-A177-3AD203B41FA5}">
                      <a16:colId xmlns:a16="http://schemas.microsoft.com/office/drawing/2014/main" xmlns="" val="883517273"/>
                    </a:ext>
                  </a:extLst>
                </a:gridCol>
              </a:tblGrid>
              <a:tr h="186719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СВОБОДНЫЕ УЧАСТКИ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5379598"/>
                  </a:ext>
                </a:extLst>
              </a:tr>
              <a:tr h="1778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№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Кадастровый номер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Площадь, кв. 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17607437"/>
                  </a:ext>
                </a:extLst>
              </a:tr>
              <a:tr h="1485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76:21:010208:466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11 638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68463014"/>
                  </a:ext>
                </a:extLst>
              </a:tr>
              <a:tr h="1600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76:21:010208:467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11 397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83453165"/>
                  </a:ext>
                </a:extLst>
              </a:tr>
              <a:tr h="1422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76:21:010208:468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10 826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82386957"/>
                  </a:ext>
                </a:extLst>
              </a:tr>
              <a:tr h="1644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76:21:010208:470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57 482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1628293"/>
                  </a:ext>
                </a:extLst>
              </a:tr>
              <a:tr h="1467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76:21:010208:471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63 433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519421"/>
                  </a:ext>
                </a:extLst>
              </a:tr>
              <a:tr h="1600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 76:21:010208:472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121 529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61094004"/>
                  </a:ext>
                </a:extLst>
              </a:tr>
              <a:tr h="1552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Bold" pitchFamily="2" charset="-52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76:21:010208:473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64 824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99034641"/>
                  </a:ext>
                </a:extLst>
              </a:tr>
            </a:tbl>
          </a:graphicData>
        </a:graphic>
      </p:graphicFrame>
      <p:graphicFrame>
        <p:nvGraphicFramePr>
          <p:cNvPr id="62" name="Таблица 61">
            <a:extLst>
              <a:ext uri="{FF2B5EF4-FFF2-40B4-BE49-F238E27FC236}">
                <a16:creationId xmlns:a16="http://schemas.microsoft.com/office/drawing/2014/main" xmlns="" id="{743FB24D-10F5-01DD-777B-058A2821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2851507"/>
              </p:ext>
            </p:extLst>
          </p:nvPr>
        </p:nvGraphicFramePr>
        <p:xfrm>
          <a:off x="7702632" y="1007777"/>
          <a:ext cx="4233254" cy="710527"/>
        </p:xfrm>
        <a:graphic>
          <a:graphicData uri="http://schemas.openxmlformats.org/drawingml/2006/table">
            <a:tbl>
              <a:tblPr/>
              <a:tblGrid>
                <a:gridCol w="296769">
                  <a:extLst>
                    <a:ext uri="{9D8B030D-6E8A-4147-A177-3AD203B41FA5}">
                      <a16:colId xmlns:a16="http://schemas.microsoft.com/office/drawing/2014/main" xmlns="" val="1755228209"/>
                    </a:ext>
                  </a:extLst>
                </a:gridCol>
                <a:gridCol w="3026335">
                  <a:extLst>
                    <a:ext uri="{9D8B030D-6E8A-4147-A177-3AD203B41FA5}">
                      <a16:colId xmlns:a16="http://schemas.microsoft.com/office/drawing/2014/main" xmlns="" val="1086819020"/>
                    </a:ext>
                  </a:extLst>
                </a:gridCol>
                <a:gridCol w="910150">
                  <a:extLst>
                    <a:ext uri="{9D8B030D-6E8A-4147-A177-3AD203B41FA5}">
                      <a16:colId xmlns:a16="http://schemas.microsoft.com/office/drawing/2014/main" xmlns="" val="3344942013"/>
                    </a:ext>
                  </a:extLst>
                </a:gridCol>
              </a:tblGrid>
              <a:tr h="128215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РЕАЛИЗОВАННЫЕ ПРОЕКТЫ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2487962"/>
                  </a:ext>
                </a:extLst>
              </a:tr>
              <a:tr h="1815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№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Инвестор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Площадь, кв. м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02705471"/>
                  </a:ext>
                </a:extLst>
              </a:tr>
              <a:tr h="187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 </a:t>
                      </a: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ООО «ПСМ ПРАЙМ»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50 000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5476499"/>
                  </a:ext>
                </a:extLst>
              </a:tr>
              <a:tr h="2132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ООО ТКЗ «РЕАЛ СОРБ»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</a:rPr>
                        <a:t>25 500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59589432"/>
                  </a:ext>
                </a:extLst>
              </a:tr>
            </a:tbl>
          </a:graphicData>
        </a:graphic>
      </p:graphicFrame>
      <p:graphicFrame>
        <p:nvGraphicFramePr>
          <p:cNvPr id="63" name="Таблица 62">
            <a:extLst>
              <a:ext uri="{FF2B5EF4-FFF2-40B4-BE49-F238E27FC236}">
                <a16:creationId xmlns:a16="http://schemas.microsoft.com/office/drawing/2014/main" xmlns="" id="{26EEAD9B-6574-53DE-AC8B-95BDDD432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3824274"/>
              </p:ext>
            </p:extLst>
          </p:nvPr>
        </p:nvGraphicFramePr>
        <p:xfrm>
          <a:off x="7697434" y="2230429"/>
          <a:ext cx="4243649" cy="978655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xmlns="" val="2192217837"/>
                    </a:ext>
                  </a:extLst>
                </a:gridCol>
                <a:gridCol w="3073400">
                  <a:extLst>
                    <a:ext uri="{9D8B030D-6E8A-4147-A177-3AD203B41FA5}">
                      <a16:colId xmlns:a16="http://schemas.microsoft.com/office/drawing/2014/main" xmlns="" val="2979850038"/>
                    </a:ext>
                  </a:extLst>
                </a:gridCol>
                <a:gridCol w="903549">
                  <a:extLst>
                    <a:ext uri="{9D8B030D-6E8A-4147-A177-3AD203B41FA5}">
                      <a16:colId xmlns:a16="http://schemas.microsoft.com/office/drawing/2014/main" xmlns="" val="3920942575"/>
                    </a:ext>
                  </a:extLst>
                </a:gridCol>
              </a:tblGrid>
              <a:tr h="195731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РЕАЛИЗУЕМЫЕ ПРОЕКТЫ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0583422"/>
                  </a:ext>
                </a:extLst>
              </a:tr>
              <a:tr h="1957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№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Инвестор</a:t>
                      </a:r>
                      <a:endParaRPr lang="ru-RU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Площадь, кв. м</a:t>
                      </a:r>
                      <a:endParaRPr lang="ru-RU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3880550"/>
                  </a:ext>
                </a:extLst>
              </a:tr>
              <a:tr h="1957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ООО «Завод </a:t>
                      </a: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промышленной </a:t>
                      </a: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упаковки»</a:t>
                      </a:r>
                      <a:endParaRPr lang="ru-RU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49593</a:t>
                      </a:r>
                      <a:endParaRPr lang="ru-RU" sz="700" b="0" i="0" u="none" strike="noStrike" kern="120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78816997"/>
                  </a:ext>
                </a:extLst>
              </a:tr>
              <a:tr h="1957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ООО </a:t>
                      </a: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7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ПолимерМедПром</a:t>
                      </a: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» </a:t>
                      </a:r>
                      <a:endParaRPr lang="ru-RU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50000</a:t>
                      </a:r>
                      <a:endParaRPr lang="ru-RU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83347478"/>
                  </a:ext>
                </a:extLst>
              </a:tr>
              <a:tr h="1957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 ООО </a:t>
                      </a: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7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Энджел</a:t>
                      </a: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 Групп» </a:t>
                      </a:r>
                      <a:endParaRPr lang="ru-RU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ru-RU" sz="7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Montserrat Bold" pitchFamily="2" charset="-52"/>
                          <a:ea typeface="+mn-ea"/>
                          <a:cs typeface="+mn-cs"/>
                        </a:rPr>
                        <a:t>60439</a:t>
                      </a:r>
                      <a:endParaRPr lang="ru-RU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Montserrat Bold" pitchFamily="2" charset="-52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73011451"/>
                  </a:ext>
                </a:extLst>
              </a:tr>
            </a:tbl>
          </a:graphicData>
        </a:graphic>
      </p:graphicFrame>
      <p:grpSp>
        <p:nvGrpSpPr>
          <p:cNvPr id="64" name="Группа 63"/>
          <p:cNvGrpSpPr/>
          <p:nvPr/>
        </p:nvGrpSpPr>
        <p:grpSpPr>
          <a:xfrm>
            <a:off x="1030869" y="772417"/>
            <a:ext cx="6409854" cy="5476076"/>
            <a:chOff x="4795838" y="1424627"/>
            <a:chExt cx="6710856" cy="6292993"/>
          </a:xfrm>
        </p:grpSpPr>
        <p:sp>
          <p:nvSpPr>
            <p:cNvPr id="65" name="Полилиния: фигура 71">
              <a:extLst>
                <a:ext uri="{FF2B5EF4-FFF2-40B4-BE49-F238E27FC236}">
                  <a16:creationId xmlns:a16="http://schemas.microsoft.com/office/drawing/2014/main" xmlns="" id="{B8AE2CC0-5977-1A5F-EBB8-296F980D06B9}"/>
                </a:ext>
              </a:extLst>
            </p:cNvPr>
            <p:cNvSpPr/>
            <p:nvPr/>
          </p:nvSpPr>
          <p:spPr>
            <a:xfrm>
              <a:off x="6947068" y="5730258"/>
              <a:ext cx="1014413" cy="814387"/>
            </a:xfrm>
            <a:custGeom>
              <a:avLst/>
              <a:gdLst>
                <a:gd name="csX0" fmla="*/ 0 w 1014413"/>
                <a:gd name="csY0" fmla="*/ 452437 h 814387"/>
                <a:gd name="csX1" fmla="*/ 752475 w 1014413"/>
                <a:gd name="csY1" fmla="*/ 0 h 814387"/>
                <a:gd name="csX2" fmla="*/ 1014413 w 1014413"/>
                <a:gd name="csY2" fmla="*/ 438150 h 814387"/>
                <a:gd name="csX3" fmla="*/ 400050 w 1014413"/>
                <a:gd name="csY3" fmla="*/ 814387 h 814387"/>
                <a:gd name="csX4" fmla="*/ 0 w 1014413"/>
                <a:gd name="csY4" fmla="*/ 452437 h 8143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14413" h="814387">
                  <a:moveTo>
                    <a:pt x="0" y="452437"/>
                  </a:moveTo>
                  <a:lnTo>
                    <a:pt x="752475" y="0"/>
                  </a:lnTo>
                  <a:lnTo>
                    <a:pt x="1014413" y="438150"/>
                  </a:lnTo>
                  <a:lnTo>
                    <a:pt x="400050" y="814387"/>
                  </a:lnTo>
                  <a:lnTo>
                    <a:pt x="0" y="452437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66" name="Полилиния: фигура 4">
              <a:extLst>
                <a:ext uri="{FF2B5EF4-FFF2-40B4-BE49-F238E27FC236}">
                  <a16:creationId xmlns:a16="http://schemas.microsoft.com/office/drawing/2014/main" xmlns="" id="{5C4C0EFD-C6B7-7E09-F23A-A3BA482A762B}"/>
                </a:ext>
              </a:extLst>
            </p:cNvPr>
            <p:cNvSpPr/>
            <p:nvPr/>
          </p:nvSpPr>
          <p:spPr>
            <a:xfrm>
              <a:off x="5269121" y="3990227"/>
              <a:ext cx="862012" cy="912019"/>
            </a:xfrm>
            <a:custGeom>
              <a:avLst/>
              <a:gdLst>
                <a:gd name="connsiteX0" fmla="*/ 0 w 862012"/>
                <a:gd name="connsiteY0" fmla="*/ 300038 h 912019"/>
                <a:gd name="connsiteX1" fmla="*/ 533400 w 862012"/>
                <a:gd name="connsiteY1" fmla="*/ 0 h 912019"/>
                <a:gd name="connsiteX2" fmla="*/ 862012 w 862012"/>
                <a:gd name="connsiteY2" fmla="*/ 607219 h 912019"/>
                <a:gd name="connsiteX3" fmla="*/ 319087 w 862012"/>
                <a:gd name="connsiteY3" fmla="*/ 912019 h 912019"/>
                <a:gd name="connsiteX4" fmla="*/ 0 w 862012"/>
                <a:gd name="connsiteY4" fmla="*/ 300038 h 912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2012" h="912019">
                  <a:moveTo>
                    <a:pt x="0" y="300038"/>
                  </a:moveTo>
                  <a:lnTo>
                    <a:pt x="533400" y="0"/>
                  </a:lnTo>
                  <a:lnTo>
                    <a:pt x="862012" y="607219"/>
                  </a:lnTo>
                  <a:lnTo>
                    <a:pt x="319087" y="912019"/>
                  </a:lnTo>
                  <a:lnTo>
                    <a:pt x="0" y="300038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Montserrat Bold" pitchFamily="2" charset="-52"/>
              </a:endParaRPr>
            </a:p>
          </p:txBody>
        </p:sp>
        <p:sp>
          <p:nvSpPr>
            <p:cNvPr id="67" name="Полилиния: фигура 6">
              <a:extLst>
                <a:ext uri="{FF2B5EF4-FFF2-40B4-BE49-F238E27FC236}">
                  <a16:creationId xmlns:a16="http://schemas.microsoft.com/office/drawing/2014/main" xmlns="" id="{02F0BFE6-D1B9-673E-A346-8DC87D37B8AD}"/>
                </a:ext>
              </a:extLst>
            </p:cNvPr>
            <p:cNvSpPr/>
            <p:nvPr/>
          </p:nvSpPr>
          <p:spPr>
            <a:xfrm>
              <a:off x="6452224" y="4445049"/>
              <a:ext cx="970709" cy="850699"/>
            </a:xfrm>
            <a:custGeom>
              <a:avLst/>
              <a:gdLst>
                <a:gd name="connsiteX0" fmla="*/ 0 w 971550"/>
                <a:gd name="connsiteY0" fmla="*/ 414337 h 862012"/>
                <a:gd name="connsiteX1" fmla="*/ 750093 w 971550"/>
                <a:gd name="connsiteY1" fmla="*/ 0 h 862012"/>
                <a:gd name="connsiteX2" fmla="*/ 971550 w 971550"/>
                <a:gd name="connsiteY2" fmla="*/ 457200 h 862012"/>
                <a:gd name="connsiteX3" fmla="*/ 266700 w 971550"/>
                <a:gd name="connsiteY3" fmla="*/ 862012 h 862012"/>
                <a:gd name="connsiteX4" fmla="*/ 0 w 971550"/>
                <a:gd name="connsiteY4" fmla="*/ 414337 h 86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1550" h="862012">
                  <a:moveTo>
                    <a:pt x="0" y="414337"/>
                  </a:moveTo>
                  <a:lnTo>
                    <a:pt x="750093" y="0"/>
                  </a:lnTo>
                  <a:lnTo>
                    <a:pt x="971550" y="457200"/>
                  </a:lnTo>
                  <a:lnTo>
                    <a:pt x="266700" y="862012"/>
                  </a:lnTo>
                  <a:lnTo>
                    <a:pt x="0" y="414337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68" name="Полилиния: фигура 11">
              <a:extLst>
                <a:ext uri="{FF2B5EF4-FFF2-40B4-BE49-F238E27FC236}">
                  <a16:creationId xmlns:a16="http://schemas.microsoft.com/office/drawing/2014/main" xmlns="" id="{68A0FB61-AEC3-14F7-C1A5-907FE777A282}"/>
                </a:ext>
              </a:extLst>
            </p:cNvPr>
            <p:cNvSpPr/>
            <p:nvPr/>
          </p:nvSpPr>
          <p:spPr>
            <a:xfrm>
              <a:off x="6023179" y="4025213"/>
              <a:ext cx="804862" cy="845344"/>
            </a:xfrm>
            <a:custGeom>
              <a:avLst/>
              <a:gdLst>
                <a:gd name="connsiteX0" fmla="*/ 0 w 804862"/>
                <a:gd name="connsiteY0" fmla="*/ 250031 h 845344"/>
                <a:gd name="connsiteX1" fmla="*/ 471487 w 804862"/>
                <a:gd name="connsiteY1" fmla="*/ 0 h 845344"/>
                <a:gd name="connsiteX2" fmla="*/ 804862 w 804862"/>
                <a:gd name="connsiteY2" fmla="*/ 588169 h 845344"/>
                <a:gd name="connsiteX3" fmla="*/ 311943 w 804862"/>
                <a:gd name="connsiteY3" fmla="*/ 845344 h 845344"/>
                <a:gd name="connsiteX4" fmla="*/ 0 w 804862"/>
                <a:gd name="connsiteY4" fmla="*/ 250031 h 84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862" h="845344">
                  <a:moveTo>
                    <a:pt x="0" y="250031"/>
                  </a:moveTo>
                  <a:lnTo>
                    <a:pt x="471487" y="0"/>
                  </a:lnTo>
                  <a:lnTo>
                    <a:pt x="804862" y="588169"/>
                  </a:lnTo>
                  <a:lnTo>
                    <a:pt x="311943" y="845344"/>
                  </a:lnTo>
                  <a:lnTo>
                    <a:pt x="0" y="250031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69" name="Полилиния: фигура 43">
              <a:extLst>
                <a:ext uri="{FF2B5EF4-FFF2-40B4-BE49-F238E27FC236}">
                  <a16:creationId xmlns:a16="http://schemas.microsoft.com/office/drawing/2014/main" xmlns="" id="{322A6CF7-3906-5ACC-7CA1-9DDFC67BE064}"/>
                </a:ext>
              </a:extLst>
            </p:cNvPr>
            <p:cNvSpPr/>
            <p:nvPr/>
          </p:nvSpPr>
          <p:spPr>
            <a:xfrm>
              <a:off x="8964707" y="4809025"/>
              <a:ext cx="452673" cy="516047"/>
            </a:xfrm>
            <a:custGeom>
              <a:avLst/>
              <a:gdLst>
                <a:gd name="connsiteX0" fmla="*/ 0 w 452673"/>
                <a:gd name="connsiteY0" fmla="*/ 126748 h 516047"/>
                <a:gd name="connsiteX1" fmla="*/ 271604 w 452673"/>
                <a:gd name="connsiteY1" fmla="*/ 0 h 516047"/>
                <a:gd name="connsiteX2" fmla="*/ 452673 w 452673"/>
                <a:gd name="connsiteY2" fmla="*/ 389299 h 516047"/>
                <a:gd name="connsiteX3" fmla="*/ 181069 w 452673"/>
                <a:gd name="connsiteY3" fmla="*/ 516047 h 516047"/>
                <a:gd name="connsiteX4" fmla="*/ 0 w 452673"/>
                <a:gd name="connsiteY4" fmla="*/ 126748 h 5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673" h="516047">
                  <a:moveTo>
                    <a:pt x="0" y="126748"/>
                  </a:moveTo>
                  <a:lnTo>
                    <a:pt x="271604" y="0"/>
                  </a:lnTo>
                  <a:lnTo>
                    <a:pt x="452673" y="389299"/>
                  </a:lnTo>
                  <a:lnTo>
                    <a:pt x="181069" y="516047"/>
                  </a:lnTo>
                  <a:lnTo>
                    <a:pt x="0" y="126748"/>
                  </a:lnTo>
                  <a:close/>
                </a:path>
              </a:pathLst>
            </a:custGeom>
            <a:solidFill>
              <a:srgbClr val="0070C0">
                <a:alpha val="40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pic>
          <p:nvPicPr>
            <p:cNvPr id="70" name="Picture 6">
              <a:extLst>
                <a:ext uri="{FF2B5EF4-FFF2-40B4-BE49-F238E27FC236}">
                  <a16:creationId xmlns:a16="http://schemas.microsoft.com/office/drawing/2014/main" xmlns="" id="{B5038073-1BBD-DDEB-06D9-D3E33949D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027" y="4902246"/>
              <a:ext cx="405047" cy="405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744EAFB8-FDEA-1EBB-A83E-B25358C2586E}"/>
                </a:ext>
              </a:extLst>
            </p:cNvPr>
            <p:cNvSpPr txBox="1"/>
            <p:nvPr/>
          </p:nvSpPr>
          <p:spPr>
            <a:xfrm rot="19848717">
              <a:off x="7324137" y="2124384"/>
              <a:ext cx="126669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sz="800" dirty="0">
                  <a:latin typeface="Montserrat Bold" pitchFamily="2" charset="-52"/>
                </a:rPr>
                <a:t>ул. Промышленная</a:t>
              </a:r>
            </a:p>
          </p:txBody>
        </p:sp>
        <p:sp>
          <p:nvSpPr>
            <p:cNvPr id="73" name="Полилиния: фигура 73">
              <a:extLst>
                <a:ext uri="{FF2B5EF4-FFF2-40B4-BE49-F238E27FC236}">
                  <a16:creationId xmlns:a16="http://schemas.microsoft.com/office/drawing/2014/main" xmlns="" id="{5C8EAE65-D5D1-E313-811D-FEBF9CCCB294}"/>
                </a:ext>
              </a:extLst>
            </p:cNvPr>
            <p:cNvSpPr/>
            <p:nvPr/>
          </p:nvSpPr>
          <p:spPr>
            <a:xfrm>
              <a:off x="5540750" y="3118080"/>
              <a:ext cx="1104900" cy="923925"/>
            </a:xfrm>
            <a:custGeom>
              <a:avLst/>
              <a:gdLst>
                <a:gd name="connsiteX0" fmla="*/ 733425 w 1104900"/>
                <a:gd name="connsiteY0" fmla="*/ 0 h 923925"/>
                <a:gd name="connsiteX1" fmla="*/ 1104900 w 1104900"/>
                <a:gd name="connsiteY1" fmla="*/ 642938 h 923925"/>
                <a:gd name="connsiteX2" fmla="*/ 876300 w 1104900"/>
                <a:gd name="connsiteY2" fmla="*/ 771525 h 923925"/>
                <a:gd name="connsiteX3" fmla="*/ 862013 w 1104900"/>
                <a:gd name="connsiteY3" fmla="*/ 742950 h 923925"/>
                <a:gd name="connsiteX4" fmla="*/ 528638 w 1104900"/>
                <a:gd name="connsiteY4" fmla="*/ 923925 h 923925"/>
                <a:gd name="connsiteX5" fmla="*/ 438150 w 1104900"/>
                <a:gd name="connsiteY5" fmla="*/ 781050 h 923925"/>
                <a:gd name="connsiteX6" fmla="*/ 261938 w 1104900"/>
                <a:gd name="connsiteY6" fmla="*/ 881063 h 923925"/>
                <a:gd name="connsiteX7" fmla="*/ 0 w 1104900"/>
                <a:gd name="connsiteY7" fmla="*/ 423863 h 923925"/>
                <a:gd name="connsiteX8" fmla="*/ 733425 w 1104900"/>
                <a:gd name="connsiteY8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4900" h="923925">
                  <a:moveTo>
                    <a:pt x="733425" y="0"/>
                  </a:moveTo>
                  <a:lnTo>
                    <a:pt x="1104900" y="642938"/>
                  </a:lnTo>
                  <a:lnTo>
                    <a:pt x="876300" y="771525"/>
                  </a:lnTo>
                  <a:lnTo>
                    <a:pt x="862013" y="742950"/>
                  </a:lnTo>
                  <a:lnTo>
                    <a:pt x="528638" y="923925"/>
                  </a:lnTo>
                  <a:lnTo>
                    <a:pt x="438150" y="781050"/>
                  </a:lnTo>
                  <a:lnTo>
                    <a:pt x="261938" y="881063"/>
                  </a:lnTo>
                  <a:lnTo>
                    <a:pt x="0" y="423863"/>
                  </a:lnTo>
                  <a:lnTo>
                    <a:pt x="733425" y="0"/>
                  </a:lnTo>
                  <a:close/>
                </a:path>
              </a:pathLst>
            </a:custGeom>
            <a:solidFill>
              <a:srgbClr val="92D050">
                <a:alpha val="40000"/>
              </a:srgb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A3487182-905B-F980-1D99-DF869A1DC97B}"/>
                </a:ext>
              </a:extLst>
            </p:cNvPr>
            <p:cNvSpPr txBox="1"/>
            <p:nvPr/>
          </p:nvSpPr>
          <p:spPr>
            <a:xfrm>
              <a:off x="5787037" y="3499328"/>
              <a:ext cx="503833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500" dirty="0">
                  <a:latin typeface="Montserrat Bold" pitchFamily="2" charset="-52"/>
                </a:rPr>
                <a:t>ПП МАСТЕР</a:t>
              </a:r>
            </a:p>
          </p:txBody>
        </p:sp>
        <p:sp>
          <p:nvSpPr>
            <p:cNvPr id="76" name="Полилиния: фигура 80">
              <a:extLst>
                <a:ext uri="{FF2B5EF4-FFF2-40B4-BE49-F238E27FC236}">
                  <a16:creationId xmlns:a16="http://schemas.microsoft.com/office/drawing/2014/main" xmlns="" id="{410E2C0A-D4C4-1052-488E-4E3B19C7A3B6}"/>
                </a:ext>
              </a:extLst>
            </p:cNvPr>
            <p:cNvSpPr/>
            <p:nvPr/>
          </p:nvSpPr>
          <p:spPr>
            <a:xfrm>
              <a:off x="7867432" y="5706133"/>
              <a:ext cx="3171825" cy="1990725"/>
            </a:xfrm>
            <a:custGeom>
              <a:avLst/>
              <a:gdLst>
                <a:gd name="connsiteX0" fmla="*/ 0 w 3171825"/>
                <a:gd name="connsiteY0" fmla="*/ 1433512 h 1990725"/>
                <a:gd name="connsiteX1" fmla="*/ 1914525 w 3171825"/>
                <a:gd name="connsiteY1" fmla="*/ 304800 h 1990725"/>
                <a:gd name="connsiteX2" fmla="*/ 2271712 w 3171825"/>
                <a:gd name="connsiteY2" fmla="*/ 414337 h 1990725"/>
                <a:gd name="connsiteX3" fmla="*/ 2419350 w 3171825"/>
                <a:gd name="connsiteY3" fmla="*/ 323850 h 1990725"/>
                <a:gd name="connsiteX4" fmla="*/ 2500312 w 3171825"/>
                <a:gd name="connsiteY4" fmla="*/ 0 h 1990725"/>
                <a:gd name="connsiteX5" fmla="*/ 3171825 w 3171825"/>
                <a:gd name="connsiteY5" fmla="*/ 1990725 h 1990725"/>
                <a:gd name="connsiteX6" fmla="*/ 566737 w 3171825"/>
                <a:gd name="connsiteY6" fmla="*/ 1924050 h 1990725"/>
                <a:gd name="connsiteX7" fmla="*/ 0 w 3171825"/>
                <a:gd name="connsiteY7" fmla="*/ 1433512 h 199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1825" h="1990725">
                  <a:moveTo>
                    <a:pt x="0" y="1433512"/>
                  </a:moveTo>
                  <a:lnTo>
                    <a:pt x="1914525" y="304800"/>
                  </a:lnTo>
                  <a:lnTo>
                    <a:pt x="2271712" y="414337"/>
                  </a:lnTo>
                  <a:lnTo>
                    <a:pt x="2419350" y="323850"/>
                  </a:lnTo>
                  <a:lnTo>
                    <a:pt x="2500312" y="0"/>
                  </a:lnTo>
                  <a:lnTo>
                    <a:pt x="3171825" y="1990725"/>
                  </a:lnTo>
                  <a:lnTo>
                    <a:pt x="566737" y="1924050"/>
                  </a:lnTo>
                  <a:lnTo>
                    <a:pt x="0" y="1433512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0" name="Полилиния: фигура 89">
              <a:extLst>
                <a:ext uri="{FF2B5EF4-FFF2-40B4-BE49-F238E27FC236}">
                  <a16:creationId xmlns:a16="http://schemas.microsoft.com/office/drawing/2014/main" xmlns="" id="{1356BF6B-EF0E-574A-02ED-9673A5FFC7DB}"/>
                </a:ext>
              </a:extLst>
            </p:cNvPr>
            <p:cNvSpPr/>
            <p:nvPr/>
          </p:nvSpPr>
          <p:spPr>
            <a:xfrm>
              <a:off x="9121027" y="6015398"/>
              <a:ext cx="1257300" cy="852488"/>
            </a:xfrm>
            <a:custGeom>
              <a:avLst/>
              <a:gdLst>
                <a:gd name="connsiteX0" fmla="*/ 0 w 1257300"/>
                <a:gd name="connsiteY0" fmla="*/ 392906 h 852488"/>
                <a:gd name="connsiteX1" fmla="*/ 669132 w 1257300"/>
                <a:gd name="connsiteY1" fmla="*/ 0 h 852488"/>
                <a:gd name="connsiteX2" fmla="*/ 1021557 w 1257300"/>
                <a:gd name="connsiteY2" fmla="*/ 109538 h 852488"/>
                <a:gd name="connsiteX3" fmla="*/ 1162050 w 1257300"/>
                <a:gd name="connsiteY3" fmla="*/ 21431 h 852488"/>
                <a:gd name="connsiteX4" fmla="*/ 1257300 w 1257300"/>
                <a:gd name="connsiteY4" fmla="*/ 247650 h 852488"/>
                <a:gd name="connsiteX5" fmla="*/ 171450 w 1257300"/>
                <a:gd name="connsiteY5" fmla="*/ 852488 h 852488"/>
                <a:gd name="connsiteX6" fmla="*/ 0 w 1257300"/>
                <a:gd name="connsiteY6" fmla="*/ 392906 h 85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300" h="852488">
                  <a:moveTo>
                    <a:pt x="0" y="392906"/>
                  </a:moveTo>
                  <a:lnTo>
                    <a:pt x="669132" y="0"/>
                  </a:lnTo>
                  <a:lnTo>
                    <a:pt x="1021557" y="109538"/>
                  </a:lnTo>
                  <a:lnTo>
                    <a:pt x="1162050" y="21431"/>
                  </a:lnTo>
                  <a:lnTo>
                    <a:pt x="1257300" y="247650"/>
                  </a:lnTo>
                  <a:lnTo>
                    <a:pt x="171450" y="852488"/>
                  </a:lnTo>
                  <a:lnTo>
                    <a:pt x="0" y="392906"/>
                  </a:lnTo>
                  <a:close/>
                </a:path>
              </a:pathLst>
            </a:cu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1" name="Полилиния: фигура 90">
              <a:extLst>
                <a:ext uri="{FF2B5EF4-FFF2-40B4-BE49-F238E27FC236}">
                  <a16:creationId xmlns:a16="http://schemas.microsoft.com/office/drawing/2014/main" xmlns="" id="{2AC2A468-D46F-AABC-9067-629789180A58}"/>
                </a:ext>
              </a:extLst>
            </p:cNvPr>
            <p:cNvSpPr/>
            <p:nvPr/>
          </p:nvSpPr>
          <p:spPr>
            <a:xfrm>
              <a:off x="8349997" y="6397949"/>
              <a:ext cx="942975" cy="1045369"/>
            </a:xfrm>
            <a:custGeom>
              <a:avLst/>
              <a:gdLst>
                <a:gd name="connsiteX0" fmla="*/ 0 w 942975"/>
                <a:gd name="connsiteY0" fmla="*/ 447675 h 1045369"/>
                <a:gd name="connsiteX1" fmla="*/ 766763 w 942975"/>
                <a:gd name="connsiteY1" fmla="*/ 0 h 1045369"/>
                <a:gd name="connsiteX2" fmla="*/ 942975 w 942975"/>
                <a:gd name="connsiteY2" fmla="*/ 466725 h 1045369"/>
                <a:gd name="connsiteX3" fmla="*/ 619125 w 942975"/>
                <a:gd name="connsiteY3" fmla="*/ 647700 h 1045369"/>
                <a:gd name="connsiteX4" fmla="*/ 812006 w 942975"/>
                <a:gd name="connsiteY4" fmla="*/ 981075 h 1045369"/>
                <a:gd name="connsiteX5" fmla="*/ 526256 w 942975"/>
                <a:gd name="connsiteY5" fmla="*/ 1045369 h 1045369"/>
                <a:gd name="connsiteX6" fmla="*/ 0 w 942975"/>
                <a:gd name="connsiteY6" fmla="*/ 447675 h 104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2975" h="1045369">
                  <a:moveTo>
                    <a:pt x="0" y="447675"/>
                  </a:moveTo>
                  <a:lnTo>
                    <a:pt x="766763" y="0"/>
                  </a:lnTo>
                  <a:lnTo>
                    <a:pt x="942975" y="466725"/>
                  </a:lnTo>
                  <a:lnTo>
                    <a:pt x="619125" y="647700"/>
                  </a:lnTo>
                  <a:lnTo>
                    <a:pt x="812006" y="981075"/>
                  </a:lnTo>
                  <a:lnTo>
                    <a:pt x="526256" y="1045369"/>
                  </a:lnTo>
                  <a:lnTo>
                    <a:pt x="0" y="447675"/>
                  </a:lnTo>
                  <a:close/>
                </a:path>
              </a:pathLst>
            </a:cu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2" name="Полилиния: фигура 91">
              <a:extLst>
                <a:ext uri="{FF2B5EF4-FFF2-40B4-BE49-F238E27FC236}">
                  <a16:creationId xmlns:a16="http://schemas.microsoft.com/office/drawing/2014/main" xmlns="" id="{E87D4D7D-DF9F-1E86-55ED-9120BAEA50EA}"/>
                </a:ext>
              </a:extLst>
            </p:cNvPr>
            <p:cNvSpPr/>
            <p:nvPr/>
          </p:nvSpPr>
          <p:spPr>
            <a:xfrm>
              <a:off x="9155258" y="6285340"/>
              <a:ext cx="1688306" cy="1190625"/>
            </a:xfrm>
            <a:custGeom>
              <a:avLst/>
              <a:gdLst>
                <a:gd name="connsiteX0" fmla="*/ 1402556 w 1688306"/>
                <a:gd name="connsiteY0" fmla="*/ 0 h 1190625"/>
                <a:gd name="connsiteX1" fmla="*/ 1688306 w 1688306"/>
                <a:gd name="connsiteY1" fmla="*/ 852487 h 1190625"/>
                <a:gd name="connsiteX2" fmla="*/ 211931 w 1688306"/>
                <a:gd name="connsiteY2" fmla="*/ 1190625 h 1190625"/>
                <a:gd name="connsiteX3" fmla="*/ 0 w 1688306"/>
                <a:gd name="connsiteY3" fmla="*/ 823912 h 1190625"/>
                <a:gd name="connsiteX4" fmla="*/ 1402556 w 1688306"/>
                <a:gd name="connsiteY4" fmla="*/ 0 h 119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8306" h="1190625">
                  <a:moveTo>
                    <a:pt x="1402556" y="0"/>
                  </a:moveTo>
                  <a:lnTo>
                    <a:pt x="1688306" y="852487"/>
                  </a:lnTo>
                  <a:lnTo>
                    <a:pt x="211931" y="1190625"/>
                  </a:lnTo>
                  <a:lnTo>
                    <a:pt x="0" y="823912"/>
                  </a:lnTo>
                  <a:lnTo>
                    <a:pt x="1402556" y="0"/>
                  </a:lnTo>
                  <a:close/>
                </a:path>
              </a:pathLst>
            </a:cu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3" name="Полилиния: фигура 92">
              <a:extLst>
                <a:ext uri="{FF2B5EF4-FFF2-40B4-BE49-F238E27FC236}">
                  <a16:creationId xmlns:a16="http://schemas.microsoft.com/office/drawing/2014/main" xmlns="" id="{209E56FD-422D-7C0A-587E-3398A77A9979}"/>
                </a:ext>
              </a:extLst>
            </p:cNvPr>
            <p:cNvSpPr/>
            <p:nvPr/>
          </p:nvSpPr>
          <p:spPr>
            <a:xfrm>
              <a:off x="9384487" y="7167320"/>
              <a:ext cx="1650206" cy="528638"/>
            </a:xfrm>
            <a:custGeom>
              <a:avLst/>
              <a:gdLst>
                <a:gd name="connsiteX0" fmla="*/ 0 w 1650206"/>
                <a:gd name="connsiteY0" fmla="*/ 335757 h 528638"/>
                <a:gd name="connsiteX1" fmla="*/ 1471612 w 1650206"/>
                <a:gd name="connsiteY1" fmla="*/ 0 h 528638"/>
                <a:gd name="connsiteX2" fmla="*/ 1650206 w 1650206"/>
                <a:gd name="connsiteY2" fmla="*/ 528638 h 528638"/>
                <a:gd name="connsiteX3" fmla="*/ 83344 w 1650206"/>
                <a:gd name="connsiteY3" fmla="*/ 485775 h 528638"/>
                <a:gd name="connsiteX4" fmla="*/ 0 w 1650206"/>
                <a:gd name="connsiteY4" fmla="*/ 335757 h 52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0206" h="528638">
                  <a:moveTo>
                    <a:pt x="0" y="335757"/>
                  </a:moveTo>
                  <a:lnTo>
                    <a:pt x="1471612" y="0"/>
                  </a:lnTo>
                  <a:lnTo>
                    <a:pt x="1650206" y="528638"/>
                  </a:lnTo>
                  <a:lnTo>
                    <a:pt x="83344" y="485775"/>
                  </a:lnTo>
                  <a:lnTo>
                    <a:pt x="0" y="335757"/>
                  </a:lnTo>
                  <a:close/>
                </a:path>
              </a:pathLst>
            </a:cu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4" name="Полилиния: фигура 94">
              <a:extLst>
                <a:ext uri="{FF2B5EF4-FFF2-40B4-BE49-F238E27FC236}">
                  <a16:creationId xmlns:a16="http://schemas.microsoft.com/office/drawing/2014/main" xmlns="" id="{CA43EFA0-954C-1E12-4563-B624FD7C7524}"/>
                </a:ext>
              </a:extLst>
            </p:cNvPr>
            <p:cNvSpPr/>
            <p:nvPr/>
          </p:nvSpPr>
          <p:spPr>
            <a:xfrm>
              <a:off x="7880213" y="6933018"/>
              <a:ext cx="533400" cy="385763"/>
            </a:xfrm>
            <a:custGeom>
              <a:avLst/>
              <a:gdLst>
                <a:gd name="connsiteX0" fmla="*/ 0 w 533400"/>
                <a:gd name="connsiteY0" fmla="*/ 204788 h 385763"/>
                <a:gd name="connsiteX1" fmla="*/ 352425 w 533400"/>
                <a:gd name="connsiteY1" fmla="*/ 0 h 385763"/>
                <a:gd name="connsiteX2" fmla="*/ 533400 w 533400"/>
                <a:gd name="connsiteY2" fmla="*/ 209550 h 385763"/>
                <a:gd name="connsiteX3" fmla="*/ 207168 w 533400"/>
                <a:gd name="connsiteY3" fmla="*/ 385763 h 385763"/>
                <a:gd name="connsiteX4" fmla="*/ 0 w 533400"/>
                <a:gd name="connsiteY4" fmla="*/ 204788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385763">
                  <a:moveTo>
                    <a:pt x="0" y="204788"/>
                  </a:moveTo>
                  <a:lnTo>
                    <a:pt x="352425" y="0"/>
                  </a:lnTo>
                  <a:lnTo>
                    <a:pt x="533400" y="209550"/>
                  </a:lnTo>
                  <a:lnTo>
                    <a:pt x="207168" y="385763"/>
                  </a:lnTo>
                  <a:lnTo>
                    <a:pt x="0" y="204788"/>
                  </a:lnTo>
                  <a:close/>
                </a:path>
              </a:pathLst>
            </a:cu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5" name="Полилиния: фигура 95">
              <a:extLst>
                <a:ext uri="{FF2B5EF4-FFF2-40B4-BE49-F238E27FC236}">
                  <a16:creationId xmlns:a16="http://schemas.microsoft.com/office/drawing/2014/main" xmlns="" id="{158FDF04-7CDC-3C2E-1D9E-9B3AE0DEF4E4}"/>
                </a:ext>
              </a:extLst>
            </p:cNvPr>
            <p:cNvSpPr/>
            <p:nvPr/>
          </p:nvSpPr>
          <p:spPr>
            <a:xfrm>
              <a:off x="8080876" y="7144922"/>
              <a:ext cx="504825" cy="359569"/>
            </a:xfrm>
            <a:custGeom>
              <a:avLst/>
              <a:gdLst>
                <a:gd name="connsiteX0" fmla="*/ 0 w 504825"/>
                <a:gd name="connsiteY0" fmla="*/ 178594 h 359569"/>
                <a:gd name="connsiteX1" fmla="*/ 333375 w 504825"/>
                <a:gd name="connsiteY1" fmla="*/ 0 h 359569"/>
                <a:gd name="connsiteX2" fmla="*/ 504825 w 504825"/>
                <a:gd name="connsiteY2" fmla="*/ 200025 h 359569"/>
                <a:gd name="connsiteX3" fmla="*/ 219075 w 504825"/>
                <a:gd name="connsiteY3" fmla="*/ 359569 h 359569"/>
                <a:gd name="connsiteX4" fmla="*/ 0 w 504825"/>
                <a:gd name="connsiteY4" fmla="*/ 178594 h 35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5" h="359569">
                  <a:moveTo>
                    <a:pt x="0" y="178594"/>
                  </a:moveTo>
                  <a:lnTo>
                    <a:pt x="333375" y="0"/>
                  </a:lnTo>
                  <a:lnTo>
                    <a:pt x="504825" y="200025"/>
                  </a:lnTo>
                  <a:lnTo>
                    <a:pt x="219075" y="359569"/>
                  </a:lnTo>
                  <a:lnTo>
                    <a:pt x="0" y="178594"/>
                  </a:lnTo>
                  <a:close/>
                </a:path>
              </a:pathLst>
            </a:cu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6" name="Полилиния: фигура 96">
              <a:extLst>
                <a:ext uri="{FF2B5EF4-FFF2-40B4-BE49-F238E27FC236}">
                  <a16:creationId xmlns:a16="http://schemas.microsoft.com/office/drawing/2014/main" xmlns="" id="{2436215C-F10A-FAB8-8D50-21A506E8EA56}"/>
                </a:ext>
              </a:extLst>
            </p:cNvPr>
            <p:cNvSpPr/>
            <p:nvPr/>
          </p:nvSpPr>
          <p:spPr>
            <a:xfrm>
              <a:off x="8301955" y="7345599"/>
              <a:ext cx="519112" cy="285750"/>
            </a:xfrm>
            <a:custGeom>
              <a:avLst/>
              <a:gdLst>
                <a:gd name="connsiteX0" fmla="*/ 0 w 519112"/>
                <a:gd name="connsiteY0" fmla="*/ 157163 h 285750"/>
                <a:gd name="connsiteX1" fmla="*/ 283369 w 519112"/>
                <a:gd name="connsiteY1" fmla="*/ 0 h 285750"/>
                <a:gd name="connsiteX2" fmla="*/ 519112 w 519112"/>
                <a:gd name="connsiteY2" fmla="*/ 264319 h 285750"/>
                <a:gd name="connsiteX3" fmla="*/ 421481 w 519112"/>
                <a:gd name="connsiteY3" fmla="*/ 285750 h 285750"/>
                <a:gd name="connsiteX4" fmla="*/ 135731 w 519112"/>
                <a:gd name="connsiteY4" fmla="*/ 283369 h 285750"/>
                <a:gd name="connsiteX5" fmla="*/ 0 w 519112"/>
                <a:gd name="connsiteY5" fmla="*/ 157163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9112" h="285750">
                  <a:moveTo>
                    <a:pt x="0" y="157163"/>
                  </a:moveTo>
                  <a:lnTo>
                    <a:pt x="283369" y="0"/>
                  </a:lnTo>
                  <a:lnTo>
                    <a:pt x="519112" y="264319"/>
                  </a:lnTo>
                  <a:lnTo>
                    <a:pt x="421481" y="285750"/>
                  </a:lnTo>
                  <a:lnTo>
                    <a:pt x="135731" y="283369"/>
                  </a:lnTo>
                  <a:lnTo>
                    <a:pt x="0" y="157163"/>
                  </a:lnTo>
                  <a:close/>
                </a:path>
              </a:pathLst>
            </a:custGeom>
            <a:solidFill>
              <a:srgbClr val="0070C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7" name="Полилиния: фигура 107">
              <a:extLst>
                <a:ext uri="{FF2B5EF4-FFF2-40B4-BE49-F238E27FC236}">
                  <a16:creationId xmlns:a16="http://schemas.microsoft.com/office/drawing/2014/main" xmlns="" id="{B38E4247-7D04-94B8-2D2E-4B94C260EDB1}"/>
                </a:ext>
              </a:extLst>
            </p:cNvPr>
            <p:cNvSpPr/>
            <p:nvPr/>
          </p:nvSpPr>
          <p:spPr>
            <a:xfrm>
              <a:off x="6901284" y="5118803"/>
              <a:ext cx="790575" cy="876300"/>
            </a:xfrm>
            <a:custGeom>
              <a:avLst/>
              <a:gdLst>
                <a:gd name="connsiteX0" fmla="*/ 130968 w 790575"/>
                <a:gd name="connsiteY0" fmla="*/ 657225 h 876300"/>
                <a:gd name="connsiteX1" fmla="*/ 271462 w 790575"/>
                <a:gd name="connsiteY1" fmla="*/ 876300 h 876300"/>
                <a:gd name="connsiteX2" fmla="*/ 790575 w 790575"/>
                <a:gd name="connsiteY2" fmla="*/ 583406 h 876300"/>
                <a:gd name="connsiteX3" fmla="*/ 452437 w 790575"/>
                <a:gd name="connsiteY3" fmla="*/ 0 h 876300"/>
                <a:gd name="connsiteX4" fmla="*/ 0 w 790575"/>
                <a:gd name="connsiteY4" fmla="*/ 250031 h 876300"/>
                <a:gd name="connsiteX5" fmla="*/ 26193 w 790575"/>
                <a:gd name="connsiteY5" fmla="*/ 288131 h 876300"/>
                <a:gd name="connsiteX6" fmla="*/ 130968 w 790575"/>
                <a:gd name="connsiteY6" fmla="*/ 657225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0575" h="876300">
                  <a:moveTo>
                    <a:pt x="130968" y="657225"/>
                  </a:moveTo>
                  <a:lnTo>
                    <a:pt x="271462" y="876300"/>
                  </a:lnTo>
                  <a:lnTo>
                    <a:pt x="790575" y="583406"/>
                  </a:lnTo>
                  <a:lnTo>
                    <a:pt x="452437" y="0"/>
                  </a:lnTo>
                  <a:lnTo>
                    <a:pt x="0" y="250031"/>
                  </a:lnTo>
                  <a:lnTo>
                    <a:pt x="26193" y="288131"/>
                  </a:lnTo>
                  <a:lnTo>
                    <a:pt x="130968" y="657225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88" name="Полилиния: фигура 110">
              <a:extLst>
                <a:ext uri="{FF2B5EF4-FFF2-40B4-BE49-F238E27FC236}">
                  <a16:creationId xmlns:a16="http://schemas.microsoft.com/office/drawing/2014/main" xmlns="" id="{888F0670-ED38-3697-D5C3-6B9C0FA48409}"/>
                </a:ext>
              </a:extLst>
            </p:cNvPr>
            <p:cNvSpPr/>
            <p:nvPr/>
          </p:nvSpPr>
          <p:spPr>
            <a:xfrm>
              <a:off x="6308327" y="1606773"/>
              <a:ext cx="3644900" cy="4813300"/>
            </a:xfrm>
            <a:custGeom>
              <a:avLst/>
              <a:gdLst>
                <a:gd name="connsiteX0" fmla="*/ 584200 w 3644900"/>
                <a:gd name="connsiteY0" fmla="*/ 2990850 h 4813300"/>
                <a:gd name="connsiteX1" fmla="*/ 177800 w 3644900"/>
                <a:gd name="connsiteY1" fmla="*/ 2279650 h 4813300"/>
                <a:gd name="connsiteX2" fmla="*/ 381000 w 3644900"/>
                <a:gd name="connsiteY2" fmla="*/ 2159000 h 4813300"/>
                <a:gd name="connsiteX3" fmla="*/ 0 w 3644900"/>
                <a:gd name="connsiteY3" fmla="*/ 1498600 h 4813300"/>
                <a:gd name="connsiteX4" fmla="*/ 927100 w 3644900"/>
                <a:gd name="connsiteY4" fmla="*/ 990600 h 4813300"/>
                <a:gd name="connsiteX5" fmla="*/ 1009650 w 3644900"/>
                <a:gd name="connsiteY5" fmla="*/ 1155700 h 4813300"/>
                <a:gd name="connsiteX6" fmla="*/ 2470150 w 3644900"/>
                <a:gd name="connsiteY6" fmla="*/ 349250 h 4813300"/>
                <a:gd name="connsiteX7" fmla="*/ 2406650 w 3644900"/>
                <a:gd name="connsiteY7" fmla="*/ 254000 h 4813300"/>
                <a:gd name="connsiteX8" fmla="*/ 2863850 w 3644900"/>
                <a:gd name="connsiteY8" fmla="*/ 0 h 4813300"/>
                <a:gd name="connsiteX9" fmla="*/ 3238500 w 3644900"/>
                <a:gd name="connsiteY9" fmla="*/ 692150 h 4813300"/>
                <a:gd name="connsiteX10" fmla="*/ 3644900 w 3644900"/>
                <a:gd name="connsiteY10" fmla="*/ 2019300 h 4813300"/>
                <a:gd name="connsiteX11" fmla="*/ 3136900 w 3644900"/>
                <a:gd name="connsiteY11" fmla="*/ 2286000 h 4813300"/>
                <a:gd name="connsiteX12" fmla="*/ 3390900 w 3644900"/>
                <a:gd name="connsiteY12" fmla="*/ 2724150 h 4813300"/>
                <a:gd name="connsiteX13" fmla="*/ 3346450 w 3644900"/>
                <a:gd name="connsiteY13" fmla="*/ 2927350 h 4813300"/>
                <a:gd name="connsiteX14" fmla="*/ 2533650 w 3644900"/>
                <a:gd name="connsiteY14" fmla="*/ 3359150 h 4813300"/>
                <a:gd name="connsiteX15" fmla="*/ 2940050 w 3644900"/>
                <a:gd name="connsiteY15" fmla="*/ 4210050 h 4813300"/>
                <a:gd name="connsiteX16" fmla="*/ 1841500 w 3644900"/>
                <a:gd name="connsiteY16" fmla="*/ 4813300 h 4813300"/>
                <a:gd name="connsiteX17" fmla="*/ 1054100 w 3644900"/>
                <a:gd name="connsiteY17" fmla="*/ 3454400 h 4813300"/>
                <a:gd name="connsiteX18" fmla="*/ 514350 w 3644900"/>
                <a:gd name="connsiteY18" fmla="*/ 3778250 h 4813300"/>
                <a:gd name="connsiteX19" fmla="*/ 469900 w 3644900"/>
                <a:gd name="connsiteY19" fmla="*/ 3683000 h 4813300"/>
                <a:gd name="connsiteX20" fmla="*/ 1168400 w 3644900"/>
                <a:gd name="connsiteY20" fmla="*/ 3282950 h 4813300"/>
                <a:gd name="connsiteX21" fmla="*/ 920750 w 3644900"/>
                <a:gd name="connsiteY21" fmla="*/ 2806700 h 4813300"/>
                <a:gd name="connsiteX22" fmla="*/ 584200 w 3644900"/>
                <a:gd name="connsiteY22" fmla="*/ 2990850 h 481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44900" h="4813300">
                  <a:moveTo>
                    <a:pt x="584200" y="2990850"/>
                  </a:moveTo>
                  <a:lnTo>
                    <a:pt x="177800" y="2279650"/>
                  </a:lnTo>
                  <a:lnTo>
                    <a:pt x="381000" y="2159000"/>
                  </a:lnTo>
                  <a:lnTo>
                    <a:pt x="0" y="1498600"/>
                  </a:lnTo>
                  <a:lnTo>
                    <a:pt x="927100" y="990600"/>
                  </a:lnTo>
                  <a:lnTo>
                    <a:pt x="1009650" y="1155700"/>
                  </a:lnTo>
                  <a:lnTo>
                    <a:pt x="2470150" y="349250"/>
                  </a:lnTo>
                  <a:lnTo>
                    <a:pt x="2406650" y="254000"/>
                  </a:lnTo>
                  <a:lnTo>
                    <a:pt x="2863850" y="0"/>
                  </a:lnTo>
                  <a:lnTo>
                    <a:pt x="3238500" y="692150"/>
                  </a:lnTo>
                  <a:lnTo>
                    <a:pt x="3644900" y="2019300"/>
                  </a:lnTo>
                  <a:lnTo>
                    <a:pt x="3136900" y="2286000"/>
                  </a:lnTo>
                  <a:lnTo>
                    <a:pt x="3390900" y="2724150"/>
                  </a:lnTo>
                  <a:lnTo>
                    <a:pt x="3346450" y="2927350"/>
                  </a:lnTo>
                  <a:lnTo>
                    <a:pt x="2533650" y="3359150"/>
                  </a:lnTo>
                  <a:lnTo>
                    <a:pt x="2940050" y="4210050"/>
                  </a:lnTo>
                  <a:lnTo>
                    <a:pt x="1841500" y="4813300"/>
                  </a:lnTo>
                  <a:lnTo>
                    <a:pt x="1054100" y="3454400"/>
                  </a:lnTo>
                  <a:lnTo>
                    <a:pt x="514350" y="3778250"/>
                  </a:lnTo>
                  <a:lnTo>
                    <a:pt x="469900" y="3683000"/>
                  </a:lnTo>
                  <a:lnTo>
                    <a:pt x="1168400" y="3282950"/>
                  </a:lnTo>
                  <a:lnTo>
                    <a:pt x="920750" y="2806700"/>
                  </a:lnTo>
                  <a:lnTo>
                    <a:pt x="584200" y="2990850"/>
                  </a:lnTo>
                  <a:close/>
                </a:path>
              </a:pathLst>
            </a:custGeom>
            <a:solidFill>
              <a:schemeClr val="bg1">
                <a:lumMod val="65000"/>
                <a:alpha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pic>
          <p:nvPicPr>
            <p:cNvPr id="89" name="Picture 6">
              <a:extLst>
                <a:ext uri="{FF2B5EF4-FFF2-40B4-BE49-F238E27FC236}">
                  <a16:creationId xmlns:a16="http://schemas.microsoft.com/office/drawing/2014/main" xmlns="" id="{DEC946AC-8E0C-F5C1-E17A-FD38024126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3486" y="3889659"/>
              <a:ext cx="405047" cy="405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Полилиния: фигура 118">
              <a:extLst>
                <a:ext uri="{FF2B5EF4-FFF2-40B4-BE49-F238E27FC236}">
                  <a16:creationId xmlns:a16="http://schemas.microsoft.com/office/drawing/2014/main" xmlns="" id="{EB914EEC-95CB-8CAF-4456-8468785D5419}"/>
                </a:ext>
              </a:extLst>
            </p:cNvPr>
            <p:cNvSpPr/>
            <p:nvPr/>
          </p:nvSpPr>
          <p:spPr>
            <a:xfrm>
              <a:off x="9744569" y="1843408"/>
              <a:ext cx="1762125" cy="3676650"/>
            </a:xfrm>
            <a:custGeom>
              <a:avLst/>
              <a:gdLst>
                <a:gd name="connsiteX0" fmla="*/ 0 w 1762125"/>
                <a:gd name="connsiteY0" fmla="*/ 0 h 3676650"/>
                <a:gd name="connsiteX1" fmla="*/ 876300 w 1762125"/>
                <a:gd name="connsiteY1" fmla="*/ 1543050 h 3676650"/>
                <a:gd name="connsiteX2" fmla="*/ 1762125 w 1762125"/>
                <a:gd name="connsiteY2" fmla="*/ 3676650 h 367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2125" h="3676650">
                  <a:moveTo>
                    <a:pt x="0" y="0"/>
                  </a:moveTo>
                  <a:lnTo>
                    <a:pt x="876300" y="1543050"/>
                  </a:lnTo>
                  <a:lnTo>
                    <a:pt x="1762125" y="3676650"/>
                  </a:lnTo>
                </a:path>
              </a:pathLst>
            </a:custGeom>
            <a:noFill/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A655AB67-994B-3D3F-3AC2-22C4E4555DB3}"/>
                </a:ext>
              </a:extLst>
            </p:cNvPr>
            <p:cNvSpPr txBox="1"/>
            <p:nvPr/>
          </p:nvSpPr>
          <p:spPr>
            <a:xfrm>
              <a:off x="6149982" y="4313808"/>
              <a:ext cx="503833" cy="246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500" dirty="0">
                  <a:latin typeface="Montserrat Bold" pitchFamily="2" charset="-52"/>
                </a:rPr>
                <a:t>ПП МАСТЕР</a:t>
              </a:r>
            </a:p>
          </p:txBody>
        </p:sp>
        <p:sp>
          <p:nvSpPr>
            <p:cNvPr id="92" name="Полилиния: фигура 22">
              <a:extLst>
                <a:ext uri="{FF2B5EF4-FFF2-40B4-BE49-F238E27FC236}">
                  <a16:creationId xmlns:a16="http://schemas.microsoft.com/office/drawing/2014/main" xmlns="" id="{976CC14D-7A70-A02D-A9EB-2FC8029EBF5D}"/>
                </a:ext>
              </a:extLst>
            </p:cNvPr>
            <p:cNvSpPr/>
            <p:nvPr/>
          </p:nvSpPr>
          <p:spPr>
            <a:xfrm>
              <a:off x="6675261" y="5757935"/>
              <a:ext cx="457200" cy="369094"/>
            </a:xfrm>
            <a:custGeom>
              <a:avLst/>
              <a:gdLst>
                <a:gd name="csX0" fmla="*/ 0 w 457200"/>
                <a:gd name="csY0" fmla="*/ 169069 h 369094"/>
                <a:gd name="csX1" fmla="*/ 290513 w 457200"/>
                <a:gd name="csY1" fmla="*/ 0 h 369094"/>
                <a:gd name="csX2" fmla="*/ 457200 w 457200"/>
                <a:gd name="csY2" fmla="*/ 250032 h 369094"/>
                <a:gd name="csX3" fmla="*/ 242888 w 457200"/>
                <a:gd name="csY3" fmla="*/ 369094 h 369094"/>
                <a:gd name="csX4" fmla="*/ 0 w 457200"/>
                <a:gd name="csY4" fmla="*/ 169069 h 3690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57200" h="369094">
                  <a:moveTo>
                    <a:pt x="0" y="169069"/>
                  </a:moveTo>
                  <a:lnTo>
                    <a:pt x="290513" y="0"/>
                  </a:lnTo>
                  <a:lnTo>
                    <a:pt x="457200" y="250032"/>
                  </a:lnTo>
                  <a:lnTo>
                    <a:pt x="242888" y="369094"/>
                  </a:lnTo>
                  <a:lnTo>
                    <a:pt x="0" y="169069"/>
                  </a:lnTo>
                  <a:close/>
                </a:path>
              </a:pathLst>
            </a:custGeom>
            <a:solidFill>
              <a:srgbClr val="BF3F8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Montserrat Bold" pitchFamily="2" charset="-52"/>
              </a:endParaRPr>
            </a:p>
          </p:txBody>
        </p:sp>
        <p:sp>
          <p:nvSpPr>
            <p:cNvPr id="93" name="Полилиния: фигура 23">
              <a:extLst>
                <a:ext uri="{FF2B5EF4-FFF2-40B4-BE49-F238E27FC236}">
                  <a16:creationId xmlns:a16="http://schemas.microsoft.com/office/drawing/2014/main" xmlns="" id="{FF1BFB3B-E080-6B18-E923-27ADF03866F1}"/>
                </a:ext>
              </a:extLst>
            </p:cNvPr>
            <p:cNvSpPr/>
            <p:nvPr/>
          </p:nvSpPr>
          <p:spPr>
            <a:xfrm>
              <a:off x="7387195" y="6194858"/>
              <a:ext cx="721519" cy="533400"/>
            </a:xfrm>
            <a:custGeom>
              <a:avLst/>
              <a:gdLst>
                <a:gd name="csX0" fmla="*/ 0 w 721519"/>
                <a:gd name="csY0" fmla="*/ 366712 h 533400"/>
                <a:gd name="csX1" fmla="*/ 171450 w 721519"/>
                <a:gd name="csY1" fmla="*/ 533400 h 533400"/>
                <a:gd name="csX2" fmla="*/ 721519 w 721519"/>
                <a:gd name="csY2" fmla="*/ 195262 h 533400"/>
                <a:gd name="csX3" fmla="*/ 602456 w 721519"/>
                <a:gd name="csY3" fmla="*/ 0 h 533400"/>
                <a:gd name="csX4" fmla="*/ 0 w 721519"/>
                <a:gd name="csY4" fmla="*/ 366712 h 533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1519" h="533400">
                  <a:moveTo>
                    <a:pt x="0" y="366712"/>
                  </a:moveTo>
                  <a:lnTo>
                    <a:pt x="171450" y="533400"/>
                  </a:lnTo>
                  <a:lnTo>
                    <a:pt x="721519" y="195262"/>
                  </a:lnTo>
                  <a:lnTo>
                    <a:pt x="602456" y="0"/>
                  </a:lnTo>
                  <a:lnTo>
                    <a:pt x="0" y="366712"/>
                  </a:lnTo>
                  <a:close/>
                </a:path>
              </a:pathLst>
            </a:custGeom>
            <a:solidFill>
              <a:srgbClr val="BF3F8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94" name="Полилиния: фигура 30">
              <a:extLst>
                <a:ext uri="{FF2B5EF4-FFF2-40B4-BE49-F238E27FC236}">
                  <a16:creationId xmlns:a16="http://schemas.microsoft.com/office/drawing/2014/main" xmlns="" id="{72E00226-A6CF-04ED-0D0C-72449939E092}"/>
                </a:ext>
              </a:extLst>
            </p:cNvPr>
            <p:cNvSpPr/>
            <p:nvPr/>
          </p:nvSpPr>
          <p:spPr>
            <a:xfrm>
              <a:off x="5605069" y="4640411"/>
              <a:ext cx="685800" cy="547687"/>
            </a:xfrm>
            <a:custGeom>
              <a:avLst/>
              <a:gdLst>
                <a:gd name="csX0" fmla="*/ 0 w 685800"/>
                <a:gd name="csY0" fmla="*/ 285750 h 547687"/>
                <a:gd name="csX1" fmla="*/ 528638 w 685800"/>
                <a:gd name="csY1" fmla="*/ 0 h 547687"/>
                <a:gd name="csX2" fmla="*/ 685800 w 685800"/>
                <a:gd name="csY2" fmla="*/ 271462 h 547687"/>
                <a:gd name="csX3" fmla="*/ 185738 w 685800"/>
                <a:gd name="csY3" fmla="*/ 547687 h 547687"/>
                <a:gd name="csX4" fmla="*/ 0 w 685800"/>
                <a:gd name="csY4" fmla="*/ 285750 h 547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5800" h="547687">
                  <a:moveTo>
                    <a:pt x="0" y="285750"/>
                  </a:moveTo>
                  <a:lnTo>
                    <a:pt x="528638" y="0"/>
                  </a:lnTo>
                  <a:lnTo>
                    <a:pt x="685800" y="271462"/>
                  </a:lnTo>
                  <a:lnTo>
                    <a:pt x="185738" y="547687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95" name="Полилиния: фигура 35">
              <a:extLst>
                <a:ext uri="{FF2B5EF4-FFF2-40B4-BE49-F238E27FC236}">
                  <a16:creationId xmlns:a16="http://schemas.microsoft.com/office/drawing/2014/main" xmlns="" id="{72615CAB-D002-E11A-35F7-698698FE1256}"/>
                </a:ext>
              </a:extLst>
            </p:cNvPr>
            <p:cNvSpPr/>
            <p:nvPr/>
          </p:nvSpPr>
          <p:spPr>
            <a:xfrm>
              <a:off x="4910139" y="3833814"/>
              <a:ext cx="1728787" cy="2181225"/>
            </a:xfrm>
            <a:custGeom>
              <a:avLst/>
              <a:gdLst>
                <a:gd name="csX0" fmla="*/ 80962 w 1728787"/>
                <a:gd name="csY0" fmla="*/ 0 h 2181225"/>
                <a:gd name="csX1" fmla="*/ 666750 w 1728787"/>
                <a:gd name="csY1" fmla="*/ 1100137 h 2181225"/>
                <a:gd name="csX2" fmla="*/ 881062 w 1728787"/>
                <a:gd name="csY2" fmla="*/ 1400175 h 2181225"/>
                <a:gd name="csX3" fmla="*/ 1085850 w 1728787"/>
                <a:gd name="csY3" fmla="*/ 1619250 h 2181225"/>
                <a:gd name="csX4" fmla="*/ 1728787 w 1728787"/>
                <a:gd name="csY4" fmla="*/ 2138362 h 2181225"/>
                <a:gd name="csX5" fmla="*/ 1666875 w 1728787"/>
                <a:gd name="csY5" fmla="*/ 2181225 h 2181225"/>
                <a:gd name="csX6" fmla="*/ 1009650 w 1728787"/>
                <a:gd name="csY6" fmla="*/ 1652587 h 2181225"/>
                <a:gd name="csX7" fmla="*/ 809625 w 1728787"/>
                <a:gd name="csY7" fmla="*/ 1447800 h 2181225"/>
                <a:gd name="csX8" fmla="*/ 600075 w 1728787"/>
                <a:gd name="csY8" fmla="*/ 1138237 h 2181225"/>
                <a:gd name="csX9" fmla="*/ 0 w 1728787"/>
                <a:gd name="csY9" fmla="*/ 47625 h 2181225"/>
                <a:gd name="csX10" fmla="*/ 80962 w 1728787"/>
                <a:gd name="csY10" fmla="*/ 0 h 21812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728787" h="2181225">
                  <a:moveTo>
                    <a:pt x="80962" y="0"/>
                  </a:moveTo>
                  <a:lnTo>
                    <a:pt x="666750" y="1100137"/>
                  </a:lnTo>
                  <a:lnTo>
                    <a:pt x="881062" y="1400175"/>
                  </a:lnTo>
                  <a:lnTo>
                    <a:pt x="1085850" y="1619250"/>
                  </a:lnTo>
                  <a:lnTo>
                    <a:pt x="1728787" y="2138362"/>
                  </a:lnTo>
                  <a:lnTo>
                    <a:pt x="1666875" y="2181225"/>
                  </a:lnTo>
                  <a:lnTo>
                    <a:pt x="1009650" y="1652587"/>
                  </a:lnTo>
                  <a:lnTo>
                    <a:pt x="809625" y="1447800"/>
                  </a:lnTo>
                  <a:lnTo>
                    <a:pt x="600075" y="1138237"/>
                  </a:lnTo>
                  <a:lnTo>
                    <a:pt x="0" y="47625"/>
                  </a:lnTo>
                  <a:lnTo>
                    <a:pt x="80962" y="0"/>
                  </a:lnTo>
                  <a:close/>
                </a:path>
              </a:pathLst>
            </a:custGeom>
            <a:solidFill>
              <a:schemeClr val="bg2">
                <a:lumMod val="90000"/>
                <a:alpha val="40000"/>
              </a:schemeClr>
            </a:solidFill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96" name="Полилиния: фигура 37">
              <a:extLst>
                <a:ext uri="{FF2B5EF4-FFF2-40B4-BE49-F238E27FC236}">
                  <a16:creationId xmlns:a16="http://schemas.microsoft.com/office/drawing/2014/main" xmlns="" id="{4F073D39-B98C-1983-A35B-323A44AE2516}"/>
                </a:ext>
              </a:extLst>
            </p:cNvPr>
            <p:cNvSpPr/>
            <p:nvPr/>
          </p:nvSpPr>
          <p:spPr>
            <a:xfrm>
              <a:off x="6586497" y="5979432"/>
              <a:ext cx="1766887" cy="962025"/>
            </a:xfrm>
            <a:custGeom>
              <a:avLst/>
              <a:gdLst>
                <a:gd name="csX0" fmla="*/ 0 w 1766887"/>
                <a:gd name="csY0" fmla="*/ 47625 h 962025"/>
                <a:gd name="csX1" fmla="*/ 61912 w 1766887"/>
                <a:gd name="csY1" fmla="*/ 0 h 962025"/>
                <a:gd name="csX2" fmla="*/ 990600 w 1766887"/>
                <a:gd name="csY2" fmla="*/ 819150 h 962025"/>
                <a:gd name="csX3" fmla="*/ 1490662 w 1766887"/>
                <a:gd name="csY3" fmla="*/ 514350 h 962025"/>
                <a:gd name="csX4" fmla="*/ 1766887 w 1766887"/>
                <a:gd name="csY4" fmla="*/ 890588 h 962025"/>
                <a:gd name="csX5" fmla="*/ 1652587 w 1766887"/>
                <a:gd name="csY5" fmla="*/ 962025 h 962025"/>
                <a:gd name="csX6" fmla="*/ 1428750 w 1766887"/>
                <a:gd name="csY6" fmla="*/ 681038 h 962025"/>
                <a:gd name="csX7" fmla="*/ 981075 w 1766887"/>
                <a:gd name="csY7" fmla="*/ 938213 h 962025"/>
                <a:gd name="csX8" fmla="*/ 0 w 1766887"/>
                <a:gd name="csY8" fmla="*/ 47625 h 962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66887" h="962025">
                  <a:moveTo>
                    <a:pt x="0" y="47625"/>
                  </a:moveTo>
                  <a:lnTo>
                    <a:pt x="61912" y="0"/>
                  </a:lnTo>
                  <a:lnTo>
                    <a:pt x="990600" y="819150"/>
                  </a:lnTo>
                  <a:lnTo>
                    <a:pt x="1490662" y="514350"/>
                  </a:lnTo>
                  <a:lnTo>
                    <a:pt x="1766887" y="890588"/>
                  </a:lnTo>
                  <a:lnTo>
                    <a:pt x="1652587" y="962025"/>
                  </a:lnTo>
                  <a:lnTo>
                    <a:pt x="1428750" y="681038"/>
                  </a:lnTo>
                  <a:lnTo>
                    <a:pt x="981075" y="938213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Montserrat Bold" pitchFamily="2" charset="-52"/>
              </a:endParaRPr>
            </a:p>
          </p:txBody>
        </p:sp>
        <p:sp>
          <p:nvSpPr>
            <p:cNvPr id="97" name="Полилиния: фигура 44">
              <a:extLst>
                <a:ext uri="{FF2B5EF4-FFF2-40B4-BE49-F238E27FC236}">
                  <a16:creationId xmlns:a16="http://schemas.microsoft.com/office/drawing/2014/main" xmlns="" id="{59EF578C-8DD5-177F-0E10-A21D77373D62}"/>
                </a:ext>
              </a:extLst>
            </p:cNvPr>
            <p:cNvSpPr/>
            <p:nvPr/>
          </p:nvSpPr>
          <p:spPr>
            <a:xfrm>
              <a:off x="4795838" y="1424627"/>
              <a:ext cx="4267200" cy="2452688"/>
            </a:xfrm>
            <a:custGeom>
              <a:avLst/>
              <a:gdLst>
                <a:gd name="csX0" fmla="*/ 109537 w 4267200"/>
                <a:gd name="csY0" fmla="*/ 2452688 h 2452688"/>
                <a:gd name="csX1" fmla="*/ 195262 w 4267200"/>
                <a:gd name="csY1" fmla="*/ 2414588 h 2452688"/>
                <a:gd name="csX2" fmla="*/ 147637 w 4267200"/>
                <a:gd name="csY2" fmla="*/ 2324100 h 2452688"/>
                <a:gd name="csX3" fmla="*/ 4267200 w 4267200"/>
                <a:gd name="csY3" fmla="*/ 80963 h 2452688"/>
                <a:gd name="csX4" fmla="*/ 4214812 w 4267200"/>
                <a:gd name="csY4" fmla="*/ 0 h 2452688"/>
                <a:gd name="csX5" fmla="*/ 0 w 4267200"/>
                <a:gd name="csY5" fmla="*/ 2271713 h 2452688"/>
                <a:gd name="csX6" fmla="*/ 109537 w 4267200"/>
                <a:gd name="csY6" fmla="*/ 2452688 h 24526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267200" h="2452688">
                  <a:moveTo>
                    <a:pt x="109537" y="2452688"/>
                  </a:moveTo>
                  <a:lnTo>
                    <a:pt x="195262" y="2414588"/>
                  </a:lnTo>
                  <a:lnTo>
                    <a:pt x="147637" y="2324100"/>
                  </a:lnTo>
                  <a:lnTo>
                    <a:pt x="4267200" y="80963"/>
                  </a:lnTo>
                  <a:lnTo>
                    <a:pt x="4214812" y="0"/>
                  </a:lnTo>
                  <a:lnTo>
                    <a:pt x="0" y="2271713"/>
                  </a:lnTo>
                  <a:lnTo>
                    <a:pt x="109537" y="2452688"/>
                  </a:lnTo>
                  <a:close/>
                </a:path>
              </a:pathLst>
            </a:custGeom>
            <a:solidFill>
              <a:schemeClr val="bg2">
                <a:lumMod val="90000"/>
                <a:alpha val="40000"/>
              </a:schemeClr>
            </a:solidFill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xmlns="" id="{82589B8B-9DE5-76EF-A73F-1370F900F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412" y="3326921"/>
              <a:ext cx="413454" cy="413454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156FE084-7DFF-FCBC-BDEC-FF9622DB0DBA}"/>
                </a:ext>
              </a:extLst>
            </p:cNvPr>
            <p:cNvSpPr txBox="1"/>
            <p:nvPr/>
          </p:nvSpPr>
          <p:spPr>
            <a:xfrm rot="3863977">
              <a:off x="9812934" y="3518380"/>
              <a:ext cx="2365219" cy="227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00" dirty="0">
                  <a:latin typeface="Montserrat Bold" pitchFamily="2" charset="-52"/>
                </a:rPr>
                <a:t>48 км - Рыбинск – Ярославль 25 км</a:t>
              </a:r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xmlns="" id="{93F10559-7CE7-6A04-49F1-E978F85BC28C}"/>
                </a:ext>
              </a:extLst>
            </p:cNvPr>
            <p:cNvSpPr/>
            <p:nvPr/>
          </p:nvSpPr>
          <p:spPr>
            <a:xfrm>
              <a:off x="5499080" y="4224793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1</a:t>
              </a:r>
            </a:p>
          </p:txBody>
        </p:sp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xmlns="" id="{2F2A66A3-5FA2-227A-FF75-30B715E0BBE4}"/>
                </a:ext>
              </a:extLst>
            </p:cNvPr>
            <p:cNvSpPr/>
            <p:nvPr/>
          </p:nvSpPr>
          <p:spPr>
            <a:xfrm>
              <a:off x="5737444" y="4644358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2</a:t>
              </a:r>
            </a:p>
          </p:txBody>
        </p:sp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xmlns="" id="{7E98100A-CCF3-CAE8-AADF-19F0F049D279}"/>
                </a:ext>
              </a:extLst>
            </p:cNvPr>
            <p:cNvSpPr/>
            <p:nvPr/>
          </p:nvSpPr>
          <p:spPr>
            <a:xfrm>
              <a:off x="6732094" y="4657855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3</a:t>
              </a:r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xmlns="" id="{7CE2F5DB-2666-6926-B87B-DD6DF8D42AE9}"/>
                </a:ext>
              </a:extLst>
            </p:cNvPr>
            <p:cNvSpPr/>
            <p:nvPr/>
          </p:nvSpPr>
          <p:spPr>
            <a:xfrm>
              <a:off x="7052535" y="5377765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4</a:t>
              </a:r>
            </a:p>
          </p:txBody>
        </p:sp>
        <p:sp>
          <p:nvSpPr>
            <p:cNvPr id="104" name="Прямоугольник 103">
              <a:extLst>
                <a:ext uri="{FF2B5EF4-FFF2-40B4-BE49-F238E27FC236}">
                  <a16:creationId xmlns:a16="http://schemas.microsoft.com/office/drawing/2014/main" xmlns="" id="{E684747D-1285-D26B-B0B1-FAC124523494}"/>
                </a:ext>
              </a:extLst>
            </p:cNvPr>
            <p:cNvSpPr/>
            <p:nvPr/>
          </p:nvSpPr>
          <p:spPr>
            <a:xfrm>
              <a:off x="7273441" y="5963802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5</a:t>
              </a:r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xmlns="" id="{D9305F64-F39F-4466-5705-6DB9BCB9F472}"/>
                </a:ext>
              </a:extLst>
            </p:cNvPr>
            <p:cNvSpPr/>
            <p:nvPr/>
          </p:nvSpPr>
          <p:spPr>
            <a:xfrm>
              <a:off x="7527618" y="6270834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6</a:t>
              </a:r>
            </a:p>
          </p:txBody>
        </p:sp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xmlns="" id="{04829B99-9A1C-E2CB-C60E-DF02D371652A}"/>
                </a:ext>
              </a:extLst>
            </p:cNvPr>
            <p:cNvSpPr/>
            <p:nvPr/>
          </p:nvSpPr>
          <p:spPr>
            <a:xfrm>
              <a:off x="6708107" y="5743856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7</a:t>
              </a:r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xmlns="" id="{1D50784C-98EA-CBE8-DE6F-62D8D7AD9484}"/>
                </a:ext>
              </a:extLst>
            </p:cNvPr>
            <p:cNvSpPr/>
            <p:nvPr/>
          </p:nvSpPr>
          <p:spPr>
            <a:xfrm>
              <a:off x="7894199" y="6945023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8</a:t>
              </a:r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xmlns="" id="{87CB2384-346F-BFA7-92C5-D0224AA00841}"/>
                </a:ext>
              </a:extLst>
            </p:cNvPr>
            <p:cNvSpPr/>
            <p:nvPr/>
          </p:nvSpPr>
          <p:spPr>
            <a:xfrm>
              <a:off x="8085963" y="7131959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9</a:t>
              </a:r>
            </a:p>
          </p:txBody>
        </p: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xmlns="" id="{6FE9AF84-3F74-E80A-163C-E96A52A9F68F}"/>
                </a:ext>
              </a:extLst>
            </p:cNvPr>
            <p:cNvSpPr/>
            <p:nvPr/>
          </p:nvSpPr>
          <p:spPr>
            <a:xfrm>
              <a:off x="8328549" y="7300946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10</a:t>
              </a:r>
            </a:p>
          </p:txBody>
        </p:sp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xmlns="" id="{5B75FBC7-718B-8235-FD84-776A24B9A795}"/>
                </a:ext>
              </a:extLst>
            </p:cNvPr>
            <p:cNvSpPr/>
            <p:nvPr/>
          </p:nvSpPr>
          <p:spPr>
            <a:xfrm>
              <a:off x="8622907" y="6583017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11</a:t>
              </a:r>
            </a:p>
          </p:txBody>
        </p:sp>
        <p:sp>
          <p:nvSpPr>
            <p:cNvPr id="111" name="Прямоугольник 110">
              <a:extLst>
                <a:ext uri="{FF2B5EF4-FFF2-40B4-BE49-F238E27FC236}">
                  <a16:creationId xmlns:a16="http://schemas.microsoft.com/office/drawing/2014/main" xmlns="" id="{89E05C99-0EA1-2FEF-0B1F-B2E1AE4F0A77}"/>
                </a:ext>
              </a:extLst>
            </p:cNvPr>
            <p:cNvSpPr/>
            <p:nvPr/>
          </p:nvSpPr>
          <p:spPr>
            <a:xfrm>
              <a:off x="9377811" y="6185545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12</a:t>
              </a:r>
            </a:p>
          </p:txBody>
        </p:sp>
        <p:sp>
          <p:nvSpPr>
            <p:cNvPr id="112" name="Прямоугольник 111">
              <a:extLst>
                <a:ext uri="{FF2B5EF4-FFF2-40B4-BE49-F238E27FC236}">
                  <a16:creationId xmlns:a16="http://schemas.microsoft.com/office/drawing/2014/main" xmlns="" id="{93702283-398B-F469-C063-578CC13D0D89}"/>
                </a:ext>
              </a:extLst>
            </p:cNvPr>
            <p:cNvSpPr/>
            <p:nvPr/>
          </p:nvSpPr>
          <p:spPr>
            <a:xfrm>
              <a:off x="9898133" y="6740015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13</a:t>
              </a:r>
            </a:p>
          </p:txBody>
        </p:sp>
        <p:sp>
          <p:nvSpPr>
            <p:cNvPr id="113" name="Прямоугольник 112">
              <a:extLst>
                <a:ext uri="{FF2B5EF4-FFF2-40B4-BE49-F238E27FC236}">
                  <a16:creationId xmlns:a16="http://schemas.microsoft.com/office/drawing/2014/main" xmlns="" id="{F682567B-D397-7EF0-5D53-582F95531012}"/>
                </a:ext>
              </a:extLst>
            </p:cNvPr>
            <p:cNvSpPr/>
            <p:nvPr/>
          </p:nvSpPr>
          <p:spPr>
            <a:xfrm>
              <a:off x="10157421" y="7247786"/>
              <a:ext cx="441813" cy="416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Montserrat Bold" pitchFamily="2" charset="-52"/>
                </a:rPr>
                <a:t>14</a:t>
              </a:r>
            </a:p>
          </p:txBody>
        </p:sp>
      </p:grp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2B172CC0-4622-4497-ACCF-8D52EB143299}"/>
              </a:ext>
            </a:extLst>
          </p:cNvPr>
          <p:cNvSpPr txBox="1"/>
          <p:nvPr/>
        </p:nvSpPr>
        <p:spPr>
          <a:xfrm>
            <a:off x="1444294" y="386303"/>
            <a:ext cx="6050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ИНДУСТРИАЛЬНЫЙ ПАРК «ТУТАЕВ»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60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B172CC0-4622-4497-ACCF-8D52EB143299}"/>
              </a:ext>
            </a:extLst>
          </p:cNvPr>
          <p:cNvSpPr txBox="1"/>
          <p:nvPr/>
        </p:nvSpPr>
        <p:spPr>
          <a:xfrm>
            <a:off x="1425239" y="348203"/>
            <a:ext cx="927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РЕГИОНАЛЬНЫЕ НАЛОГОВЫЕ ЛЬГОТЫ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A0A33EC-D04E-45F5-AA1C-6336B09CB8BA}"/>
              </a:ext>
            </a:extLst>
          </p:cNvPr>
          <p:cNvSpPr/>
          <p:nvPr/>
        </p:nvSpPr>
        <p:spPr>
          <a:xfrm>
            <a:off x="1564771" y="1726297"/>
            <a:ext cx="10093382" cy="147117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B419557-95BD-4674-AB5F-CCCCE8AC16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7191" y="1621794"/>
            <a:ext cx="347224" cy="3295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5637B9-995D-D6B0-81C6-352656681DFA}"/>
              </a:ext>
            </a:extLst>
          </p:cNvPr>
          <p:cNvSpPr txBox="1"/>
          <p:nvPr/>
        </p:nvSpPr>
        <p:spPr>
          <a:xfrm>
            <a:off x="1796915" y="1996141"/>
            <a:ext cx="1647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4AA15B-CD61-44F3-FCEC-4B353DBC97AA}"/>
              </a:ext>
            </a:extLst>
          </p:cNvPr>
          <p:cNvSpPr txBox="1"/>
          <p:nvPr/>
        </p:nvSpPr>
        <p:spPr>
          <a:xfrm>
            <a:off x="5814179" y="1996139"/>
            <a:ext cx="2340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6DDB4A0-913D-5B3E-353D-12C6D75FDB2C}"/>
              </a:ext>
            </a:extLst>
          </p:cNvPr>
          <p:cNvSpPr txBox="1"/>
          <p:nvPr/>
        </p:nvSpPr>
        <p:spPr>
          <a:xfrm>
            <a:off x="9572252" y="1996139"/>
            <a:ext cx="2340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DCC6B32-957B-17F5-D973-1732D860C0CD}"/>
              </a:ext>
            </a:extLst>
          </p:cNvPr>
          <p:cNvSpPr txBox="1"/>
          <p:nvPr/>
        </p:nvSpPr>
        <p:spPr>
          <a:xfrm>
            <a:off x="1443466" y="3514372"/>
            <a:ext cx="3132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ТЕРРИТОРИИ ОПЕРЕЖАЮЩЕГО РАЗВИТИЯ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C6F5697-8D65-3DBC-78FC-FB6F6B993501}"/>
              </a:ext>
            </a:extLst>
          </p:cNvPr>
          <p:cNvCxnSpPr>
            <a:cxnSpLocks/>
          </p:cNvCxnSpPr>
          <p:nvPr/>
        </p:nvCxnSpPr>
        <p:spPr>
          <a:xfrm>
            <a:off x="1545893" y="4018143"/>
            <a:ext cx="3226132" cy="347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93AFEAE5-2F1E-D120-DC61-9B32BA3D81EC}"/>
              </a:ext>
            </a:extLst>
          </p:cNvPr>
          <p:cNvCxnSpPr>
            <a:cxnSpLocks/>
          </p:cNvCxnSpPr>
          <p:nvPr/>
        </p:nvCxnSpPr>
        <p:spPr>
          <a:xfrm flipH="1">
            <a:off x="1540890" y="4014539"/>
            <a:ext cx="13992" cy="152686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Блок-схема: узел 41">
            <a:extLst>
              <a:ext uri="{FF2B5EF4-FFF2-40B4-BE49-F238E27FC236}">
                <a16:creationId xmlns:a16="http://schemas.microsoft.com/office/drawing/2014/main" xmlns="" id="{9269E26F-B1C6-5678-6D28-75DC8FEE7DC0}"/>
              </a:ext>
            </a:extLst>
          </p:cNvPr>
          <p:cNvSpPr/>
          <p:nvPr/>
        </p:nvSpPr>
        <p:spPr>
          <a:xfrm>
            <a:off x="4772025" y="3968193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B582E707-5BFD-740E-CBAD-105326EE8412}"/>
              </a:ext>
            </a:extLst>
          </p:cNvPr>
          <p:cNvCxnSpPr>
            <a:cxnSpLocks/>
          </p:cNvCxnSpPr>
          <p:nvPr/>
        </p:nvCxnSpPr>
        <p:spPr>
          <a:xfrm>
            <a:off x="1545893" y="4332411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0B005D4B-16E2-B13C-D69C-299748ED43B1}"/>
              </a:ext>
            </a:extLst>
          </p:cNvPr>
          <p:cNvCxnSpPr>
            <a:cxnSpLocks/>
          </p:cNvCxnSpPr>
          <p:nvPr/>
        </p:nvCxnSpPr>
        <p:spPr>
          <a:xfrm>
            <a:off x="1545893" y="4935591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E51064F2-22D8-10F2-F1F2-92645273FED2}"/>
              </a:ext>
            </a:extLst>
          </p:cNvPr>
          <p:cNvCxnSpPr>
            <a:cxnSpLocks/>
          </p:cNvCxnSpPr>
          <p:nvPr/>
        </p:nvCxnSpPr>
        <p:spPr>
          <a:xfrm>
            <a:off x="1545499" y="5530975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94EA3B8-41F2-B4DF-1DC2-6285D2D0ECF0}"/>
              </a:ext>
            </a:extLst>
          </p:cNvPr>
          <p:cNvSpPr txBox="1"/>
          <p:nvPr/>
        </p:nvSpPr>
        <p:spPr>
          <a:xfrm>
            <a:off x="7356950" y="3514370"/>
            <a:ext cx="3242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РЕЗИДЕНТЫ ИНДУСТРИАЛЬНЫХ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ПАРКОВ**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FCEEBA49-65A7-171D-3827-7DE2A3998B48}"/>
              </a:ext>
            </a:extLst>
          </p:cNvPr>
          <p:cNvCxnSpPr>
            <a:cxnSpLocks/>
          </p:cNvCxnSpPr>
          <p:nvPr/>
        </p:nvCxnSpPr>
        <p:spPr>
          <a:xfrm flipV="1">
            <a:off x="7479607" y="4021621"/>
            <a:ext cx="3221595" cy="3606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635F4E86-B636-CCDC-9D41-7F009814FEE2}"/>
              </a:ext>
            </a:extLst>
          </p:cNvPr>
          <p:cNvCxnSpPr>
            <a:cxnSpLocks/>
          </p:cNvCxnSpPr>
          <p:nvPr/>
        </p:nvCxnSpPr>
        <p:spPr>
          <a:xfrm>
            <a:off x="7488595" y="4021621"/>
            <a:ext cx="0" cy="925875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Блок-схема: узел 41">
            <a:extLst>
              <a:ext uri="{FF2B5EF4-FFF2-40B4-BE49-F238E27FC236}">
                <a16:creationId xmlns:a16="http://schemas.microsoft.com/office/drawing/2014/main" xmlns="" id="{AF5621CD-7670-653C-B3BB-DA281D6621CA}"/>
              </a:ext>
            </a:extLst>
          </p:cNvPr>
          <p:cNvSpPr/>
          <p:nvPr/>
        </p:nvSpPr>
        <p:spPr>
          <a:xfrm>
            <a:off x="10710190" y="3962420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B6BB8380-A904-9F59-9C44-2395F46441B0}"/>
              </a:ext>
            </a:extLst>
          </p:cNvPr>
          <p:cNvCxnSpPr>
            <a:cxnSpLocks/>
          </p:cNvCxnSpPr>
          <p:nvPr/>
        </p:nvCxnSpPr>
        <p:spPr>
          <a:xfrm>
            <a:off x="7488595" y="4332408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96BB6162-D4EF-4B7E-CD77-EE48B2F154FC}"/>
              </a:ext>
            </a:extLst>
          </p:cNvPr>
          <p:cNvCxnSpPr>
            <a:cxnSpLocks/>
          </p:cNvCxnSpPr>
          <p:nvPr/>
        </p:nvCxnSpPr>
        <p:spPr>
          <a:xfrm>
            <a:off x="7478359" y="4947495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4E81758-21AB-EEC0-DAD5-0B07A7BDEFF1}"/>
              </a:ext>
            </a:extLst>
          </p:cNvPr>
          <p:cNvSpPr txBox="1"/>
          <p:nvPr/>
        </p:nvSpPr>
        <p:spPr>
          <a:xfrm>
            <a:off x="4859843" y="3699610"/>
            <a:ext cx="1137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0268378-F72B-DDBE-CD06-1811CF5674D7}"/>
              </a:ext>
            </a:extLst>
          </p:cNvPr>
          <p:cNvSpPr txBox="1"/>
          <p:nvPr/>
        </p:nvSpPr>
        <p:spPr>
          <a:xfrm>
            <a:off x="10801480" y="3703690"/>
            <a:ext cx="113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0%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5EDE4544-54CE-70AE-29CD-3D7B4554CA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5572" y="1018906"/>
            <a:ext cx="335793" cy="38014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3CAFED2-2549-1C20-BBC1-B11A348E8EB6}"/>
              </a:ext>
            </a:extLst>
          </p:cNvPr>
          <p:cNvSpPr txBox="1"/>
          <p:nvPr/>
        </p:nvSpPr>
        <p:spPr>
          <a:xfrm>
            <a:off x="1782771" y="1047393"/>
            <a:ext cx="9433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ПРИОРИТЕТНЫЕ ИНВЕСТИЦИОННЫЕ ПРОЕКТЫ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31EFA8F-5C87-59C4-1CB0-79CE603756EB}"/>
              </a:ext>
            </a:extLst>
          </p:cNvPr>
          <p:cNvSpPr txBox="1"/>
          <p:nvPr/>
        </p:nvSpPr>
        <p:spPr>
          <a:xfrm>
            <a:off x="3103328" y="2057694"/>
            <a:ext cx="2340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стоимости</a:t>
            </a:r>
          </a:p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основного средства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4B19EB62-7AA5-3C0B-7951-CE851729DB40}"/>
              </a:ext>
            </a:extLst>
          </p:cNvPr>
          <p:cNvSpPr txBox="1"/>
          <p:nvPr/>
        </p:nvSpPr>
        <p:spPr>
          <a:xfrm>
            <a:off x="7448743" y="2057693"/>
            <a:ext cx="2340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уменьшение</a:t>
            </a:r>
          </a:p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платежа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09441DF-3BAA-0C58-62E7-CC151F6F3E74}"/>
              </a:ext>
            </a:extLst>
          </p:cNvPr>
          <p:cNvSpPr txBox="1"/>
          <p:nvPr/>
        </p:nvSpPr>
        <p:spPr>
          <a:xfrm>
            <a:off x="1782771" y="2613691"/>
            <a:ext cx="34404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ИНВЕСТИЦИОННЫЙ НАЛОГОВЫЙ</a:t>
            </a:r>
          </a:p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ВЫЧЕТ ПО НАЛОГУ НА ПРИБЫЛЬ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4B7C71B-72E3-E23B-5B0E-1032EA0411C1}"/>
              </a:ext>
            </a:extLst>
          </p:cNvPr>
          <p:cNvSpPr txBox="1"/>
          <p:nvPr/>
        </p:nvSpPr>
        <p:spPr>
          <a:xfrm>
            <a:off x="5846828" y="2610482"/>
            <a:ext cx="3440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НАЛОГ НА ИМУЩЕСТВО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78DE001-A079-FE81-EDB9-8522CF73990A}"/>
              </a:ext>
            </a:extLst>
          </p:cNvPr>
          <p:cNvSpPr txBox="1"/>
          <p:nvPr/>
        </p:nvSpPr>
        <p:spPr>
          <a:xfrm>
            <a:off x="9600568" y="2608474"/>
            <a:ext cx="21612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ТРАНСПОРТНЫЙ НАЛОГ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8BF417E-E669-3194-8406-B490227F4228}"/>
              </a:ext>
            </a:extLst>
          </p:cNvPr>
          <p:cNvSpPr txBox="1"/>
          <p:nvPr/>
        </p:nvSpPr>
        <p:spPr>
          <a:xfrm>
            <a:off x="1868746" y="4204093"/>
            <a:ext cx="3440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НАЛОГ НА ПРИБЫЛЬ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6604DFD9-6EB8-A710-D04F-DA856D7FC477}"/>
              </a:ext>
            </a:extLst>
          </p:cNvPr>
          <p:cNvSpPr txBox="1"/>
          <p:nvPr/>
        </p:nvSpPr>
        <p:spPr>
          <a:xfrm>
            <a:off x="1854519" y="4797094"/>
            <a:ext cx="3440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НАЛОГ НА ИМУЩЕСТВО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C4E78A93-F363-AB43-9BA5-3FAA69BDF37F}"/>
              </a:ext>
            </a:extLst>
          </p:cNvPr>
          <p:cNvSpPr txBox="1"/>
          <p:nvPr/>
        </p:nvSpPr>
        <p:spPr>
          <a:xfrm>
            <a:off x="1820979" y="5390095"/>
            <a:ext cx="3440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ЗЕМЕЛЬНЫЙ НАЛОГ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9461B8A-4FB4-B4BF-4AFE-6A12723463EA}"/>
              </a:ext>
            </a:extLst>
          </p:cNvPr>
          <p:cNvSpPr txBox="1"/>
          <p:nvPr/>
        </p:nvSpPr>
        <p:spPr>
          <a:xfrm>
            <a:off x="7786595" y="4199607"/>
            <a:ext cx="3440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НАЛОГ НА ИМУЩЕСТВО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94D2CB5-878D-5B8E-C352-50E26B4E244B}"/>
              </a:ext>
            </a:extLst>
          </p:cNvPr>
          <p:cNvSpPr txBox="1"/>
          <p:nvPr/>
        </p:nvSpPr>
        <p:spPr>
          <a:xfrm>
            <a:off x="7786595" y="4797090"/>
            <a:ext cx="3440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ТРАНСПОРТНЫЙ НАЛОГ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C4E78A93-F363-AB43-9BA5-3FAA69BDF37F}"/>
              </a:ext>
            </a:extLst>
          </p:cNvPr>
          <p:cNvSpPr txBox="1"/>
          <p:nvPr/>
        </p:nvSpPr>
        <p:spPr>
          <a:xfrm>
            <a:off x="1868746" y="5900081"/>
            <a:ext cx="34404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НАЛОГ НА ДОБЫЧУ ПОЛЕЗНЫХ ИСКОПАЕМЫХ*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5239" y="6312433"/>
            <a:ext cx="102329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*от 0 в течение 24 налоговых периодов, до 1 после  120 налогового периода</a:t>
            </a:r>
          </a:p>
          <a:p>
            <a:r>
              <a:rPr lang="ru-RU" sz="700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(коэффициент, характеризующий территорию добычи полезного ископаемого)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04E81758-21AB-EEC0-DAD5-0B07A7BDEFF1}"/>
              </a:ext>
            </a:extLst>
          </p:cNvPr>
          <p:cNvSpPr txBox="1"/>
          <p:nvPr/>
        </p:nvSpPr>
        <p:spPr>
          <a:xfrm>
            <a:off x="1439467" y="5788729"/>
            <a:ext cx="530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448744" y="6263241"/>
            <a:ext cx="44639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**в настоящее время применимо для ИП «Новоселки»</a:t>
            </a:r>
            <a:endParaRPr lang="ru-RU" sz="700" dirty="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058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B172CC0-4622-4497-ACCF-8D52EB143299}"/>
              </a:ext>
            </a:extLst>
          </p:cNvPr>
          <p:cNvSpPr txBox="1"/>
          <p:nvPr/>
        </p:nvSpPr>
        <p:spPr>
          <a:xfrm>
            <a:off x="1444294" y="386303"/>
            <a:ext cx="4897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ЛЬГОТНОЕ ФИНАНСИРОВАНИЕ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38321" y="3255425"/>
            <a:ext cx="3330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Программы Фонда развития промышленности РФ (ФРП)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045999" y="3163263"/>
            <a:ext cx="2679849" cy="1284557"/>
            <a:chOff x="5923568" y="3133517"/>
            <a:chExt cx="2679847" cy="1284558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5923568" y="3275789"/>
              <a:ext cx="1286899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Размер</a:t>
              </a:r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52378" y="3133517"/>
              <a:ext cx="145103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до</a:t>
              </a:r>
              <a:r>
                <a:rPr lang="ru-RU" sz="1200" b="1" dirty="0">
                  <a:solidFill>
                    <a:srgbClr val="9C674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5</a:t>
              </a:r>
              <a:r>
                <a:rPr lang="ru-RU" sz="1200" b="1" dirty="0">
                  <a:solidFill>
                    <a:srgbClr val="FAC56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млрд руб.</a:t>
              </a: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5927808" y="3720317"/>
              <a:ext cx="1286899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Ставка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40055" y="3587927"/>
              <a:ext cx="140615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5%</a:t>
              </a:r>
              <a:r>
                <a:rPr lang="ru-RU" sz="1200" b="1" dirty="0">
                  <a:solidFill>
                    <a:srgbClr val="9C674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годовых</a:t>
              </a:r>
              <a:endParaRPr lang="ru-RU" sz="1200" dirty="0">
                <a:solidFill>
                  <a:srgbClr val="9C674E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5929385" y="4159543"/>
              <a:ext cx="913297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Срок</a:t>
              </a: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41177" y="4013115"/>
              <a:ext cx="92685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до</a:t>
              </a:r>
              <a:r>
                <a:rPr lang="ru-RU" sz="12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7</a:t>
              </a:r>
              <a:r>
                <a:rPr lang="ru-RU" sz="1200" b="1" dirty="0">
                  <a:solidFill>
                    <a:srgbClr val="FAC56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лет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744406" y="1247421"/>
            <a:ext cx="4807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Программы Фонда регионального развития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Ярославской области (ФРР ЯО)</a:t>
            </a:r>
          </a:p>
        </p:txBody>
      </p:sp>
      <p:grpSp>
        <p:nvGrpSpPr>
          <p:cNvPr id="61" name="Группа 60"/>
          <p:cNvGrpSpPr/>
          <p:nvPr/>
        </p:nvGrpSpPr>
        <p:grpSpPr>
          <a:xfrm>
            <a:off x="7045997" y="1222527"/>
            <a:ext cx="4378300" cy="1233032"/>
            <a:chOff x="5965977" y="3218675"/>
            <a:chExt cx="4378299" cy="1233030"/>
          </a:xfrm>
        </p:grpSpPr>
        <p:cxnSp>
          <p:nvCxnSpPr>
            <p:cNvPr id="62" name="Прямая соединительная линия 61"/>
            <p:cNvCxnSpPr/>
            <p:nvPr/>
          </p:nvCxnSpPr>
          <p:spPr>
            <a:xfrm>
              <a:off x="6973939" y="3374700"/>
              <a:ext cx="0" cy="1077005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Прямоугольник 62"/>
            <p:cNvSpPr/>
            <p:nvPr/>
          </p:nvSpPr>
          <p:spPr>
            <a:xfrm>
              <a:off x="5965977" y="3379858"/>
              <a:ext cx="1286900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Размер</a:t>
              </a:r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52378" y="3218675"/>
              <a:ext cx="1539204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до</a:t>
              </a:r>
              <a:r>
                <a:rPr lang="ru-RU" sz="1200" b="1" dirty="0">
                  <a:solidFill>
                    <a:srgbClr val="9C674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60</a:t>
              </a:r>
              <a:r>
                <a:rPr lang="ru-RU" sz="1200" b="1" dirty="0">
                  <a:solidFill>
                    <a:srgbClr val="FAC56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млн руб.</a:t>
              </a: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5965977" y="3772928"/>
              <a:ext cx="1286900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Ставка</a:t>
              </a:r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52378" y="3623623"/>
              <a:ext cx="3191898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2000" b="1" dirty="0" smtClean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6,75% 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– </a:t>
              </a:r>
              <a:r>
                <a:rPr lang="ru-RU" sz="2000" b="1" dirty="0" smtClean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11,5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%</a:t>
              </a:r>
              <a:r>
                <a:rPr lang="ru-RU" sz="1200" b="1" dirty="0">
                  <a:solidFill>
                    <a:srgbClr val="9C674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годовых</a:t>
              </a:r>
              <a:endParaRPr lang="ru-RU" sz="1200" dirty="0">
                <a:solidFill>
                  <a:srgbClr val="9C674E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5965977" y="4165473"/>
              <a:ext cx="913297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Срок</a:t>
              </a:r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76723" y="4025580"/>
              <a:ext cx="92685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до</a:t>
              </a:r>
              <a:r>
                <a:rPr lang="ru-RU" sz="12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5</a:t>
              </a:r>
              <a:r>
                <a:rPr lang="ru-RU" sz="1200" b="1" dirty="0">
                  <a:solidFill>
                    <a:srgbClr val="FAC56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лет</a:t>
              </a:r>
            </a:p>
          </p:txBody>
        </p:sp>
      </p:grpSp>
      <p:sp>
        <p:nvSpPr>
          <p:cNvPr id="70" name="Прямоугольник 69"/>
          <p:cNvSpPr/>
          <p:nvPr/>
        </p:nvSpPr>
        <p:spPr>
          <a:xfrm>
            <a:off x="1744406" y="2017863"/>
            <a:ext cx="4938642" cy="383182"/>
          </a:xfrm>
          <a:prstGeom prst="rect">
            <a:avLst/>
          </a:prstGeom>
          <a:ln>
            <a:noFill/>
            <a:prstDash val="dashDot"/>
          </a:ln>
        </p:spPr>
        <p:txBody>
          <a:bodyPr wrap="square">
            <a:spAutoFit/>
          </a:bodyPr>
          <a:lstStyle/>
          <a:p>
            <a:pPr defTabSz="685783" hangingPunct="0">
              <a:lnSpc>
                <a:spcPct val="90000"/>
              </a:lnSpc>
            </a:pPr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Для промышленных, с/х предприятий, индивидуальных предпринимателей и КФХ, а также для проектов в сфере туризма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738319" y="5231000"/>
            <a:ext cx="5519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Программы </a:t>
            </a:r>
            <a:r>
              <a:rPr lang="ru-RU" sz="1200" b="1" dirty="0" err="1">
                <a:latin typeface="Verdana" panose="020B0604030504040204" pitchFamily="34" charset="0"/>
                <a:ea typeface="Verdana" panose="020B0604030504040204" pitchFamily="34" charset="0"/>
              </a:rPr>
              <a:t>МСП.Банка</a:t>
            </a:r>
            <a:endParaRPr lang="ru-RU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7057914" y="5152405"/>
            <a:ext cx="3647430" cy="1213316"/>
            <a:chOff x="5972600" y="3328343"/>
            <a:chExt cx="3647429" cy="1213315"/>
          </a:xfrm>
        </p:grpSpPr>
        <p:sp>
          <p:nvSpPr>
            <p:cNvPr id="79" name="Прямоугольник 78"/>
            <p:cNvSpPr/>
            <p:nvPr/>
          </p:nvSpPr>
          <p:spPr>
            <a:xfrm>
              <a:off x="5972600" y="3462810"/>
              <a:ext cx="1286900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Размер</a:t>
              </a:r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21920" y="3328343"/>
              <a:ext cx="17219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до</a:t>
              </a:r>
              <a:r>
                <a:rPr lang="ru-RU" sz="1200" b="1" dirty="0">
                  <a:solidFill>
                    <a:srgbClr val="9C674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200</a:t>
              </a:r>
              <a:r>
                <a:rPr lang="ru-RU" sz="1200" b="1" dirty="0">
                  <a:solidFill>
                    <a:srgbClr val="FAC56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млн руб.</a:t>
              </a: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5972600" y="3852841"/>
              <a:ext cx="1286900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Ставка</a:t>
              </a:r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27040" y="3709833"/>
              <a:ext cx="24929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2000" b="1" dirty="0" smtClean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6% – 10%</a:t>
              </a:r>
              <a:r>
                <a:rPr lang="ru-RU" sz="2000" b="1" dirty="0" smtClean="0">
                  <a:solidFill>
                    <a:srgbClr val="9C674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годовых</a:t>
              </a:r>
              <a:endParaRPr lang="ru-RU" sz="1200" dirty="0">
                <a:solidFill>
                  <a:srgbClr val="9C674E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5976956" y="4281064"/>
              <a:ext cx="913297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 hangingPunct="0">
                <a:lnSpc>
                  <a:spcPct val="900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Срок</a:t>
              </a: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C1A95DF1-80C2-4947-9BD2-28B0E0161445}"/>
                </a:ext>
              </a:extLst>
            </p:cNvPr>
            <p:cNvSpPr/>
            <p:nvPr/>
          </p:nvSpPr>
          <p:spPr>
            <a:xfrm>
              <a:off x="7136697" y="4141548"/>
              <a:ext cx="92685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83"/>
              <a:r>
                <a:rPr lang="ru-RU" sz="12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до</a:t>
              </a:r>
              <a:r>
                <a:rPr lang="ru-RU" sz="12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2000" b="1" dirty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5</a:t>
              </a:r>
              <a:r>
                <a:rPr lang="ru-RU" sz="1200" b="1" dirty="0">
                  <a:solidFill>
                    <a:srgbClr val="FAC56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лет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33091" y="1838930"/>
            <a:ext cx="33356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Займы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738319" y="3814857"/>
            <a:ext cx="33356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Займы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733091" y="5675824"/>
            <a:ext cx="33356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Кредитование в моногородах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1744407" y="5945004"/>
            <a:ext cx="4038328" cy="244682"/>
          </a:xfrm>
          <a:prstGeom prst="rect">
            <a:avLst/>
          </a:prstGeom>
          <a:ln>
            <a:noFill/>
            <a:prstDash val="dashDot"/>
          </a:ln>
        </p:spPr>
        <p:txBody>
          <a:bodyPr wrap="square">
            <a:spAutoFit/>
          </a:bodyPr>
          <a:lstStyle/>
          <a:p>
            <a:pPr defTabSz="685783" hangingPunct="0">
              <a:lnSpc>
                <a:spcPct val="90000"/>
              </a:lnSpc>
            </a:pPr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(</a:t>
            </a:r>
            <a:r>
              <a:rPr lang="ru-RU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Тутаев)</a:t>
            </a:r>
            <a:endParaRPr lang="ru-RU" sz="105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90" name="Прямая соединительная линия 89"/>
          <p:cNvCxnSpPr/>
          <p:nvPr/>
        </p:nvCxnSpPr>
        <p:spPr>
          <a:xfrm>
            <a:off x="8041098" y="3354676"/>
            <a:ext cx="0" cy="107700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8041098" y="5314352"/>
            <a:ext cx="0" cy="107700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738319" y="2461036"/>
            <a:ext cx="4044416" cy="202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 hangingPunct="0">
              <a:lnSpc>
                <a:spcPct val="90000"/>
              </a:lnSpc>
            </a:pPr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Снижение ставки на 2 </a:t>
            </a:r>
            <a:r>
              <a:rPr lang="ru-RU" sz="8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п.п</a:t>
            </a:r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. при наличии банковской гарантии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738319" y="4030777"/>
            <a:ext cx="349408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 hangingPunct="0">
              <a:lnSpc>
                <a:spcPct val="90000"/>
              </a:lnSpc>
            </a:pPr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Снижение ставки при наличии:</a:t>
            </a:r>
          </a:p>
          <a:p>
            <a:pPr marL="285744" indent="-285744" defTabSz="685783" hangingPunct="0">
              <a:lnSpc>
                <a:spcPct val="90000"/>
              </a:lnSpc>
              <a:buFontTx/>
              <a:buChar char="-"/>
            </a:pPr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банковской гарантии</a:t>
            </a:r>
          </a:p>
          <a:p>
            <a:pPr marL="285744" indent="-285744" defTabSz="685783" hangingPunct="0">
              <a:lnSpc>
                <a:spcPct val="90000"/>
              </a:lnSpc>
              <a:buFontTx/>
              <a:buChar char="-"/>
            </a:pPr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гарантии ВЭБ.РФ, АО «Корпорация «МСП»</a:t>
            </a:r>
          </a:p>
          <a:p>
            <a:pPr marL="285744" indent="-285744" defTabSz="685783" hangingPunct="0">
              <a:lnSpc>
                <a:spcPct val="90000"/>
              </a:lnSpc>
              <a:buFontTx/>
              <a:buChar char="-"/>
            </a:pPr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гарантии субъекта РФ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xmlns="" id="{4A0A33EC-D04E-45F5-AA1C-6336B09CB8BA}"/>
              </a:ext>
            </a:extLst>
          </p:cNvPr>
          <p:cNvSpPr/>
          <p:nvPr/>
        </p:nvSpPr>
        <p:spPr>
          <a:xfrm>
            <a:off x="1524000" y="4954669"/>
            <a:ext cx="10109201" cy="17299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110" name="Рисунок 109">
            <a:extLst>
              <a:ext uri="{FF2B5EF4-FFF2-40B4-BE49-F238E27FC236}">
                <a16:creationId xmlns:a16="http://schemas.microsoft.com/office/drawing/2014/main" xmlns="" id="{EB419557-95BD-4674-AB5F-CCCCE8AC16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8319" y="4822837"/>
            <a:ext cx="347224" cy="329569"/>
          </a:xfrm>
          <a:prstGeom prst="rect">
            <a:avLst/>
          </a:prstGeom>
        </p:spPr>
      </p:pic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xmlns="" id="{4A0A33EC-D04E-45F5-AA1C-6336B09CB8BA}"/>
              </a:ext>
            </a:extLst>
          </p:cNvPr>
          <p:cNvSpPr/>
          <p:nvPr/>
        </p:nvSpPr>
        <p:spPr>
          <a:xfrm>
            <a:off x="1524000" y="2975021"/>
            <a:ext cx="10109201" cy="17299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xmlns="" id="{EB419557-95BD-4674-AB5F-CCCCE8AC16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8319" y="2841269"/>
            <a:ext cx="347224" cy="329569"/>
          </a:xfrm>
          <a:prstGeom prst="rect">
            <a:avLst/>
          </a:prstGeom>
        </p:spPr>
      </p:pic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xmlns="" id="{4A0A33EC-D04E-45F5-AA1C-6336B09CB8BA}"/>
              </a:ext>
            </a:extLst>
          </p:cNvPr>
          <p:cNvSpPr/>
          <p:nvPr/>
        </p:nvSpPr>
        <p:spPr>
          <a:xfrm>
            <a:off x="1524000" y="1018285"/>
            <a:ext cx="10109201" cy="17299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114" name="Рисунок 113">
            <a:extLst>
              <a:ext uri="{FF2B5EF4-FFF2-40B4-BE49-F238E27FC236}">
                <a16:creationId xmlns:a16="http://schemas.microsoft.com/office/drawing/2014/main" xmlns="" id="{EB419557-95BD-4674-AB5F-CCCCE8AC16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3091" y="897793"/>
            <a:ext cx="347224" cy="329569"/>
          </a:xfrm>
          <a:prstGeom prst="rect">
            <a:avLst/>
          </a:prstGeom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902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1C2972B-FFAD-4BBB-8812-FE67839BB10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9867" y="1765740"/>
            <a:ext cx="5057812" cy="48043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EBDC2AA-0EC2-454C-AA9E-51EC86EA2763}"/>
              </a:ext>
            </a:extLst>
          </p:cNvPr>
          <p:cNvSpPr txBox="1"/>
          <p:nvPr/>
        </p:nvSpPr>
        <p:spPr>
          <a:xfrm>
            <a:off x="1418888" y="386304"/>
            <a:ext cx="947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МЕРЫ ПОДДЕРЖКИ ПО ОБЪЕКТАМ КУЛЬТУРНОГО НАСЛЕДИЯ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E277F19-B817-40E2-B065-6E9B1259B5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3822" y="1018906"/>
            <a:ext cx="335793" cy="3801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AF1FDB4-8BF8-44A3-A199-81FBAE905686}"/>
              </a:ext>
            </a:extLst>
          </p:cNvPr>
          <p:cNvSpPr txBox="1"/>
          <p:nvPr/>
        </p:nvSpPr>
        <p:spPr>
          <a:xfrm>
            <a:off x="1751021" y="1047392"/>
            <a:ext cx="9433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ВОЗМЕЩЕНИЕ ЗАТРАТ НА ПРИОБРЕТЕНИЕ ИЗЪЯТОГО ОБЪЕКТА С ТОРГОВ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A35ACC2-D6C4-49A7-B4E9-DB1145059CBF}"/>
              </a:ext>
            </a:extLst>
          </p:cNvPr>
          <p:cNvSpPr txBox="1"/>
          <p:nvPr/>
        </p:nvSpPr>
        <p:spPr>
          <a:xfrm>
            <a:off x="1509987" y="1765740"/>
            <a:ext cx="3126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 ПЕРЕЧИСЛЯЕТ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31FA486-8096-4F77-B90F-7061BE6AF8C5}"/>
              </a:ext>
            </a:extLst>
          </p:cNvPr>
          <p:cNvSpPr txBox="1"/>
          <p:nvPr/>
        </p:nvSpPr>
        <p:spPr>
          <a:xfrm>
            <a:off x="1772062" y="2348156"/>
            <a:ext cx="3078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ПОКУПАТЕЛЮ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6E4C08F-BA7A-4747-94DE-51F756FDD1C8}"/>
              </a:ext>
            </a:extLst>
          </p:cNvPr>
          <p:cNvSpPr txBox="1"/>
          <p:nvPr/>
        </p:nvSpPr>
        <p:spPr>
          <a:xfrm>
            <a:off x="1751022" y="4499181"/>
            <a:ext cx="3078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ОБЛАСТНОМУ БЮДЖЕТУ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1F2E1A4-B72E-4D01-B29E-B33FD2DF394D}"/>
              </a:ext>
            </a:extLst>
          </p:cNvPr>
          <p:cNvSpPr txBox="1"/>
          <p:nvPr/>
        </p:nvSpPr>
        <p:spPr>
          <a:xfrm>
            <a:off x="1772061" y="3403639"/>
            <a:ext cx="4816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ЛИЦУ, У КОТОРОГО ИЗЪЯЛИ ИМУЩЕСТВО</a:t>
            </a:r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xmlns="" id="{2C9282C6-D436-4270-B67E-A93544C6E9D3}"/>
              </a:ext>
            </a:extLst>
          </p:cNvPr>
          <p:cNvSpPr/>
          <p:nvPr/>
        </p:nvSpPr>
        <p:spPr>
          <a:xfrm>
            <a:off x="4701361" y="2080389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35F9E14A-D2E4-4994-8D8C-A7AAB97614E1}"/>
              </a:ext>
            </a:extLst>
          </p:cNvPr>
          <p:cNvCxnSpPr>
            <a:cxnSpLocks/>
          </p:cNvCxnSpPr>
          <p:nvPr/>
        </p:nvCxnSpPr>
        <p:spPr>
          <a:xfrm>
            <a:off x="1509987" y="2137423"/>
            <a:ext cx="3191373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63DACF0D-F6F1-4FC7-AA55-B2842779219F}"/>
              </a:ext>
            </a:extLst>
          </p:cNvPr>
          <p:cNvCxnSpPr>
            <a:cxnSpLocks/>
          </p:cNvCxnSpPr>
          <p:nvPr/>
        </p:nvCxnSpPr>
        <p:spPr>
          <a:xfrm>
            <a:off x="1517936" y="2127230"/>
            <a:ext cx="0" cy="253323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6C5FB8BB-8D69-4397-88FB-07B8BA70B666}"/>
              </a:ext>
            </a:extLst>
          </p:cNvPr>
          <p:cNvCxnSpPr>
            <a:cxnSpLocks/>
          </p:cNvCxnSpPr>
          <p:nvPr/>
        </p:nvCxnSpPr>
        <p:spPr>
          <a:xfrm>
            <a:off x="1526348" y="2510495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D33862E9-9331-4A64-A0FA-6D8648C20EFA}"/>
              </a:ext>
            </a:extLst>
          </p:cNvPr>
          <p:cNvCxnSpPr>
            <a:cxnSpLocks/>
          </p:cNvCxnSpPr>
          <p:nvPr/>
        </p:nvCxnSpPr>
        <p:spPr>
          <a:xfrm>
            <a:off x="1526348" y="3564955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7B3D6893-9DE7-4778-B1A5-0ED6E13E908B}"/>
              </a:ext>
            </a:extLst>
          </p:cNvPr>
          <p:cNvCxnSpPr>
            <a:cxnSpLocks/>
          </p:cNvCxnSpPr>
          <p:nvPr/>
        </p:nvCxnSpPr>
        <p:spPr>
          <a:xfrm>
            <a:off x="1508795" y="4660459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7CE1570-2B58-4AEC-A168-AB6543CC8E59}"/>
              </a:ext>
            </a:extLst>
          </p:cNvPr>
          <p:cNvSpPr txBox="1"/>
          <p:nvPr/>
        </p:nvSpPr>
        <p:spPr>
          <a:xfrm>
            <a:off x="1772060" y="2566499"/>
            <a:ext cx="485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Стоимость восстановительных 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работ,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 не более вырученной от продажи суммы</a:t>
            </a:r>
          </a:p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 вычетом расходов на оценку рыночной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стоимости объекта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 и НДС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A668322-DAB4-498A-95A6-38DF85C427A0}"/>
              </a:ext>
            </a:extLst>
          </p:cNvPr>
          <p:cNvSpPr txBox="1"/>
          <p:nvPr/>
        </p:nvSpPr>
        <p:spPr>
          <a:xfrm>
            <a:off x="1772060" y="3639763"/>
            <a:ext cx="5070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стоимость объекта с торгов</a:t>
            </a:r>
          </a:p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вычетом расходов на оценку, восстановление и НДС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861B440-CEE7-45E2-B912-17C844C0E45D}"/>
              </a:ext>
            </a:extLst>
          </p:cNvPr>
          <p:cNvSpPr txBox="1"/>
          <p:nvPr/>
        </p:nvSpPr>
        <p:spPr>
          <a:xfrm>
            <a:off x="1789613" y="4715357"/>
            <a:ext cx="33411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стоимость проведенной оценки рыночной стоимости объекта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A7A225B-398C-45BB-9EBB-5396D760412B}"/>
              </a:ext>
            </a:extLst>
          </p:cNvPr>
          <p:cNvSpPr txBox="1"/>
          <p:nvPr/>
        </p:nvSpPr>
        <p:spPr>
          <a:xfrm>
            <a:off x="1393490" y="5462055"/>
            <a:ext cx="45449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*В случае, если стоимость восстановительных работ больше вырученной от продажи суммы, стоимость проведенной оценки вычитается из возвращаемой покупателю суммы </a:t>
            </a:r>
          </a:p>
          <a:p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ином случае – из суммы, возвращаемой лицу, у которого объект был изъят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0668918-87EB-4AD0-BE4C-4FF63AC6D716}"/>
              </a:ext>
            </a:extLst>
          </p:cNvPr>
          <p:cNvSpPr txBox="1"/>
          <p:nvPr/>
        </p:nvSpPr>
        <p:spPr>
          <a:xfrm>
            <a:off x="7384410" y="1843578"/>
            <a:ext cx="2432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ПРИМЕР РАССЧЕТОВ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25958EE9-82B9-4621-BAE0-FF17A1311A45}"/>
              </a:ext>
            </a:extLst>
          </p:cNvPr>
          <p:cNvCxnSpPr>
            <a:cxnSpLocks/>
          </p:cNvCxnSpPr>
          <p:nvPr/>
        </p:nvCxnSpPr>
        <p:spPr>
          <a:xfrm>
            <a:off x="7020522" y="2982588"/>
            <a:ext cx="2059517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8F84B20A-D63E-453B-B088-6CFDEF4F3F26}"/>
              </a:ext>
            </a:extLst>
          </p:cNvPr>
          <p:cNvCxnSpPr>
            <a:cxnSpLocks/>
          </p:cNvCxnSpPr>
          <p:nvPr/>
        </p:nvCxnSpPr>
        <p:spPr>
          <a:xfrm>
            <a:off x="7020522" y="3833349"/>
            <a:ext cx="2059517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404FF0ED-7BA6-492C-91E2-A7CE2FA66353}"/>
              </a:ext>
            </a:extLst>
          </p:cNvPr>
          <p:cNvCxnSpPr>
            <a:cxnSpLocks/>
          </p:cNvCxnSpPr>
          <p:nvPr/>
        </p:nvCxnSpPr>
        <p:spPr>
          <a:xfrm>
            <a:off x="9430679" y="2982588"/>
            <a:ext cx="2059517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7756AE7D-9BA4-4C8F-BFF7-9485C2956913}"/>
              </a:ext>
            </a:extLst>
          </p:cNvPr>
          <p:cNvCxnSpPr>
            <a:cxnSpLocks/>
          </p:cNvCxnSpPr>
          <p:nvPr/>
        </p:nvCxnSpPr>
        <p:spPr>
          <a:xfrm>
            <a:off x="9430679" y="3833349"/>
            <a:ext cx="2059517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4244DEF0-C0BA-470D-83FD-8ACD881799E1}"/>
              </a:ext>
            </a:extLst>
          </p:cNvPr>
          <p:cNvSpPr/>
          <p:nvPr/>
        </p:nvSpPr>
        <p:spPr>
          <a:xfrm>
            <a:off x="6850857" y="4566976"/>
            <a:ext cx="4849417" cy="610029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xmlns="" id="{0AA4FFC6-4702-4745-B18C-06D72663DE6B}"/>
              </a:ext>
            </a:extLst>
          </p:cNvPr>
          <p:cNvCxnSpPr>
            <a:cxnSpLocks/>
          </p:cNvCxnSpPr>
          <p:nvPr/>
        </p:nvCxnSpPr>
        <p:spPr>
          <a:xfrm>
            <a:off x="7020522" y="5805360"/>
            <a:ext cx="2059517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23404E31-9424-4AC2-9A36-BB649A7E942D}"/>
              </a:ext>
            </a:extLst>
          </p:cNvPr>
          <p:cNvCxnSpPr>
            <a:cxnSpLocks/>
          </p:cNvCxnSpPr>
          <p:nvPr/>
        </p:nvCxnSpPr>
        <p:spPr>
          <a:xfrm>
            <a:off x="9400762" y="5777459"/>
            <a:ext cx="2059517" cy="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933273" y="2476407"/>
            <a:ext cx="2163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Вырученная от продажи сумма</a:t>
            </a:r>
          </a:p>
          <a:p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(с торгов)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33273" y="3061017"/>
            <a:ext cx="2143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Стоимость восстановительных</a:t>
            </a:r>
          </a:p>
          <a:p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работ или стоимость работ,</a:t>
            </a:r>
          </a:p>
          <a:p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необходимых для сохранения</a:t>
            </a:r>
          </a:p>
          <a:p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изъятого имущества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34217" y="4048685"/>
            <a:ext cx="209865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Стоимость проведенной оценки</a:t>
            </a:r>
            <a:endParaRPr lang="ru-RU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95423" y="4745207"/>
            <a:ext cx="210346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Сумма возврата покупателю</a:t>
            </a:r>
            <a:endParaRPr lang="ru-RU" sz="9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514D579-9376-481C-BEE9-294A4A10F15E}"/>
              </a:ext>
            </a:extLst>
          </p:cNvPr>
          <p:cNvCxnSpPr>
            <a:cxnSpLocks/>
          </p:cNvCxnSpPr>
          <p:nvPr/>
        </p:nvCxnSpPr>
        <p:spPr>
          <a:xfrm>
            <a:off x="9248773" y="2404203"/>
            <a:ext cx="0" cy="3929691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933273" y="5291128"/>
            <a:ext cx="21635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Сумма возврата лицу,</a:t>
            </a:r>
            <a:endParaRPr lang="en-US" sz="900" b="1" dirty="0">
              <a:solidFill>
                <a:srgbClr val="34343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которого изъяли объект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33273" y="5910632"/>
            <a:ext cx="1804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Сумма возврата</a:t>
            </a:r>
          </a:p>
          <a:p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областной бюджет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80039" y="2455527"/>
            <a:ext cx="2669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51,24 млн руб.</a:t>
            </a:r>
          </a:p>
          <a:p>
            <a:pPr algn="ctr"/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(включая НДС – 9,24 млн руб.)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944439" y="3267005"/>
            <a:ext cx="96532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500 млн руб.</a:t>
            </a:r>
            <a:endParaRPr lang="ru-RU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960470" y="4061447"/>
            <a:ext cx="93326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00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0,1 млн руб.</a:t>
            </a:r>
            <a:endParaRPr lang="ru-RU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363883" y="4677892"/>
            <a:ext cx="2193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51, 24 – 0,1 – 9,24 =</a:t>
            </a:r>
          </a:p>
          <a:p>
            <a:pPr algn="ctr"/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41,9 млн руб.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382256" y="5341543"/>
            <a:ext cx="19575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51,24 – 0,1 – 500 – 9,24=0</a:t>
            </a:r>
            <a:endParaRPr lang="ru-RU" sz="9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901158" y="5967157"/>
            <a:ext cx="100860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>
                <a:solidFill>
                  <a:srgbClr val="3434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0,1 млн руб.</a:t>
            </a:r>
            <a:endParaRPr lang="ru-RU" sz="9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45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08AD340-B2DE-4953-A847-10D9FCA6D275}"/>
              </a:ext>
            </a:extLst>
          </p:cNvPr>
          <p:cNvSpPr/>
          <p:nvPr/>
        </p:nvSpPr>
        <p:spPr>
          <a:xfrm>
            <a:off x="1532777" y="4404543"/>
            <a:ext cx="5291419" cy="19288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155635E-3BB5-4B19-A3AC-0040274BACCB}"/>
              </a:ext>
            </a:extLst>
          </p:cNvPr>
          <p:cNvSpPr/>
          <p:nvPr/>
        </p:nvSpPr>
        <p:spPr>
          <a:xfrm>
            <a:off x="7392759" y="4404543"/>
            <a:ext cx="4188400" cy="19288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3BC98F-52F7-476F-B6FD-E7B5D3B0C2F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4167" y="4302520"/>
            <a:ext cx="347224" cy="3295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532AC22-D679-4C44-9074-F3FE2ED8803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4147" y="4305897"/>
            <a:ext cx="347224" cy="3295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A770877-AB11-4B39-AF58-7036D791995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9222" y="1081111"/>
            <a:ext cx="335793" cy="3801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3E51B3B-3B8F-475C-A017-BBD67857F5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8644" y="3335282"/>
            <a:ext cx="335793" cy="3801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24B786B-6359-4404-810C-5DE42619A49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2889" y="1970038"/>
            <a:ext cx="335793" cy="38014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C5AC647-285E-4DBE-B5DB-FE5FFD55783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2889" y="2691218"/>
            <a:ext cx="335793" cy="3801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3DF6BFF-61B4-443F-BA20-540E005E58FD}"/>
              </a:ext>
            </a:extLst>
          </p:cNvPr>
          <p:cNvSpPr txBox="1"/>
          <p:nvPr/>
        </p:nvSpPr>
        <p:spPr>
          <a:xfrm>
            <a:off x="1808682" y="1117171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ЦЕЛЬ КРЕДИТОВАНИЯ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7020FFA-9B71-4F63-8663-7395A6003E93}"/>
              </a:ext>
            </a:extLst>
          </p:cNvPr>
          <p:cNvSpPr txBox="1"/>
          <p:nvPr/>
        </p:nvSpPr>
        <p:spPr>
          <a:xfrm>
            <a:off x="1832127" y="2747131"/>
            <a:ext cx="352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ОПЕРАТОР ПРОГРАММЫ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7B84D44-7187-489A-B103-AC1EE10D22DD}"/>
              </a:ext>
            </a:extLst>
          </p:cNvPr>
          <p:cNvSpPr txBox="1"/>
          <p:nvPr/>
        </p:nvSpPr>
        <p:spPr>
          <a:xfrm>
            <a:off x="1832127" y="3389533"/>
            <a:ext cx="352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КРЕДИТОР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5BEC5D1-B379-4352-B4BA-6F77F790F67B}"/>
              </a:ext>
            </a:extLst>
          </p:cNvPr>
          <p:cNvSpPr txBox="1"/>
          <p:nvPr/>
        </p:nvSpPr>
        <p:spPr>
          <a:xfrm>
            <a:off x="1808681" y="2029640"/>
            <a:ext cx="4275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ПОЛУЧАТЕЛИ ПОДДЕРЖКИ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98EC08C-7218-4FDD-A1A2-E27C2ADB88A7}"/>
              </a:ext>
            </a:extLst>
          </p:cNvPr>
          <p:cNvSpPr txBox="1"/>
          <p:nvPr/>
        </p:nvSpPr>
        <p:spPr>
          <a:xfrm>
            <a:off x="1765452" y="4682889"/>
            <a:ext cx="3522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ПРОЦЕНТНАЯ СТАВКА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0BC680E-219F-489F-BE35-09A3040703B8}"/>
              </a:ext>
            </a:extLst>
          </p:cNvPr>
          <p:cNvSpPr txBox="1"/>
          <p:nvPr/>
        </p:nvSpPr>
        <p:spPr>
          <a:xfrm>
            <a:off x="7629639" y="4695589"/>
            <a:ext cx="3522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СУММА КРЕДИТА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3614C94-A515-4BA5-B755-CD6651D79469}"/>
              </a:ext>
            </a:extLst>
          </p:cNvPr>
          <p:cNvSpPr txBox="1"/>
          <p:nvPr/>
        </p:nvSpPr>
        <p:spPr>
          <a:xfrm>
            <a:off x="1765453" y="4951093"/>
            <a:ext cx="128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723EC89-D150-4082-A71B-2D900371EED4}"/>
              </a:ext>
            </a:extLst>
          </p:cNvPr>
          <p:cNvSpPr txBox="1"/>
          <p:nvPr/>
        </p:nvSpPr>
        <p:spPr>
          <a:xfrm>
            <a:off x="1765453" y="5626421"/>
            <a:ext cx="128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2A99769-020C-491C-A919-05C8795C8FAF}"/>
              </a:ext>
            </a:extLst>
          </p:cNvPr>
          <p:cNvSpPr txBox="1"/>
          <p:nvPr/>
        </p:nvSpPr>
        <p:spPr>
          <a:xfrm>
            <a:off x="7994445" y="4958194"/>
            <a:ext cx="128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48167F7-75E7-41E0-80E7-D9F233033674}"/>
              </a:ext>
            </a:extLst>
          </p:cNvPr>
          <p:cNvSpPr txBox="1"/>
          <p:nvPr/>
        </p:nvSpPr>
        <p:spPr>
          <a:xfrm>
            <a:off x="1808682" y="1368409"/>
            <a:ext cx="34404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сохранение ОКН, приспособление</a:t>
            </a:r>
          </a:p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современного использования</a:t>
            </a:r>
          </a:p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разработка документации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4C47E2B-97D6-4C02-8D20-690207BA841B}"/>
              </a:ext>
            </a:extLst>
          </p:cNvPr>
          <p:cNvSpPr txBox="1"/>
          <p:nvPr/>
        </p:nvSpPr>
        <p:spPr>
          <a:xfrm>
            <a:off x="1809576" y="2277824"/>
            <a:ext cx="354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юридические лица и ИП, являющиеся собственниками или правообладателями ОКН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1779F6C-7FF2-49C4-BC5B-F008823FE886}"/>
              </a:ext>
            </a:extLst>
          </p:cNvPr>
          <p:cNvSpPr txBox="1"/>
          <p:nvPr/>
        </p:nvSpPr>
        <p:spPr>
          <a:xfrm>
            <a:off x="1832129" y="3664788"/>
            <a:ext cx="344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*БАНК ДОМ.РФ, ВЭБ.РФ, БАНК ВТБ,</a:t>
            </a:r>
          </a:p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СОВКОМБАНК, АЛЬФА-БАНК, СБЕРБАНК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F74C220-FB23-4BF9-B89A-883F9C612D6E}"/>
              </a:ext>
            </a:extLst>
          </p:cNvPr>
          <p:cNvSpPr txBox="1"/>
          <p:nvPr/>
        </p:nvSpPr>
        <p:spPr>
          <a:xfrm>
            <a:off x="1873208" y="3012965"/>
            <a:ext cx="34404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ДОМ.РФ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75E9B14-8FF9-A494-A800-8144D3154C58}"/>
              </a:ext>
            </a:extLst>
          </p:cNvPr>
          <p:cNvSpPr txBox="1"/>
          <p:nvPr/>
        </p:nvSpPr>
        <p:spPr>
          <a:xfrm>
            <a:off x="2729723" y="5220172"/>
            <a:ext cx="1465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годовых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14EB01-D9BA-C2BF-12F1-9DAB978F299D}"/>
              </a:ext>
            </a:extLst>
          </p:cNvPr>
          <p:cNvSpPr txBox="1"/>
          <p:nvPr/>
        </p:nvSpPr>
        <p:spPr>
          <a:xfrm>
            <a:off x="2729723" y="5691616"/>
            <a:ext cx="5801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годовых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создания гостиниц не менее 3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F0C63CD-3BF5-4EC9-7B75-CD798E84AE90}"/>
              </a:ext>
            </a:extLst>
          </p:cNvPr>
          <p:cNvSpPr txBox="1"/>
          <p:nvPr/>
        </p:nvSpPr>
        <p:spPr>
          <a:xfrm>
            <a:off x="7684149" y="5204141"/>
            <a:ext cx="1465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AC3DF9B-1ABC-288C-27F0-B3E7423DCEC1}"/>
              </a:ext>
            </a:extLst>
          </p:cNvPr>
          <p:cNvSpPr txBox="1"/>
          <p:nvPr/>
        </p:nvSpPr>
        <p:spPr>
          <a:xfrm>
            <a:off x="8420957" y="5207082"/>
            <a:ext cx="1465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млн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D6F66AA-CA6B-0B13-2631-8090E46D6752}"/>
              </a:ext>
            </a:extLst>
          </p:cNvPr>
          <p:cNvSpPr txBox="1"/>
          <p:nvPr/>
        </p:nvSpPr>
        <p:spPr>
          <a:xfrm>
            <a:off x="7668517" y="5499195"/>
            <a:ext cx="3790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(общий лимит на заключение кредитных договоров 300 млрд руб.)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DCC6B32-957B-17F5-D973-1732D860C0CD}"/>
              </a:ext>
            </a:extLst>
          </p:cNvPr>
          <p:cNvSpPr txBox="1"/>
          <p:nvPr/>
        </p:nvSpPr>
        <p:spPr>
          <a:xfrm>
            <a:off x="7321979" y="1163105"/>
            <a:ext cx="3132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ТРЕБОВАНИЯ К ОКН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CC6F5697-8D65-3DBC-78FC-FB6F6B993501}"/>
              </a:ext>
            </a:extLst>
          </p:cNvPr>
          <p:cNvCxnSpPr>
            <a:cxnSpLocks/>
          </p:cNvCxnSpPr>
          <p:nvPr/>
        </p:nvCxnSpPr>
        <p:spPr>
          <a:xfrm>
            <a:off x="7405976" y="1465092"/>
            <a:ext cx="36480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93AFEAE5-2F1E-D120-DC61-9B32BA3D81EC}"/>
              </a:ext>
            </a:extLst>
          </p:cNvPr>
          <p:cNvCxnSpPr>
            <a:cxnSpLocks/>
          </p:cNvCxnSpPr>
          <p:nvPr/>
        </p:nvCxnSpPr>
        <p:spPr>
          <a:xfrm>
            <a:off x="7414964" y="1461489"/>
            <a:ext cx="0" cy="2238119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Блок-схема: узел 41">
            <a:extLst>
              <a:ext uri="{FF2B5EF4-FFF2-40B4-BE49-F238E27FC236}">
                <a16:creationId xmlns:a16="http://schemas.microsoft.com/office/drawing/2014/main" xmlns="" id="{9269E26F-B1C6-5678-6D28-75DC8FEE7DC0}"/>
              </a:ext>
            </a:extLst>
          </p:cNvPr>
          <p:cNvSpPr/>
          <p:nvPr/>
        </p:nvSpPr>
        <p:spPr>
          <a:xfrm>
            <a:off x="11053977" y="1408059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B582E707-5BFD-740E-CBAD-105326EE8412}"/>
              </a:ext>
            </a:extLst>
          </p:cNvPr>
          <p:cNvCxnSpPr>
            <a:cxnSpLocks/>
          </p:cNvCxnSpPr>
          <p:nvPr/>
        </p:nvCxnSpPr>
        <p:spPr>
          <a:xfrm>
            <a:off x="7405976" y="1779360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B005D4B-16E2-B13C-D69C-299748ED43B1}"/>
              </a:ext>
            </a:extLst>
          </p:cNvPr>
          <p:cNvCxnSpPr>
            <a:cxnSpLocks/>
          </p:cNvCxnSpPr>
          <p:nvPr/>
        </p:nvCxnSpPr>
        <p:spPr>
          <a:xfrm>
            <a:off x="7405976" y="2382540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E51064F2-22D8-10F2-F1F2-92645273FED2}"/>
              </a:ext>
            </a:extLst>
          </p:cNvPr>
          <p:cNvCxnSpPr>
            <a:cxnSpLocks/>
          </p:cNvCxnSpPr>
          <p:nvPr/>
        </p:nvCxnSpPr>
        <p:spPr>
          <a:xfrm>
            <a:off x="7405249" y="3271885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E51064F2-22D8-10F2-F1F2-92645273FED2}"/>
              </a:ext>
            </a:extLst>
          </p:cNvPr>
          <p:cNvCxnSpPr>
            <a:cxnSpLocks/>
          </p:cNvCxnSpPr>
          <p:nvPr/>
        </p:nvCxnSpPr>
        <p:spPr>
          <a:xfrm>
            <a:off x="7414964" y="3688311"/>
            <a:ext cx="26326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49F2AC0-1B1A-649A-2669-ECBDC469C881}"/>
              </a:ext>
            </a:extLst>
          </p:cNvPr>
          <p:cNvSpPr txBox="1"/>
          <p:nvPr/>
        </p:nvSpPr>
        <p:spPr>
          <a:xfrm>
            <a:off x="7750959" y="1616319"/>
            <a:ext cx="28616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внесен в единый государственный реестр ОКН (памятников истории</a:t>
            </a:r>
          </a:p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культуры народов России)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050F27C9-44E7-82C3-CE0C-9EA74608FC2E}"/>
              </a:ext>
            </a:extLst>
          </p:cNvPr>
          <p:cNvSpPr txBox="1"/>
          <p:nvPr/>
        </p:nvSpPr>
        <p:spPr>
          <a:xfrm>
            <a:off x="7750959" y="2239967"/>
            <a:ext cx="27695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ОКН любого значения (федерального, муниципального, регионального) за исключением объектов религиозного назначения и многоквартирных домов с несколькими правообладателями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C10282C6-1261-AF2B-F58C-1B2E2A5698BE}"/>
              </a:ext>
            </a:extLst>
          </p:cNvPr>
          <p:cNvSpPr txBox="1"/>
          <p:nvPr/>
        </p:nvSpPr>
        <p:spPr>
          <a:xfrm>
            <a:off x="7750958" y="3106560"/>
            <a:ext cx="2861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находится в неудовлетворительном состоянии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10B2056-12A5-37B2-98DD-2296EFE4C949}"/>
              </a:ext>
            </a:extLst>
          </p:cNvPr>
          <p:cNvSpPr txBox="1"/>
          <p:nvPr/>
        </p:nvSpPr>
        <p:spPr>
          <a:xfrm>
            <a:off x="7750958" y="3555496"/>
            <a:ext cx="2861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является отдельным зданием, а не помещением в здании 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EBDC2AA-0EC2-454C-AA9E-51EC86EA2763}"/>
              </a:ext>
            </a:extLst>
          </p:cNvPr>
          <p:cNvSpPr txBox="1"/>
          <p:nvPr/>
        </p:nvSpPr>
        <p:spPr>
          <a:xfrm>
            <a:off x="1418888" y="386304"/>
            <a:ext cx="947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МЕРЫ ПОДДЕРЖКИ ПО ОБЪЕКТАМ КУЛЬТУРНОГО НАСЛЕДИЯ</a:t>
            </a:r>
          </a:p>
        </p:txBody>
      </p:sp>
    </p:spTree>
    <p:extLst>
      <p:ext uri="{BB962C8B-B14F-4D97-AF65-F5344CB8AC3E}">
        <p14:creationId xmlns:p14="http://schemas.microsoft.com/office/powerpoint/2010/main" xmlns="" val="35336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C0955AB-FAFC-4C79-B59D-C038493DFB94}"/>
              </a:ext>
            </a:extLst>
          </p:cNvPr>
          <p:cNvSpPr txBox="1"/>
          <p:nvPr/>
        </p:nvSpPr>
        <p:spPr>
          <a:xfrm>
            <a:off x="1418888" y="386303"/>
            <a:ext cx="11357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ПРИВЛЕЧЕНИЕ ФЕДЕРАЛЬНЫХ МЕР ПОДДЕРЖКИ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93418" y="1027099"/>
            <a:ext cx="3989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Специальные инвестиционные контракты</a:t>
            </a: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4651539" y="5897898"/>
            <a:ext cx="1862792" cy="40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НАЛОГ НА ПРИБЫЛЬ</a:t>
            </a:r>
          </a:p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НАЛОГ НА ИМУЩЕСТВО</a:t>
            </a: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1760417" y="1488551"/>
            <a:ext cx="3300035" cy="26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Неухудшение</a:t>
            </a: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налоговых условий</a:t>
            </a:r>
          </a:p>
        </p:txBody>
      </p:sp>
      <p:sp>
        <p:nvSpPr>
          <p:cNvPr id="40" name="Прямоугольник 39"/>
          <p:cNvSpPr>
            <a:spLocks noChangeArrowheads="1"/>
          </p:cNvSpPr>
          <p:nvPr/>
        </p:nvSpPr>
        <p:spPr bwMode="auto">
          <a:xfrm>
            <a:off x="1757161" y="1751559"/>
            <a:ext cx="4454875" cy="26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Возможность получения статуса единственного поставщика</a:t>
            </a:r>
          </a:p>
        </p:txBody>
      </p:sp>
      <p:sp>
        <p:nvSpPr>
          <p:cNvPr id="41" name="Прямоугольник 40"/>
          <p:cNvSpPr>
            <a:spLocks noChangeArrowheads="1"/>
          </p:cNvSpPr>
          <p:nvPr/>
        </p:nvSpPr>
        <p:spPr bwMode="auto">
          <a:xfrm>
            <a:off x="1755838" y="1988002"/>
            <a:ext cx="4149615" cy="40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Особые условия доступа к субсидиарным программам и аренде земельных участков</a:t>
            </a:r>
          </a:p>
        </p:txBody>
      </p: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1754145" y="2781583"/>
            <a:ext cx="3435124" cy="26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Статус «Сделано в России»</a:t>
            </a:r>
          </a:p>
        </p:txBody>
      </p:sp>
      <p:sp>
        <p:nvSpPr>
          <p:cNvPr id="43" name="Прямоугольник 42"/>
          <p:cNvSpPr>
            <a:spLocks noChangeArrowheads="1"/>
          </p:cNvSpPr>
          <p:nvPr/>
        </p:nvSpPr>
        <p:spPr bwMode="auto">
          <a:xfrm>
            <a:off x="1754146" y="2396060"/>
            <a:ext cx="4035575" cy="40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Выдача свидетельств о возможности применения ускоренной амортизации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03828" y="1017273"/>
            <a:ext cx="4293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Соглашения о защите и поощрении капиталовложений (СЗПК)</a:t>
            </a:r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7267459" y="1566160"/>
            <a:ext cx="33999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719440" bIns="6096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Стабилизация законодательства</a:t>
            </a:r>
          </a:p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Срок стабилизации = срок действия СЗПК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7309309" y="1983948"/>
            <a:ext cx="312777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 конкурсных или иных отборочных процедур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7142340" y="2814021"/>
            <a:ext cx="4503333" cy="291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Минимальный объем инвестиций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688371" y="4643073"/>
            <a:ext cx="2063414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42505"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минимальный объем инвестиций  </a:t>
            </a:r>
          </a:p>
          <a:p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3" name="Прямоугольник 62"/>
          <p:cNvSpPr>
            <a:spLocks noChangeArrowheads="1"/>
          </p:cNvSpPr>
          <p:nvPr/>
        </p:nvSpPr>
        <p:spPr bwMode="auto">
          <a:xfrm>
            <a:off x="2771449" y="5882905"/>
            <a:ext cx="1113293" cy="40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5" tIns="60957" rIns="121915" bIns="60957" anchor="ctr">
            <a:spAutoFit/>
          </a:bodyPr>
          <a:lstStyle/>
          <a:p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СТРАХОВЫЕ ВЗНОСЫ</a:t>
            </a:r>
            <a:endParaRPr lang="ru-RU" sz="1000" b="1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696980" y="3500185"/>
            <a:ext cx="1581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СПИК 1.0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197737" y="3490887"/>
            <a:ext cx="1581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СПИК 2.0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D54094C-BFE9-6767-6A8E-5E4C1AADC95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7625" y="971138"/>
            <a:ext cx="335793" cy="38014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EB2340F-9DEA-5499-6234-3221BCA06B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7977" y="971138"/>
            <a:ext cx="335793" cy="380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824A06F-F4C0-1E1F-01E0-D2D4EE998C46}"/>
              </a:ext>
            </a:extLst>
          </p:cNvPr>
          <p:cNvSpPr txBox="1"/>
          <p:nvPr/>
        </p:nvSpPr>
        <p:spPr>
          <a:xfrm>
            <a:off x="4200828" y="3819580"/>
            <a:ext cx="2195972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42505">
              <a:lnSpc>
                <a:spcPct val="120000"/>
              </a:lnSpc>
            </a:pPr>
            <a:r>
              <a:rPr lang="ru-RU" sz="10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15 ЛЕТ</a:t>
            </a:r>
          </a:p>
          <a:p>
            <a:pPr defTabSz="1042505"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(инвестиции </a:t>
            </a: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 50 млрд руб.)</a:t>
            </a:r>
          </a:p>
          <a:p>
            <a:pPr defTabSz="1042505">
              <a:lnSpc>
                <a:spcPct val="120000"/>
              </a:lnSpc>
            </a:pPr>
            <a:endParaRPr lang="ru-RU" sz="1000" b="1" dirty="0">
              <a:solidFill>
                <a:srgbClr val="8D1F0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  <a:p>
            <a:pPr defTabSz="1042505">
              <a:lnSpc>
                <a:spcPct val="120000"/>
              </a:lnSpc>
            </a:pPr>
            <a:endParaRPr lang="ru-RU" sz="1000" b="1" dirty="0">
              <a:solidFill>
                <a:srgbClr val="8D1F0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21" name="Блок-схема: узел 41">
            <a:extLst>
              <a:ext uri="{FF2B5EF4-FFF2-40B4-BE49-F238E27FC236}">
                <a16:creationId xmlns:a16="http://schemas.microsoft.com/office/drawing/2014/main" xmlns="" id="{7648635E-AF5A-2219-8C2E-282FCD54CD9C}"/>
              </a:ext>
            </a:extLst>
          </p:cNvPr>
          <p:cNvSpPr/>
          <p:nvPr/>
        </p:nvSpPr>
        <p:spPr>
          <a:xfrm>
            <a:off x="1562004" y="2065978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2" name="Блок-схема: узел 41">
            <a:extLst>
              <a:ext uri="{FF2B5EF4-FFF2-40B4-BE49-F238E27FC236}">
                <a16:creationId xmlns:a16="http://schemas.microsoft.com/office/drawing/2014/main" xmlns="" id="{39BF9150-2895-8F48-13A8-6B8493538B62}"/>
              </a:ext>
            </a:extLst>
          </p:cNvPr>
          <p:cNvSpPr/>
          <p:nvPr/>
        </p:nvSpPr>
        <p:spPr>
          <a:xfrm>
            <a:off x="1563494" y="2478396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4" name="Блок-схема: узел 41">
            <a:extLst>
              <a:ext uri="{FF2B5EF4-FFF2-40B4-BE49-F238E27FC236}">
                <a16:creationId xmlns:a16="http://schemas.microsoft.com/office/drawing/2014/main" xmlns="" id="{552B3EB3-3238-4E2C-B8C7-FD70D01C3095}"/>
              </a:ext>
            </a:extLst>
          </p:cNvPr>
          <p:cNvSpPr/>
          <p:nvPr/>
        </p:nvSpPr>
        <p:spPr>
          <a:xfrm>
            <a:off x="1561924" y="2855984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5" name="Блок-схема: узел 41">
            <a:extLst>
              <a:ext uri="{FF2B5EF4-FFF2-40B4-BE49-F238E27FC236}">
                <a16:creationId xmlns:a16="http://schemas.microsoft.com/office/drawing/2014/main" xmlns="" id="{8FDB8FFD-1799-62EA-42C6-2389C970B409}"/>
              </a:ext>
            </a:extLst>
          </p:cNvPr>
          <p:cNvSpPr/>
          <p:nvPr/>
        </p:nvSpPr>
        <p:spPr>
          <a:xfrm>
            <a:off x="1567164" y="1826245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6" name="Блок-схема: узел 41">
            <a:extLst>
              <a:ext uri="{FF2B5EF4-FFF2-40B4-BE49-F238E27FC236}">
                <a16:creationId xmlns:a16="http://schemas.microsoft.com/office/drawing/2014/main" xmlns="" id="{F9099655-61EB-8007-1D67-1F1B126924B1}"/>
              </a:ext>
            </a:extLst>
          </p:cNvPr>
          <p:cNvSpPr/>
          <p:nvPr/>
        </p:nvSpPr>
        <p:spPr>
          <a:xfrm>
            <a:off x="7051231" y="2037281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69" name="Блок-схема: узел 41">
            <a:extLst>
              <a:ext uri="{FF2B5EF4-FFF2-40B4-BE49-F238E27FC236}">
                <a16:creationId xmlns:a16="http://schemas.microsoft.com/office/drawing/2014/main" xmlns="" id="{68B248D5-3F07-C729-F985-FE3B7B695720}"/>
              </a:ext>
            </a:extLst>
          </p:cNvPr>
          <p:cNvSpPr/>
          <p:nvPr/>
        </p:nvSpPr>
        <p:spPr>
          <a:xfrm>
            <a:off x="7050047" y="1652592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7526D13A-8CB6-2BEE-7DE0-19EAFE52A4CA}"/>
              </a:ext>
            </a:extLst>
          </p:cNvPr>
          <p:cNvSpPr/>
          <p:nvPr/>
        </p:nvSpPr>
        <p:spPr>
          <a:xfrm>
            <a:off x="1554345" y="3233573"/>
            <a:ext cx="2179852" cy="207685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6D684734-2102-E6B2-FA79-332A2FB96C59}"/>
              </a:ext>
            </a:extLst>
          </p:cNvPr>
          <p:cNvSpPr/>
          <p:nvPr/>
        </p:nvSpPr>
        <p:spPr>
          <a:xfrm>
            <a:off x="4062609" y="3216312"/>
            <a:ext cx="2321160" cy="20941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4A3866B5-FDC3-CB32-17D7-6373A2A12B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5008" y="3140228"/>
            <a:ext cx="347224" cy="329569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95701446-693E-21C5-7B47-40524AC4B96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3303" y="3135013"/>
            <a:ext cx="347224" cy="329569"/>
          </a:xfrm>
          <a:prstGeom prst="rect">
            <a:avLst/>
          </a:prstGeom>
        </p:spPr>
      </p:pic>
      <p:sp>
        <p:nvSpPr>
          <p:cNvPr id="77" name="Блок-схема: узел 41">
            <a:extLst>
              <a:ext uri="{FF2B5EF4-FFF2-40B4-BE49-F238E27FC236}">
                <a16:creationId xmlns:a16="http://schemas.microsoft.com/office/drawing/2014/main" xmlns="" id="{8B9698D1-899A-F55E-887A-3E29B651A4FF}"/>
              </a:ext>
            </a:extLst>
          </p:cNvPr>
          <p:cNvSpPr/>
          <p:nvPr/>
        </p:nvSpPr>
        <p:spPr>
          <a:xfrm>
            <a:off x="1569571" y="1568466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C02C2CBB-9C96-280E-B2FC-F4D879DF8F81}"/>
              </a:ext>
            </a:extLst>
          </p:cNvPr>
          <p:cNvSpPr txBox="1"/>
          <p:nvPr/>
        </p:nvSpPr>
        <p:spPr>
          <a:xfrm>
            <a:off x="7827052" y="4176736"/>
            <a:ext cx="30061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ВОЗМЕЩЕНИЕ ЗАТРАТ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CD6E77B9-37D1-20B3-5187-06365A9324C6}"/>
              </a:ext>
            </a:extLst>
          </p:cNvPr>
          <p:cNvSpPr/>
          <p:nvPr/>
        </p:nvSpPr>
        <p:spPr>
          <a:xfrm>
            <a:off x="7051231" y="4068123"/>
            <a:ext cx="4699533" cy="4856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61C867AB-93EF-AC39-0716-F6A77CB59DA7}"/>
              </a:ext>
            </a:extLst>
          </p:cNvPr>
          <p:cNvSpPr txBox="1"/>
          <p:nvPr/>
        </p:nvSpPr>
        <p:spPr>
          <a:xfrm>
            <a:off x="6931023" y="5361831"/>
            <a:ext cx="287751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обеспечивающую инфраструктуру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D40BC0B1-902A-4C38-3F4E-699C2C19AF90}"/>
              </a:ext>
            </a:extLst>
          </p:cNvPr>
          <p:cNvSpPr txBox="1"/>
          <p:nvPr/>
        </p:nvSpPr>
        <p:spPr>
          <a:xfrm>
            <a:off x="9760659" y="5352273"/>
            <a:ext cx="23888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сопутствующую инфраструктуру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18EEFA49-6CE3-92CC-480F-9436126E5F90}"/>
              </a:ext>
            </a:extLst>
          </p:cNvPr>
          <p:cNvSpPr txBox="1"/>
          <p:nvPr/>
        </p:nvSpPr>
        <p:spPr>
          <a:xfrm>
            <a:off x="6923520" y="4973975"/>
            <a:ext cx="1192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50%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61076C50-9F21-A1EF-8EAD-08A71F90AA63}"/>
              </a:ext>
            </a:extLst>
          </p:cNvPr>
          <p:cNvSpPr txBox="1"/>
          <p:nvPr/>
        </p:nvSpPr>
        <p:spPr>
          <a:xfrm>
            <a:off x="9738278" y="4982556"/>
            <a:ext cx="16521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100%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21992EEA-EB46-BFEF-CAC8-592A1741E55A}"/>
              </a:ext>
            </a:extLst>
          </p:cNvPr>
          <p:cNvSpPr txBox="1"/>
          <p:nvPr/>
        </p:nvSpPr>
        <p:spPr>
          <a:xfrm>
            <a:off x="7381990" y="5808492"/>
            <a:ext cx="37899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Начало возмещения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xmlns="" id="{53B2AEDB-FC20-5AE7-4CCA-D66D6E933FA8}"/>
              </a:ext>
            </a:extLst>
          </p:cNvPr>
          <p:cNvSpPr/>
          <p:nvPr/>
        </p:nvSpPr>
        <p:spPr>
          <a:xfrm>
            <a:off x="7051231" y="2524638"/>
            <a:ext cx="4699533" cy="13113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104" name="Рисунок 103">
            <a:extLst>
              <a:ext uri="{FF2B5EF4-FFF2-40B4-BE49-F238E27FC236}">
                <a16:creationId xmlns:a16="http://schemas.microsoft.com/office/drawing/2014/main" xmlns="" id="{C8FDC2C0-4ED3-4CAD-8220-25DE25B9125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9771" y="2430118"/>
            <a:ext cx="347224" cy="329569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708A8697-6199-048A-876A-E148D13F03F5}"/>
              </a:ext>
            </a:extLst>
          </p:cNvPr>
          <p:cNvSpPr txBox="1"/>
          <p:nvPr/>
        </p:nvSpPr>
        <p:spPr>
          <a:xfrm>
            <a:off x="3935955" y="5804698"/>
            <a:ext cx="1091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0%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46FB3182-E2CA-059A-AF66-C3C2181848C7}"/>
              </a:ext>
            </a:extLst>
          </p:cNvPr>
          <p:cNvSpPr txBox="1"/>
          <p:nvPr/>
        </p:nvSpPr>
        <p:spPr>
          <a:xfrm>
            <a:off x="1673798" y="5793608"/>
            <a:ext cx="14462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7,6%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4E380A03-8F38-3E24-9B76-ABDA2041EAD0}"/>
              </a:ext>
            </a:extLst>
          </p:cNvPr>
          <p:cNvSpPr txBox="1"/>
          <p:nvPr/>
        </p:nvSpPr>
        <p:spPr>
          <a:xfrm>
            <a:off x="1699322" y="3822266"/>
            <a:ext cx="1465407" cy="28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42505">
              <a:lnSpc>
                <a:spcPct val="120000"/>
              </a:lnSpc>
            </a:pPr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 10 ЛЕТ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48358DD9-C55E-CE95-963B-5004DDCD60FB}"/>
              </a:ext>
            </a:extLst>
          </p:cNvPr>
          <p:cNvSpPr txBox="1"/>
          <p:nvPr/>
        </p:nvSpPr>
        <p:spPr>
          <a:xfrm>
            <a:off x="1680246" y="4250278"/>
            <a:ext cx="1096775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42505">
              <a:lnSpc>
                <a:spcPct val="120000"/>
              </a:lnSpc>
            </a:pPr>
            <a:r>
              <a: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750</a:t>
            </a:r>
            <a:endParaRPr lang="ru-RU" sz="2400" b="1" dirty="0">
              <a:solidFill>
                <a:srgbClr val="F4CA4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6C9A5DED-04BD-F7F2-3DE3-60772806E77D}"/>
              </a:ext>
            </a:extLst>
          </p:cNvPr>
          <p:cNvSpPr txBox="1"/>
          <p:nvPr/>
        </p:nvSpPr>
        <p:spPr>
          <a:xfrm>
            <a:off x="2383404" y="4299012"/>
            <a:ext cx="11557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млн</a:t>
            </a:r>
          </a:p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рублей</a:t>
            </a:r>
            <a:endParaRPr lang="ru-RU" sz="105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xmlns="" id="{3DD8D569-742F-2127-37C2-DA431435B4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2106" y="5761354"/>
            <a:ext cx="335793" cy="380143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184D3B97-4786-9C53-B933-A6C5F80C74EB}"/>
              </a:ext>
            </a:extLst>
          </p:cNvPr>
          <p:cNvSpPr txBox="1"/>
          <p:nvPr/>
        </p:nvSpPr>
        <p:spPr>
          <a:xfrm>
            <a:off x="7381990" y="6082957"/>
            <a:ext cx="42616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позднее 3-х лет после ввода в эксплуатацию и регистрации имущественных прав на объект СЗПК и инфраструктуру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3EB86C73-68A0-28AC-2FDC-0A37B1FEA578}"/>
              </a:ext>
            </a:extLst>
          </p:cNvPr>
          <p:cNvSpPr txBox="1"/>
          <p:nvPr/>
        </p:nvSpPr>
        <p:spPr>
          <a:xfrm>
            <a:off x="8772082" y="3117187"/>
            <a:ext cx="24946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≥</a:t>
            </a:r>
            <a:r>
              <a:rPr lang="ru-RU" sz="8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5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</a:t>
            </a:r>
            <a:r>
              <a: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750</a:t>
            </a:r>
            <a:r>
              <a:rPr lang="ru-RU" sz="8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r>
              <a:rPr lang="ru-RU" sz="8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800" b="1" dirty="0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ru-RU" sz="1050" b="1" dirty="0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</a:t>
            </a:r>
            <a:r>
              <a:rPr lang="ru-RU" sz="2400" b="1" dirty="0" smtClean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lang="ru-RU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DB76E280-1B7B-DF46-94D1-F74AB96805C6}"/>
              </a:ext>
            </a:extLst>
          </p:cNvPr>
          <p:cNvSpPr txBox="1"/>
          <p:nvPr/>
        </p:nvSpPr>
        <p:spPr>
          <a:xfrm>
            <a:off x="8772082" y="3496270"/>
            <a:ext cx="32068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(при участии РФ в зависимости от отрасли)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6F75A63F-2C00-EC6C-56D8-5E382FFBC432}"/>
              </a:ext>
            </a:extLst>
          </p:cNvPr>
          <p:cNvSpPr txBox="1"/>
          <p:nvPr/>
        </p:nvSpPr>
        <p:spPr>
          <a:xfrm>
            <a:off x="7152091" y="3492613"/>
            <a:ext cx="13327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(без участия РФ)</a:t>
            </a:r>
            <a:endParaRPr lang="ru-RU" sz="9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D99FA92C-DF1C-6F55-00E9-4417CFE06B4D}"/>
              </a:ext>
            </a:extLst>
          </p:cNvPr>
          <p:cNvSpPr txBox="1"/>
          <p:nvPr/>
        </p:nvSpPr>
        <p:spPr>
          <a:xfrm>
            <a:off x="7142341" y="3111353"/>
            <a:ext cx="14193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≥</a:t>
            </a:r>
            <a:r>
              <a: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</a:t>
            </a: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089F658F-E2DD-1DE3-6440-3FA6387169BF}"/>
              </a:ext>
            </a:extLst>
          </p:cNvPr>
          <p:cNvSpPr txBox="1"/>
          <p:nvPr/>
        </p:nvSpPr>
        <p:spPr>
          <a:xfrm>
            <a:off x="7818451" y="5028723"/>
            <a:ext cx="131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понесенных</a:t>
            </a:r>
          </a:p>
          <a:p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затрат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5A25802A-44B3-434C-7F29-A32D46FBEA9B}"/>
              </a:ext>
            </a:extLst>
          </p:cNvPr>
          <p:cNvSpPr txBox="1"/>
          <p:nvPr/>
        </p:nvSpPr>
        <p:spPr>
          <a:xfrm>
            <a:off x="10833175" y="5020141"/>
            <a:ext cx="131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понесенных</a:t>
            </a:r>
          </a:p>
          <a:p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затрат</a:t>
            </a:r>
          </a:p>
        </p:txBody>
      </p:sp>
      <p:cxnSp>
        <p:nvCxnSpPr>
          <p:cNvPr id="134" name="Прямая соединительная линия 133">
            <a:extLst>
              <a:ext uri="{FF2B5EF4-FFF2-40B4-BE49-F238E27FC236}">
                <a16:creationId xmlns:a16="http://schemas.microsoft.com/office/drawing/2014/main" xmlns="" id="{7FCF4A52-8396-502A-6AF6-9E84A7CB5C6D}"/>
              </a:ext>
            </a:extLst>
          </p:cNvPr>
          <p:cNvCxnSpPr>
            <a:cxnSpLocks/>
          </p:cNvCxnSpPr>
          <p:nvPr/>
        </p:nvCxnSpPr>
        <p:spPr>
          <a:xfrm>
            <a:off x="10373560" y="4553817"/>
            <a:ext cx="0" cy="381136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Блок-схема: узел 41">
            <a:extLst>
              <a:ext uri="{FF2B5EF4-FFF2-40B4-BE49-F238E27FC236}">
                <a16:creationId xmlns:a16="http://schemas.microsoft.com/office/drawing/2014/main" xmlns="" id="{E4C5DC7C-BEA1-3A35-FD6C-1D27C4CCAA56}"/>
              </a:ext>
            </a:extLst>
          </p:cNvPr>
          <p:cNvSpPr/>
          <p:nvPr/>
        </p:nvSpPr>
        <p:spPr>
          <a:xfrm>
            <a:off x="10315205" y="4935451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139" name="Прямая соединительная линия 138">
            <a:extLst>
              <a:ext uri="{FF2B5EF4-FFF2-40B4-BE49-F238E27FC236}">
                <a16:creationId xmlns:a16="http://schemas.microsoft.com/office/drawing/2014/main" xmlns="" id="{B98394C8-3AAC-D06D-97A4-03449093AEFB}"/>
              </a:ext>
            </a:extLst>
          </p:cNvPr>
          <p:cNvCxnSpPr>
            <a:cxnSpLocks/>
          </p:cNvCxnSpPr>
          <p:nvPr/>
        </p:nvCxnSpPr>
        <p:spPr>
          <a:xfrm>
            <a:off x="8298027" y="4553820"/>
            <a:ext cx="0" cy="381136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Блок-схема: узел 41">
            <a:extLst>
              <a:ext uri="{FF2B5EF4-FFF2-40B4-BE49-F238E27FC236}">
                <a16:creationId xmlns:a16="http://schemas.microsoft.com/office/drawing/2014/main" xmlns="" id="{79747F98-0D6F-5F18-D1A7-B16A96A8F451}"/>
              </a:ext>
            </a:extLst>
          </p:cNvPr>
          <p:cNvSpPr/>
          <p:nvPr/>
        </p:nvSpPr>
        <p:spPr>
          <a:xfrm>
            <a:off x="8239670" y="4935453"/>
            <a:ext cx="116713" cy="114067"/>
          </a:xfrm>
          <a:prstGeom prst="flowChartConnector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34843F32-A07B-D975-2963-1AA53A360BBE}"/>
              </a:ext>
            </a:extLst>
          </p:cNvPr>
          <p:cNvSpPr txBox="1"/>
          <p:nvPr/>
        </p:nvSpPr>
        <p:spPr>
          <a:xfrm>
            <a:off x="10982575" y="3104994"/>
            <a:ext cx="588101" cy="4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</a:t>
            </a:r>
          </a:p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руб. </a:t>
            </a:r>
            <a:endParaRPr lang="ru-RU" sz="105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46FF24CB-8B04-2101-F27E-28CAB43728CA}"/>
              </a:ext>
            </a:extLst>
          </p:cNvPr>
          <p:cNvSpPr txBox="1"/>
          <p:nvPr/>
        </p:nvSpPr>
        <p:spPr>
          <a:xfrm>
            <a:off x="9785459" y="3125219"/>
            <a:ext cx="588101" cy="4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млн</a:t>
            </a:r>
          </a:p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руб. </a:t>
            </a:r>
            <a:endParaRPr lang="ru-RU" sz="105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9C42117C-F0DE-CCE4-67FE-B31787F6B1B3}"/>
              </a:ext>
            </a:extLst>
          </p:cNvPr>
          <p:cNvSpPr txBox="1"/>
          <p:nvPr/>
        </p:nvSpPr>
        <p:spPr>
          <a:xfrm>
            <a:off x="7983482" y="3139953"/>
            <a:ext cx="588101" cy="4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млн</a:t>
            </a:r>
          </a:p>
          <a:p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руб. </a:t>
            </a:r>
            <a:endParaRPr lang="ru-RU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xmlns="" id="{5E51F2B4-843F-E509-34B0-8766E1A7F5B1}"/>
              </a:ext>
            </a:extLst>
          </p:cNvPr>
          <p:cNvSpPr/>
          <p:nvPr/>
        </p:nvSpPr>
        <p:spPr>
          <a:xfrm>
            <a:off x="1579449" y="5558739"/>
            <a:ext cx="4817351" cy="97209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146" name="Рисунок 145">
            <a:extLst>
              <a:ext uri="{FF2B5EF4-FFF2-40B4-BE49-F238E27FC236}">
                <a16:creationId xmlns:a16="http://schemas.microsoft.com/office/drawing/2014/main" xmlns="" id="{EECB1B59-A9FF-6CB0-B930-5D8E4198973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3239" y="5452080"/>
            <a:ext cx="347224" cy="329569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2363DDE7-AC8B-A3F6-3AB4-ABA8A0B7B404}"/>
              </a:ext>
            </a:extLst>
          </p:cNvPr>
          <p:cNvSpPr txBox="1"/>
          <p:nvPr/>
        </p:nvSpPr>
        <p:spPr>
          <a:xfrm>
            <a:off x="1680207" y="6195309"/>
            <a:ext cx="185289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(только для СПИК 1.0</a:t>
            </a:r>
            <a:r>
              <a:rPr lang="ru-RU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ru-RU" sz="9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06372172-6905-E6E8-B78A-8C9F8D9F4F3F}"/>
              </a:ext>
            </a:extLst>
          </p:cNvPr>
          <p:cNvSpPr txBox="1"/>
          <p:nvPr/>
        </p:nvSpPr>
        <p:spPr>
          <a:xfrm>
            <a:off x="4210276" y="4220755"/>
            <a:ext cx="2054603" cy="44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42505">
              <a:lnSpc>
                <a:spcPct val="120000"/>
              </a:lnSpc>
            </a:pPr>
            <a:r>
              <a:rPr lang="ru-RU" sz="10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ДО 20 ЛЕТ</a:t>
            </a:r>
          </a:p>
          <a:p>
            <a:pPr defTabSz="1042505"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(инвестиции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&gt; </a:t>
            </a: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50 млрд руб.)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3C7DEE5B-EB18-881E-E837-79B60E0A70B9}"/>
              </a:ext>
            </a:extLst>
          </p:cNvPr>
          <p:cNvSpPr txBox="1"/>
          <p:nvPr/>
        </p:nvSpPr>
        <p:spPr>
          <a:xfrm>
            <a:off x="4203163" y="4659185"/>
            <a:ext cx="2491431" cy="49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42505">
              <a:lnSpc>
                <a:spcPct val="120000"/>
              </a:lnSpc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отсутствует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</a:t>
            </a:r>
            <a:endParaRPr lang="ru-RU" sz="9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1042505">
              <a:lnSpc>
                <a:spcPct val="120000"/>
              </a:lnSpc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минимальный объем инвестиций  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3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229978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C0955AB-FAFC-4C79-B59D-C038493DFB94}"/>
              </a:ext>
            </a:extLst>
          </p:cNvPr>
          <p:cNvSpPr txBox="1"/>
          <p:nvPr/>
        </p:nvSpPr>
        <p:spPr>
          <a:xfrm>
            <a:off x="1418888" y="386303"/>
            <a:ext cx="11357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ИСТОРИИ УСПЕХА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3DF6BFF-61B4-443F-BA20-540E005E58FD}"/>
              </a:ext>
            </a:extLst>
          </p:cNvPr>
          <p:cNvSpPr txBox="1"/>
          <p:nvPr/>
        </p:nvSpPr>
        <p:spPr>
          <a:xfrm>
            <a:off x="1415988" y="1067131"/>
            <a:ext cx="31268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«ПСМ ПРАЙМ»</a:t>
            </a:r>
            <a:endParaRPr lang="ru-RU" sz="11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3DF6BFF-61B4-443F-BA20-540E005E58FD}"/>
              </a:ext>
            </a:extLst>
          </p:cNvPr>
          <p:cNvSpPr txBox="1"/>
          <p:nvPr/>
        </p:nvSpPr>
        <p:spPr>
          <a:xfrm>
            <a:off x="5543761" y="1085858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ТКЗ «РЕАЛ СОРБ»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1066" y="1447465"/>
            <a:ext cx="36914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производства </a:t>
            </a:r>
            <a:r>
              <a:rPr lang="ru-RU" sz="1050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блочно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-комплектных </a:t>
            </a:r>
          </a:p>
          <a:p>
            <a:pPr algn="ctr"/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электростанций большой мощности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964" y="2004802"/>
            <a:ext cx="3321631" cy="1868417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2636681" y="4355343"/>
            <a:ext cx="971241" cy="445945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Возмещение затрат на инфраструктуру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553839" y="4344690"/>
            <a:ext cx="776841" cy="472178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Займы ВЭБ.РФ</a:t>
            </a:r>
          </a:p>
        </p:txBody>
      </p:sp>
      <p:sp>
        <p:nvSpPr>
          <p:cNvPr id="41" name="Плюс 40"/>
          <p:cNvSpPr/>
          <p:nvPr/>
        </p:nvSpPr>
        <p:spPr>
          <a:xfrm>
            <a:off x="1147068" y="4409255"/>
            <a:ext cx="377908" cy="338119"/>
          </a:xfrm>
          <a:prstGeom prst="mathPlus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42" name="Равно 41"/>
          <p:cNvSpPr/>
          <p:nvPr/>
        </p:nvSpPr>
        <p:spPr>
          <a:xfrm>
            <a:off x="2315367" y="4875640"/>
            <a:ext cx="336659" cy="248196"/>
          </a:xfrm>
          <a:prstGeom prst="mathEqual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43" name="Прямоугольник 42"/>
          <p:cNvSpPr/>
          <p:nvPr/>
        </p:nvSpPr>
        <p:spPr>
          <a:xfrm>
            <a:off x="293652" y="4355343"/>
            <a:ext cx="802280" cy="445945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Резидент </a:t>
            </a:r>
            <a:r>
              <a:rPr lang="ru-RU" sz="9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ТОР*</a:t>
            </a:r>
            <a:endParaRPr lang="ru-RU" sz="9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Плюс 43"/>
          <p:cNvSpPr/>
          <p:nvPr/>
        </p:nvSpPr>
        <p:spPr>
          <a:xfrm>
            <a:off x="2289265" y="4431210"/>
            <a:ext cx="377908" cy="338119"/>
          </a:xfrm>
          <a:prstGeom prst="mathPlus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45" name="Плюс 44"/>
          <p:cNvSpPr/>
          <p:nvPr/>
        </p:nvSpPr>
        <p:spPr>
          <a:xfrm>
            <a:off x="3591297" y="4404007"/>
            <a:ext cx="377908" cy="338119"/>
          </a:xfrm>
          <a:prstGeom prst="mathPlus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47" name="Прямоугольник 46"/>
          <p:cNvSpPr/>
          <p:nvPr/>
        </p:nvSpPr>
        <p:spPr>
          <a:xfrm>
            <a:off x="3961075" y="4338713"/>
            <a:ext cx="682107" cy="445945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Земля по </a:t>
            </a:r>
            <a:r>
              <a:rPr lang="ru-RU" sz="7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льготной аренде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731261" y="5153036"/>
            <a:ext cx="3542745" cy="921036"/>
            <a:chOff x="552711" y="2444669"/>
            <a:chExt cx="4270309" cy="1110187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552711" y="2601743"/>
              <a:ext cx="4270309" cy="953113"/>
            </a:xfrm>
            <a:prstGeom prst="rect">
              <a:avLst/>
            </a:prstGeom>
            <a:noFill/>
            <a:ln w="9525">
              <a:solidFill>
                <a:srgbClr val="140F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9635" tIns="34817" rIns="69635" bIns="34817" rtlCol="0" anchor="ctr"/>
            <a:lstStyle/>
            <a:p>
              <a:pPr algn="just"/>
              <a:endParaRPr lang="ru-RU" sz="3105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0" name="Прямоугольник 26"/>
            <p:cNvSpPr>
              <a:spLocks noChangeArrowheads="1"/>
            </p:cNvSpPr>
            <p:nvPr/>
          </p:nvSpPr>
          <p:spPr bwMode="auto">
            <a:xfrm>
              <a:off x="1829032" y="2444669"/>
              <a:ext cx="1604339" cy="49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69635" tIns="34817" rIns="69635" bIns="34817">
              <a:spAutoFit/>
            </a:bodyPr>
            <a:lstStyle/>
            <a:p>
              <a:pPr algn="ctr"/>
              <a:r>
                <a:rPr lang="ru-RU" altLang="ru-RU" sz="1100" dirty="0">
                  <a:solidFill>
                    <a:schemeClr val="bg2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Общий объем поддержки</a:t>
              </a: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1801503" y="2902653"/>
              <a:ext cx="1655379" cy="440899"/>
            </a:xfrm>
            <a:prstGeom prst="rect">
              <a:avLst/>
            </a:prstGeom>
          </p:spPr>
          <p:txBody>
            <a:bodyPr wrap="none" lIns="69635" tIns="34817" rIns="69635" bIns="34817">
              <a:spAutoFit/>
            </a:bodyPr>
            <a:lstStyle/>
            <a:p>
              <a:pPr algn="ctr" defTabSz="696451">
                <a:lnSpc>
                  <a:spcPct val="80000"/>
                </a:lnSpc>
              </a:pPr>
              <a:r>
                <a:rPr lang="ru-RU" sz="10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Wingdings"/>
                </a:rPr>
                <a:t>БОЛЕЕ</a:t>
              </a:r>
              <a:r>
                <a:rPr lang="ru-RU" sz="2323" b="1" dirty="0">
                  <a:solidFill>
                    <a:srgbClr val="802723"/>
                  </a:solidFill>
                  <a:latin typeface="Segoe UI Light" panose="020B0502040204020203" pitchFamily="34" charset="0"/>
                  <a:cs typeface="Segoe UI Light" panose="020B0502040204020203" pitchFamily="34" charset="0"/>
                  <a:sym typeface="Wingdings"/>
                </a:rPr>
                <a:t> </a:t>
              </a:r>
              <a:r>
                <a:rPr lang="ru-RU" sz="2400" b="1" dirty="0" smtClean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Wingdings"/>
                </a:rPr>
                <a:t>600</a:t>
              </a:r>
              <a:endPara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732754" y="3263381"/>
              <a:ext cx="1697521" cy="279521"/>
            </a:xfrm>
            <a:prstGeom prst="rect">
              <a:avLst/>
            </a:prstGeom>
          </p:spPr>
          <p:txBody>
            <a:bodyPr wrap="square" lIns="69635" tIns="34817" rIns="69635" bIns="34817">
              <a:spAutoFit/>
            </a:bodyPr>
            <a:lstStyle/>
            <a:p>
              <a:pPr algn="ctr"/>
              <a:r>
                <a:rPr lang="ru-RU" altLang="ru-RU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млн рублей</a:t>
              </a:r>
            </a:p>
          </p:txBody>
        </p:sp>
      </p:grpSp>
      <p:pic>
        <p:nvPicPr>
          <p:cNvPr id="53" name="Рисунок 52" descr="C:\Users\chembaied\Downloads\1_15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8769" y="2038565"/>
            <a:ext cx="3101948" cy="18684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123490" y="1458827"/>
            <a:ext cx="48042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Создание завода полного цикла по производству </a:t>
            </a: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алюмооксидных </a:t>
            </a:r>
            <a:r>
              <a:rPr lang="ru-RU" sz="11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катализаторов и </a:t>
            </a: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адсорбентов</a:t>
            </a:r>
            <a:endParaRPr lang="ru-RU" sz="11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183798" y="4335504"/>
            <a:ext cx="1004528" cy="445945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Возмещение затрат на инфраструктуру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6100956" y="4324851"/>
            <a:ext cx="776841" cy="472178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Займы ВЭБ.РФ</a:t>
            </a:r>
          </a:p>
        </p:txBody>
      </p:sp>
      <p:sp>
        <p:nvSpPr>
          <p:cNvPr id="56" name="Плюс 55"/>
          <p:cNvSpPr/>
          <p:nvPr/>
        </p:nvSpPr>
        <p:spPr>
          <a:xfrm>
            <a:off x="5694185" y="4389416"/>
            <a:ext cx="377908" cy="338119"/>
          </a:xfrm>
          <a:prstGeom prst="mathPlus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57" name="Равно 56"/>
          <p:cNvSpPr/>
          <p:nvPr/>
        </p:nvSpPr>
        <p:spPr>
          <a:xfrm>
            <a:off x="6290984" y="4857783"/>
            <a:ext cx="336659" cy="248196"/>
          </a:xfrm>
          <a:prstGeom prst="mathEqual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58" name="Прямоугольник 57"/>
          <p:cNvSpPr/>
          <p:nvPr/>
        </p:nvSpPr>
        <p:spPr>
          <a:xfrm>
            <a:off x="4840769" y="4335504"/>
            <a:ext cx="802280" cy="445945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Резидент </a:t>
            </a:r>
            <a:r>
              <a:rPr lang="ru-RU" sz="9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ТОР**</a:t>
            </a:r>
            <a:endParaRPr lang="ru-RU" sz="9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9" name="Плюс 58"/>
          <p:cNvSpPr/>
          <p:nvPr/>
        </p:nvSpPr>
        <p:spPr>
          <a:xfrm>
            <a:off x="6836382" y="4411371"/>
            <a:ext cx="377908" cy="338119"/>
          </a:xfrm>
          <a:prstGeom prst="mathPlus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grpSp>
        <p:nvGrpSpPr>
          <p:cNvPr id="62" name="Группа 61"/>
          <p:cNvGrpSpPr/>
          <p:nvPr/>
        </p:nvGrpSpPr>
        <p:grpSpPr>
          <a:xfrm>
            <a:off x="4725094" y="5141052"/>
            <a:ext cx="3542745" cy="921036"/>
            <a:chOff x="552711" y="2444669"/>
            <a:chExt cx="4270309" cy="1110187"/>
          </a:xfrm>
        </p:grpSpPr>
        <p:sp>
          <p:nvSpPr>
            <p:cNvPr id="63" name="Прямоугольник 62"/>
            <p:cNvSpPr/>
            <p:nvPr/>
          </p:nvSpPr>
          <p:spPr>
            <a:xfrm>
              <a:off x="552711" y="2601743"/>
              <a:ext cx="4270309" cy="953113"/>
            </a:xfrm>
            <a:prstGeom prst="rect">
              <a:avLst/>
            </a:prstGeom>
            <a:noFill/>
            <a:ln w="9525">
              <a:solidFill>
                <a:srgbClr val="140F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9635" tIns="34817" rIns="69635" bIns="34817" rtlCol="0" anchor="ctr"/>
            <a:lstStyle/>
            <a:p>
              <a:pPr algn="just"/>
              <a:endParaRPr lang="ru-RU" sz="3105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64" name="Прямоугольник 26"/>
            <p:cNvSpPr>
              <a:spLocks noChangeArrowheads="1"/>
            </p:cNvSpPr>
            <p:nvPr/>
          </p:nvSpPr>
          <p:spPr bwMode="auto">
            <a:xfrm>
              <a:off x="1829032" y="2444669"/>
              <a:ext cx="1604339" cy="49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69635" tIns="34817" rIns="69635" bIns="34817">
              <a:spAutoFit/>
            </a:bodyPr>
            <a:lstStyle/>
            <a:p>
              <a:pPr algn="ctr"/>
              <a:r>
                <a:rPr lang="ru-RU" altLang="ru-RU" sz="1100" dirty="0">
                  <a:solidFill>
                    <a:schemeClr val="bg2">
                      <a:lumMod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Общий объем поддержки</a:t>
              </a: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1725181" y="2902653"/>
              <a:ext cx="1808024" cy="440899"/>
            </a:xfrm>
            <a:prstGeom prst="rect">
              <a:avLst/>
            </a:prstGeom>
          </p:spPr>
          <p:txBody>
            <a:bodyPr wrap="none" lIns="69635" tIns="34817" rIns="69635" bIns="34817">
              <a:spAutoFit/>
            </a:bodyPr>
            <a:lstStyle/>
            <a:p>
              <a:pPr algn="ctr" defTabSz="696451">
                <a:lnSpc>
                  <a:spcPct val="80000"/>
                </a:lnSpc>
              </a:pPr>
              <a:r>
                <a:rPr lang="ru-RU" sz="1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Wingdings"/>
                </a:rPr>
                <a:t>порядка</a:t>
              </a:r>
              <a:r>
                <a:rPr lang="ru-RU" sz="2323" b="1" dirty="0" smtClean="0">
                  <a:solidFill>
                    <a:srgbClr val="802723"/>
                  </a:solidFill>
                  <a:latin typeface="Segoe UI Light" panose="020B0502040204020203" pitchFamily="34" charset="0"/>
                  <a:cs typeface="Segoe UI Light" panose="020B0502040204020203" pitchFamily="34" charset="0"/>
                  <a:sym typeface="Wingdings"/>
                </a:rPr>
                <a:t> </a:t>
              </a:r>
              <a:r>
                <a:rPr lang="ru-RU" sz="2400" b="1" dirty="0" smtClean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  <a:sym typeface="Wingdings"/>
                </a:rPr>
                <a:t>25</a:t>
              </a:r>
              <a:r>
                <a:rPr lang="ru-RU" sz="2400" b="1" dirty="0" smtClean="0">
                  <a:solidFill>
                    <a:srgbClr val="F4CA4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Wingdings"/>
                </a:rPr>
                <a:t>0</a:t>
              </a:r>
              <a:endPara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endParaRP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1732754" y="3263381"/>
              <a:ext cx="1697521" cy="279521"/>
            </a:xfrm>
            <a:prstGeom prst="rect">
              <a:avLst/>
            </a:prstGeom>
          </p:spPr>
          <p:txBody>
            <a:bodyPr wrap="square" lIns="69635" tIns="34817" rIns="69635" bIns="34817">
              <a:spAutoFit/>
            </a:bodyPr>
            <a:lstStyle/>
            <a:p>
              <a:pPr algn="ctr"/>
              <a:r>
                <a:rPr lang="ru-RU" altLang="ru-RU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млн рублей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93901" y="6321171"/>
            <a:ext cx="3573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*включен в реестр резидентов в декабре 2024 года,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завод начал работу в сентябре 2025 года, на текущий момент льготами еще не пользовался</a:t>
            </a: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6044" y="6444281"/>
            <a:ext cx="48421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*включен в реестр резидентов в </a:t>
            </a:r>
            <a:r>
              <a:rPr lang="ru-RU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сентябре 2019 года</a:t>
            </a: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280071" y="1068607"/>
            <a:ext cx="406052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</a:t>
            </a:r>
            <a:r>
              <a:rPr lang="ru-RU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Айсберри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-ФМ» </a:t>
            </a:r>
          </a:p>
          <a:p>
            <a:pPr algn="ctr"/>
            <a:endParaRPr lang="ru-RU" sz="1100" dirty="0" smtClean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Строительство </a:t>
            </a:r>
            <a:r>
              <a:rPr lang="ru-RU" sz="11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фабрики по</a:t>
            </a:r>
          </a:p>
          <a:p>
            <a:pPr algn="ctr"/>
            <a:r>
              <a:rPr lang="ru-RU" sz="11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производству мороженного 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49232" y="2044582"/>
            <a:ext cx="2771227" cy="1879592"/>
          </a:xfrm>
          <a:prstGeom prst="rect">
            <a:avLst/>
          </a:prstGeom>
          <a:solidFill>
            <a:srgbClr val="F4CA44"/>
          </a:solidFill>
          <a:ln>
            <a:noFill/>
          </a:ln>
        </p:spPr>
      </p:pic>
      <p:sp>
        <p:nvSpPr>
          <p:cNvPr id="67" name="Прямоугольник 66"/>
          <p:cNvSpPr/>
          <p:nvPr/>
        </p:nvSpPr>
        <p:spPr>
          <a:xfrm>
            <a:off x="9723350" y="4324852"/>
            <a:ext cx="1387879" cy="456598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Софинансирование</a:t>
            </a:r>
            <a:r>
              <a:rPr lang="ru-RU" sz="8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инфраструктуры ВЭБ.РФ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8494327" y="4324852"/>
            <a:ext cx="894724" cy="456598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Резидент ТОР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11413372" y="4324850"/>
            <a:ext cx="679818" cy="456599"/>
          </a:xfrm>
          <a:prstGeom prst="rect">
            <a:avLst/>
          </a:prstGeom>
          <a:solidFill>
            <a:schemeClr val="bg1"/>
          </a:solidFill>
          <a:ln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Земля</a:t>
            </a:r>
            <a:r>
              <a:rPr lang="ru-RU" sz="9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7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льготной аренде</a:t>
            </a:r>
            <a:endParaRPr lang="ru-RU" sz="7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494327" y="5265370"/>
            <a:ext cx="3598863" cy="808702"/>
          </a:xfrm>
          <a:prstGeom prst="rect">
            <a:avLst/>
          </a:prstGeom>
          <a:noFill/>
          <a:ln w="9525">
            <a:solidFill>
              <a:srgbClr val="14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635" tIns="34817" rIns="69635" bIns="34817" rtlCol="0" anchor="ctr"/>
          <a:lstStyle/>
          <a:p>
            <a:pPr algn="just"/>
            <a:endParaRPr lang="ru-RU" sz="3105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5" name="Прямоугольник 26"/>
          <p:cNvSpPr>
            <a:spLocks noChangeArrowheads="1"/>
          </p:cNvSpPr>
          <p:nvPr/>
        </p:nvSpPr>
        <p:spPr bwMode="auto">
          <a:xfrm>
            <a:off x="9443916" y="5147579"/>
            <a:ext cx="1604339" cy="4233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83936" tIns="41968" rIns="83936" bIns="41968">
            <a:spAutoFit/>
          </a:bodyPr>
          <a:lstStyle/>
          <a:p>
            <a:pPr algn="ctr"/>
            <a:r>
              <a:rPr lang="ru-RU" altLang="ru-RU" sz="11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Общий объем поддержки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9670679" y="5415799"/>
            <a:ext cx="979028" cy="429465"/>
          </a:xfrm>
          <a:prstGeom prst="rect">
            <a:avLst/>
          </a:prstGeom>
        </p:spPr>
        <p:txBody>
          <a:bodyPr wrap="none" lIns="83936" tIns="41968" rIns="83936" bIns="41968">
            <a:spAutoFit/>
          </a:bodyPr>
          <a:lstStyle/>
          <a:p>
            <a:pPr algn="ctr" defTabSz="839376">
              <a:lnSpc>
                <a:spcPct val="80000"/>
              </a:lnSpc>
            </a:pPr>
            <a:r>
              <a:rPr lang="ru-RU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БОЛЕЕ</a:t>
            </a:r>
            <a:r>
              <a:rPr lang="ru-RU" sz="2800" b="1" dirty="0" smtClean="0">
                <a:solidFill>
                  <a:srgbClr val="802723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Wingdings"/>
              </a:rPr>
              <a:t> </a:t>
            </a:r>
            <a:r>
              <a:rPr lang="ru-RU" sz="24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  <a:sym typeface="Wingdings"/>
              </a:rPr>
              <a:t>1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9382254" y="5709089"/>
            <a:ext cx="1697521" cy="246338"/>
          </a:xfrm>
          <a:prstGeom prst="rect">
            <a:avLst/>
          </a:prstGeom>
        </p:spPr>
        <p:txBody>
          <a:bodyPr wrap="square" lIns="83936" tIns="41968" rIns="83936" bIns="41968">
            <a:spAutoFit/>
          </a:bodyPr>
          <a:lstStyle/>
          <a:p>
            <a:pPr algn="ctr"/>
            <a:r>
              <a:rPr lang="ru-RU" alt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млрд рублей</a:t>
            </a:r>
          </a:p>
        </p:txBody>
      </p:sp>
      <p:sp>
        <p:nvSpPr>
          <p:cNvPr id="79" name="Плюс 78"/>
          <p:cNvSpPr/>
          <p:nvPr/>
        </p:nvSpPr>
        <p:spPr>
          <a:xfrm>
            <a:off x="11079775" y="4402403"/>
            <a:ext cx="377908" cy="310072"/>
          </a:xfrm>
          <a:prstGeom prst="mathPlus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80" name="Плюс 79"/>
          <p:cNvSpPr/>
          <p:nvPr/>
        </p:nvSpPr>
        <p:spPr>
          <a:xfrm>
            <a:off x="9382919" y="4402402"/>
            <a:ext cx="377908" cy="310072"/>
          </a:xfrm>
          <a:prstGeom prst="mathPlus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  <p:sp>
        <p:nvSpPr>
          <p:cNvPr id="81" name="Равно 80"/>
          <p:cNvSpPr/>
          <p:nvPr/>
        </p:nvSpPr>
        <p:spPr>
          <a:xfrm>
            <a:off x="10166515" y="4875640"/>
            <a:ext cx="336659" cy="248196"/>
          </a:xfrm>
          <a:prstGeom prst="mathEqual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105"/>
          </a:p>
        </p:txBody>
      </p:sp>
    </p:spTree>
    <p:extLst>
      <p:ext uri="{BB962C8B-B14F-4D97-AF65-F5344CB8AC3E}">
        <p14:creationId xmlns:p14="http://schemas.microsoft.com/office/powerpoint/2010/main" xmlns="" val="338137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17284" y="222839"/>
            <a:ext cx="10293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ИНВЕСТИЦИОННЫЕ ПРЕДЛОЖЕНИЯ РЕГИОНА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720433" y="935646"/>
            <a:ext cx="5750876" cy="1542347"/>
            <a:chOff x="-26051" y="683396"/>
            <a:chExt cx="12218051" cy="2353740"/>
          </a:xfrm>
        </p:grpSpPr>
        <p:pic>
          <p:nvPicPr>
            <p:cNvPr id="25" name="Рисунок 24"/>
            <p:cNvPicPr/>
            <p:nvPr/>
          </p:nvPicPr>
          <p:blipFill>
            <a:blip r:embed="rId2" cstate="print"/>
            <a:srcRect t="12958" r="20" b="52646"/>
            <a:stretch>
              <a:fillRect/>
            </a:stretch>
          </p:blipFill>
          <p:spPr>
            <a:xfrm>
              <a:off x="0" y="683402"/>
              <a:ext cx="12192000" cy="2353734"/>
            </a:xfrm>
            <a:custGeom>
              <a:avLst/>
              <a:gdLst>
                <a:gd name="connsiteX0" fmla="*/ 0 w 12192000"/>
                <a:gd name="connsiteY0" fmla="*/ 0 h 2353734"/>
                <a:gd name="connsiteX1" fmla="*/ 12192000 w 12192000"/>
                <a:gd name="connsiteY1" fmla="*/ 0 h 2353734"/>
                <a:gd name="connsiteX2" fmla="*/ 12192000 w 12192000"/>
                <a:gd name="connsiteY2" fmla="*/ 2353734 h 2353734"/>
                <a:gd name="connsiteX3" fmla="*/ 0 w 12192000"/>
                <a:gd name="connsiteY3" fmla="*/ 2353734 h 235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2353734">
                  <a:moveTo>
                    <a:pt x="0" y="0"/>
                  </a:moveTo>
                  <a:lnTo>
                    <a:pt x="12192000" y="0"/>
                  </a:lnTo>
                  <a:lnTo>
                    <a:pt x="12192000" y="2353734"/>
                  </a:lnTo>
                  <a:lnTo>
                    <a:pt x="0" y="2353734"/>
                  </a:lnTo>
                  <a:close/>
                </a:path>
              </a:pathLst>
            </a:custGeom>
          </p:spPr>
        </p:pic>
        <p:sp>
          <p:nvSpPr>
            <p:cNvPr id="26" name="Прямоугольник 25"/>
            <p:cNvSpPr/>
            <p:nvPr/>
          </p:nvSpPr>
          <p:spPr>
            <a:xfrm rot="10800000">
              <a:off x="-26051" y="683396"/>
              <a:ext cx="12218051" cy="2353733"/>
            </a:xfrm>
            <a:prstGeom prst="rect">
              <a:avLst/>
            </a:prstGeom>
            <a:gradFill flip="none" rotWithShape="1">
              <a:gsLst>
                <a:gs pos="29000">
                  <a:schemeClr val="bg1">
                    <a:alpha val="22000"/>
                  </a:schemeClr>
                </a:gs>
                <a:gs pos="45000">
                  <a:schemeClr val="bg1">
                    <a:alpha val="44000"/>
                  </a:schemeClr>
                </a:gs>
                <a:gs pos="79000">
                  <a:schemeClr val="bg1"/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1786186" y="1575202"/>
            <a:ext cx="4296054" cy="1796977"/>
            <a:chOff x="755780" y="1048550"/>
            <a:chExt cx="4296054" cy="179697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755780" y="1050479"/>
              <a:ext cx="3265714" cy="1073574"/>
            </a:xfrm>
            <a:prstGeom prst="rect">
              <a:avLst/>
            </a:prstGeom>
            <a:solidFill>
              <a:srgbClr val="F4C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894677" y="1322532"/>
              <a:ext cx="4157157" cy="15229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Развитие общественных пространств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Создание арт-пространств, </a:t>
              </a:r>
              <a:r>
                <a:rPr lang="ru-RU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гастро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 и </a:t>
              </a:r>
              <a:r>
                <a:rPr lang="ru-RU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фудкортов</a:t>
              </a:r>
              <a:endPara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Строительство гостиниц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Приобретение готового бизнеса с предоставленными мерами поддержки и земельными участками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5780" y="1048550"/>
              <a:ext cx="3265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ТУРИЗМ</a:t>
              </a:r>
              <a:endParaRPr lang="ru-RU" sz="1400" b="1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731110" y="931899"/>
            <a:ext cx="3904079" cy="2113703"/>
            <a:chOff x="-26051" y="-58566"/>
            <a:chExt cx="12244495" cy="6935575"/>
          </a:xfrm>
        </p:grpSpPr>
        <p:pic>
          <p:nvPicPr>
            <p:cNvPr id="32" name="Picture 2" descr="Файл:Ehemaliges Handelshaus der Wachramejew, Blick von Norde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" y="-15111"/>
              <a:ext cx="12191606" cy="68921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 rot="10800000">
              <a:off x="-26051" y="-58566"/>
              <a:ext cx="12218049" cy="6916567"/>
            </a:xfrm>
            <a:prstGeom prst="rect">
              <a:avLst/>
            </a:prstGeom>
            <a:gradFill flip="none" rotWithShape="1">
              <a:gsLst>
                <a:gs pos="29000">
                  <a:schemeClr val="bg1">
                    <a:alpha val="22000"/>
                  </a:schemeClr>
                </a:gs>
                <a:gs pos="45000">
                  <a:schemeClr val="bg1">
                    <a:alpha val="44000"/>
                  </a:schemeClr>
                </a:gs>
                <a:gs pos="79000">
                  <a:schemeClr val="bg1"/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34" name="Прямоугольник 33"/>
            <p:cNvSpPr/>
            <p:nvPr/>
          </p:nvSpPr>
          <p:spPr>
            <a:xfrm rot="10800000">
              <a:off x="393" y="4419599"/>
              <a:ext cx="12218051" cy="2457409"/>
            </a:xfrm>
            <a:prstGeom prst="rect">
              <a:avLst/>
            </a:prstGeom>
            <a:gradFill flip="none" rotWithShape="1">
              <a:gsLst>
                <a:gs pos="29000">
                  <a:schemeClr val="bg1">
                    <a:alpha val="22000"/>
                  </a:schemeClr>
                </a:gs>
                <a:gs pos="45000">
                  <a:schemeClr val="bg1">
                    <a:alpha val="44000"/>
                  </a:schemeClr>
                </a:gs>
                <a:gs pos="79000">
                  <a:schemeClr val="bg1"/>
                </a:gs>
                <a:gs pos="100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7788384" y="2296676"/>
            <a:ext cx="4296054" cy="1075503"/>
            <a:chOff x="4310774" y="4056472"/>
            <a:chExt cx="4296054" cy="1075503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4310774" y="4058401"/>
              <a:ext cx="3265714" cy="765797"/>
            </a:xfrm>
            <a:prstGeom prst="rect">
              <a:avLst/>
            </a:prstGeom>
            <a:solidFill>
              <a:srgbClr val="F4C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4449671" y="4400144"/>
              <a:ext cx="4157157" cy="7318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Выкуп объектов с торгов для открытия гостиниц и ресторанов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10774" y="4056472"/>
              <a:ext cx="3411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ОБЪЕКТЫ КУЛЬТУРНОГО НАСЛЕДИЯ</a:t>
              </a:r>
              <a:endParaRPr lang="ru-RU" sz="1400" b="1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517" y="3832951"/>
            <a:ext cx="4064687" cy="2357882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 rot="10800000">
            <a:off x="732695" y="3832947"/>
            <a:ext cx="4073508" cy="2357886"/>
          </a:xfrm>
          <a:prstGeom prst="rect">
            <a:avLst/>
          </a:prstGeom>
          <a:gradFill flip="none" rotWithShape="1">
            <a:gsLst>
              <a:gs pos="29000">
                <a:schemeClr val="bg1">
                  <a:alpha val="22000"/>
                </a:schemeClr>
              </a:gs>
              <a:gs pos="45000">
                <a:schemeClr val="bg1">
                  <a:alpha val="44000"/>
                </a:schemeClr>
              </a:gs>
              <a:gs pos="79000">
                <a:schemeClr val="bg1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grpSp>
        <p:nvGrpSpPr>
          <p:cNvPr id="3" name="Группа 2"/>
          <p:cNvGrpSpPr/>
          <p:nvPr/>
        </p:nvGrpSpPr>
        <p:grpSpPr>
          <a:xfrm>
            <a:off x="3946475" y="4147021"/>
            <a:ext cx="4296054" cy="2240196"/>
            <a:chOff x="6648077" y="1048550"/>
            <a:chExt cx="4296054" cy="2240196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648077" y="1050479"/>
              <a:ext cx="3265714" cy="1073574"/>
            </a:xfrm>
            <a:prstGeom prst="rect">
              <a:avLst/>
            </a:prstGeom>
            <a:solidFill>
              <a:srgbClr val="F4C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786974" y="1392221"/>
              <a:ext cx="4157157" cy="18965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Проектное финансирование инвестиционных проектов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Приобретение готового реализованного бизнеса с предоставленными мерами поддержки и земельными участками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Размещение производств в индустриальных парках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48077" y="1048550"/>
              <a:ext cx="3265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ПРОМЫШЛЕННОСТЬ</a:t>
              </a:r>
              <a:endParaRPr lang="ru-RU" sz="1400" b="1" dirty="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50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C0955AB-FAFC-4C79-B59D-C038493DFB94}"/>
              </a:ext>
            </a:extLst>
          </p:cNvPr>
          <p:cNvSpPr txBox="1"/>
          <p:nvPr/>
        </p:nvSpPr>
        <p:spPr>
          <a:xfrm>
            <a:off x="1418889" y="386304"/>
            <a:ext cx="6036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ИНФРАСТРУКТУРА ПОДДЕРЖКИ</a:t>
            </a:r>
          </a:p>
        </p:txBody>
      </p:sp>
      <p:grpSp>
        <p:nvGrpSpPr>
          <p:cNvPr id="64" name="Группа 63"/>
          <p:cNvGrpSpPr/>
          <p:nvPr/>
        </p:nvGrpSpPr>
        <p:grpSpPr>
          <a:xfrm>
            <a:off x="1722632" y="471488"/>
            <a:ext cx="10118639" cy="5876686"/>
            <a:chOff x="573966" y="-105294"/>
            <a:chExt cx="10118639" cy="5876686"/>
          </a:xfrm>
        </p:grpSpPr>
        <p:grpSp>
          <p:nvGrpSpPr>
            <p:cNvPr id="71" name="Группа 70"/>
            <p:cNvGrpSpPr/>
            <p:nvPr/>
          </p:nvGrpSpPr>
          <p:grpSpPr>
            <a:xfrm>
              <a:off x="573966" y="4408953"/>
              <a:ext cx="10118639" cy="1362439"/>
              <a:chOff x="-7369206" y="4410459"/>
              <a:chExt cx="10118639" cy="1362439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-4570627" y="5121894"/>
                <a:ext cx="33529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>
                    <a:solidFill>
                      <a:schemeClr val="bg2">
                        <a:lumMod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 Light" panose="020B0502040204020203" pitchFamily="34" charset="0"/>
                  </a:rPr>
                  <a:t>Региональный центр инжиниринга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-4568178" y="4415297"/>
                <a:ext cx="33529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>
                    <a:solidFill>
                      <a:schemeClr val="bg2">
                        <a:lumMod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 Light" panose="020B0502040204020203" pitchFamily="34" charset="0"/>
                  </a:rPr>
                  <a:t>Региональный центр компетенций</a:t>
                </a:r>
              </a:p>
            </p:txBody>
          </p:sp>
          <p:grpSp>
            <p:nvGrpSpPr>
              <p:cNvPr id="83" name="Группа 82"/>
              <p:cNvGrpSpPr/>
              <p:nvPr/>
            </p:nvGrpSpPr>
            <p:grpSpPr>
              <a:xfrm>
                <a:off x="-7342999" y="5114673"/>
                <a:ext cx="3172887" cy="658225"/>
                <a:chOff x="-7620456" y="5188056"/>
                <a:chExt cx="3172887" cy="658225"/>
              </a:xfrm>
            </p:grpSpPr>
            <p:sp>
              <p:nvSpPr>
                <p:cNvPr id="93" name="TextBox 92"/>
                <p:cNvSpPr txBox="1"/>
                <p:nvPr/>
              </p:nvSpPr>
              <p:spPr>
                <a:xfrm>
                  <a:off x="-7620456" y="5188056"/>
                  <a:ext cx="287713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>
                      <a:solidFill>
                        <a:schemeClr val="bg2">
                          <a:lumMod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Segoe UI Light" panose="020B0502040204020203" pitchFamily="34" charset="0"/>
                    </a:rPr>
                    <a:t>Центр поддержки предпринимательства</a:t>
                  </a: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-7620456" y="5600060"/>
                  <a:ext cx="317288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Segoe UI Light" panose="020B0502040204020203" pitchFamily="34" charset="0"/>
                    </a:rPr>
                    <a:t>- комплексная поддержка</a:t>
                  </a:r>
                </a:p>
              </p:txBody>
            </p:sp>
          </p:grpSp>
          <p:grpSp>
            <p:nvGrpSpPr>
              <p:cNvPr id="84" name="Группа 83"/>
              <p:cNvGrpSpPr/>
              <p:nvPr/>
            </p:nvGrpSpPr>
            <p:grpSpPr>
              <a:xfrm>
                <a:off x="-426792" y="4434374"/>
                <a:ext cx="3015846" cy="606541"/>
                <a:chOff x="-704249" y="4661824"/>
                <a:chExt cx="3015846" cy="606541"/>
              </a:xfrm>
            </p:grpSpPr>
            <p:sp>
              <p:nvSpPr>
                <p:cNvPr id="91" name="TextBox 90"/>
                <p:cNvSpPr txBox="1"/>
                <p:nvPr/>
              </p:nvSpPr>
              <p:spPr>
                <a:xfrm>
                  <a:off x="-704249" y="4661824"/>
                  <a:ext cx="277137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>
                      <a:solidFill>
                        <a:schemeClr val="bg2">
                          <a:lumMod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Segoe UI Light" panose="020B0502040204020203" pitchFamily="34" charset="0"/>
                    </a:rPr>
                    <a:t>Региональная лизинговая компания</a:t>
                  </a: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-704249" y="5022144"/>
                  <a:ext cx="301584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Segoe UI Light" panose="020B0502040204020203" pitchFamily="34" charset="0"/>
                    </a:rPr>
                    <a:t>- льготные ставки по договорам лизинга</a:t>
                  </a:r>
                </a:p>
              </p:txBody>
            </p:sp>
          </p:grpSp>
          <p:grpSp>
            <p:nvGrpSpPr>
              <p:cNvPr id="85" name="Группа 84"/>
              <p:cNvGrpSpPr/>
              <p:nvPr/>
            </p:nvGrpSpPr>
            <p:grpSpPr>
              <a:xfrm>
                <a:off x="-7369206" y="4410459"/>
                <a:ext cx="10118639" cy="1013754"/>
                <a:chOff x="-7670083" y="4483842"/>
                <a:chExt cx="10118639" cy="1013754"/>
              </a:xfrm>
            </p:grpSpPr>
            <p:sp>
              <p:nvSpPr>
                <p:cNvPr id="88" name="TextBox 87"/>
                <p:cNvSpPr txBox="1"/>
                <p:nvPr/>
              </p:nvSpPr>
              <p:spPr>
                <a:xfrm>
                  <a:off x="-7670083" y="4483842"/>
                  <a:ext cx="335295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>
                      <a:solidFill>
                        <a:schemeClr val="bg2">
                          <a:lumMod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Segoe UI Light" panose="020B0502040204020203" pitchFamily="34" charset="0"/>
                    </a:rPr>
                    <a:t>Фонд поддержки МСП</a:t>
                  </a:r>
                </a:p>
                <a:p>
                  <a:r>
                    <a:rPr lang="ru-RU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Ярославской области</a:t>
                  </a:r>
                </a:p>
                <a:p>
                  <a:endParaRPr lang="ru-RU" sz="1200" b="1" dirty="0">
                    <a:solidFill>
                      <a:schemeClr val="bg2">
                        <a:lumMod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 Light" panose="020B0502040204020203" pitchFamily="34" charset="0"/>
                  </a:endParaRP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-723925" y="5220597"/>
                  <a:ext cx="317248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>
                      <a:solidFill>
                        <a:schemeClr val="bg2">
                          <a:lumMod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Segoe UI Light" panose="020B0502040204020203" pitchFamily="34" charset="0"/>
                    </a:rPr>
                    <a:t>Фонд регионального развития</a:t>
                  </a: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-7667852" y="4892999"/>
                  <a:ext cx="34001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Segoe UI Light" panose="020B0502040204020203" pitchFamily="34" charset="0"/>
                    </a:rPr>
                    <a:t>- льготные займы и поручительства</a:t>
                  </a: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-4549423" y="5335274"/>
                <a:ext cx="38383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 Light" panose="020B0502040204020203" pitchFamily="34" charset="0"/>
                  </a:rPr>
                  <a:t>- инженерные услуги, анализ потенциала предприятий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-4549423" y="4654250"/>
                <a:ext cx="3165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Segoe UI Light" panose="020B0502040204020203" pitchFamily="34" charset="0"/>
                  </a:rPr>
                  <a:t>- повышение эффективности производственных процессов</a:t>
                </a:r>
              </a:p>
            </p:txBody>
          </p:sp>
        </p:grpSp>
        <p:sp>
          <p:nvSpPr>
            <p:cNvPr id="72" name="Прямоугольник 71"/>
            <p:cNvSpPr/>
            <p:nvPr/>
          </p:nvSpPr>
          <p:spPr>
            <a:xfrm>
              <a:off x="5096292" y="2573841"/>
              <a:ext cx="4299887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/>
              <a:r>
                <a:rPr lang="ru-RU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- услуги по составлению бизнес-планов и финансовых моделей</a:t>
              </a: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5096293" y="1710803"/>
              <a:ext cx="378728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/>
              <a:r>
                <a:rPr lang="ru-RU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- передача в субаренду земельных участков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5096293" y="2302777"/>
              <a:ext cx="4299887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/>
              <a:r>
                <a:rPr lang="ru-RU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- услуги водоотведения и водоснабжения (транспортировка)</a:t>
              </a: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5096293" y="1947551"/>
              <a:ext cx="377000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/>
              <a:r>
                <a:rPr lang="ru-RU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- услуги по предоставлению в пользование земельных участков (аренда/сервитуты)</a:t>
              </a: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612725" y="2431411"/>
              <a:ext cx="427110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783"/>
              <a:r>
                <a:rPr lang="ru-RU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egoe UI Light" panose="020B0502040204020203" pitchFamily="34" charset="0"/>
                </a:rPr>
                <a:t>- индивидуальное комплексное сопровождение инвесторов</a:t>
              </a:r>
            </a:p>
          </p:txBody>
        </p:sp>
        <p:pic>
          <p:nvPicPr>
            <p:cNvPr id="78" name="Рисунок 7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335" t="33951" r="49155" b="34122"/>
            <a:stretch/>
          </p:blipFill>
          <p:spPr>
            <a:xfrm>
              <a:off x="9746356" y="-85521"/>
              <a:ext cx="458779" cy="450816"/>
            </a:xfrm>
            <a:prstGeom prst="rect">
              <a:avLst/>
            </a:prstGeom>
          </p:spPr>
        </p:pic>
        <p:pic>
          <p:nvPicPr>
            <p:cNvPr id="79" name="Рисунок 7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191" t="32656" r="54684" b="33329"/>
            <a:stretch/>
          </p:blipFill>
          <p:spPr>
            <a:xfrm>
              <a:off x="8250500" y="-105294"/>
              <a:ext cx="487362" cy="485775"/>
            </a:xfrm>
            <a:prstGeom prst="rect">
              <a:avLst/>
            </a:prstGeom>
          </p:spPr>
        </p:pic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957AC875-FE89-43A2-9483-A48776E3B1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64412"/>
          <a:stretch/>
        </p:blipFill>
        <p:spPr>
          <a:xfrm>
            <a:off x="8023693" y="480954"/>
            <a:ext cx="392945" cy="4668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03000" y="559832"/>
            <a:ext cx="83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ГБУ ЯО</a:t>
            </a:r>
          </a:p>
          <a:p>
            <a:r>
              <a:rPr lang="ru-RU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«Корпорация развития МСП»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823605" y="579912"/>
            <a:ext cx="1113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Корпорация развития</a:t>
            </a:r>
          </a:p>
          <a:p>
            <a:r>
              <a:rPr lang="ru-RU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Ярославской области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67466" y="496023"/>
            <a:ext cx="935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Министерство</a:t>
            </a:r>
          </a:p>
          <a:p>
            <a:r>
              <a:rPr lang="ru-RU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инвестиций</a:t>
            </a:r>
          </a:p>
          <a:p>
            <a:r>
              <a:rPr lang="ru-RU" sz="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промышленности</a:t>
            </a:r>
          </a:p>
          <a:p>
            <a:r>
              <a:rPr lang="ru-RU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Ярославской области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64632" y="1004422"/>
            <a:ext cx="5786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Министерство инвестиций и промышленности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Ярославской области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89F658F-E2DD-1DE3-6440-3FA6387169BF}"/>
              </a:ext>
            </a:extLst>
          </p:cNvPr>
          <p:cNvSpPr txBox="1"/>
          <p:nvPr/>
        </p:nvSpPr>
        <p:spPr>
          <a:xfrm>
            <a:off x="1748839" y="2575230"/>
            <a:ext cx="2738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Корпорация развития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Ярославской области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089F658F-E2DD-1DE3-6440-3FA6387169BF}"/>
              </a:ext>
            </a:extLst>
          </p:cNvPr>
          <p:cNvSpPr txBox="1"/>
          <p:nvPr/>
        </p:nvSpPr>
        <p:spPr>
          <a:xfrm>
            <a:off x="1722632" y="2115685"/>
            <a:ext cx="38357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ПОДДЕРЖКА ИНВЕСТОРОВ</a:t>
            </a:r>
            <a:endParaRPr lang="ru-RU" sz="1600" dirty="0">
              <a:solidFill>
                <a:srgbClr val="F4CA4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089F658F-E2DD-1DE3-6440-3FA6387169BF}"/>
              </a:ext>
            </a:extLst>
          </p:cNvPr>
          <p:cNvSpPr txBox="1"/>
          <p:nvPr/>
        </p:nvSpPr>
        <p:spPr>
          <a:xfrm>
            <a:off x="1722631" y="4483899"/>
            <a:ext cx="32011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ПОДДЕРЖКА МСП</a:t>
            </a:r>
            <a:endParaRPr lang="ru-RU" sz="1600" dirty="0">
              <a:solidFill>
                <a:srgbClr val="F4CA4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44958" y="2032535"/>
            <a:ext cx="23615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83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Дополнительные услуги</a:t>
            </a:r>
          </a:p>
        </p:txBody>
      </p:sp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7D54094C-BFE9-6767-6A8E-5E4C1AADC95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9086" y="978763"/>
            <a:ext cx="335793" cy="380143"/>
          </a:xfrm>
          <a:prstGeom prst="rect">
            <a:avLst/>
          </a:prstGeom>
        </p:spPr>
      </p:pic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xmlns="" id="{7526D13A-8CB6-2BEE-7DE0-19EAFE52A4CA}"/>
              </a:ext>
            </a:extLst>
          </p:cNvPr>
          <p:cNvSpPr/>
          <p:nvPr/>
        </p:nvSpPr>
        <p:spPr>
          <a:xfrm>
            <a:off x="1567045" y="1776427"/>
            <a:ext cx="8783455" cy="17936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7526D13A-8CB6-2BEE-7DE0-19EAFE52A4CA}"/>
              </a:ext>
            </a:extLst>
          </p:cNvPr>
          <p:cNvSpPr/>
          <p:nvPr/>
        </p:nvSpPr>
        <p:spPr>
          <a:xfrm>
            <a:off x="1567047" y="4157213"/>
            <a:ext cx="10193154" cy="23293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4F3BC98F-52F7-476F-B6FD-E7B5D3B0C2F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08757" y="1690794"/>
            <a:ext cx="347224" cy="329569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xmlns="" id="{4F3BC98F-52F7-476F-B6FD-E7B5D3B0C2F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08757" y="4059710"/>
            <a:ext cx="347224" cy="32956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636563" y="5957069"/>
            <a:ext cx="141417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- льготные займы </a:t>
            </a:r>
            <a:endParaRPr lang="ru-RU" sz="1000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0C8AA96A-301A-4F49-838B-52283CCC1AC3}"/>
              </a:ext>
            </a:extLst>
          </p:cNvPr>
          <p:cNvSpPr/>
          <p:nvPr/>
        </p:nvSpPr>
        <p:spPr>
          <a:xfrm>
            <a:off x="0" y="0"/>
            <a:ext cx="901700" cy="6858000"/>
          </a:xfrm>
          <a:prstGeom prst="rect">
            <a:avLst/>
          </a:prstGeom>
          <a:solidFill>
            <a:srgbClr val="F4C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F74F5028-4AA0-4692-8375-ACB171292A1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506087" y="1758142"/>
            <a:ext cx="1174805" cy="116376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FF6249B-1953-4969-99EA-9176964B14A2}"/>
              </a:ext>
            </a:extLst>
          </p:cNvPr>
          <p:cNvSpPr txBox="1"/>
          <p:nvPr/>
        </p:nvSpPr>
        <p:spPr>
          <a:xfrm>
            <a:off x="10440115" y="2893665"/>
            <a:ext cx="1652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4CA4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invest76.ru</a:t>
            </a:r>
            <a:endParaRPr lang="ru-RU" sz="1600" b="1" dirty="0">
              <a:solidFill>
                <a:srgbClr val="F4CA4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214C542-FB6B-494B-91E5-4996B0017BDE}"/>
              </a:ext>
            </a:extLst>
          </p:cNvPr>
          <p:cNvSpPr txBox="1"/>
          <p:nvPr/>
        </p:nvSpPr>
        <p:spPr>
          <a:xfrm>
            <a:off x="10440115" y="3160492"/>
            <a:ext cx="1635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ИНВЕСТИЦИОННЫЙ ПОРТАЛ </a:t>
            </a:r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ЯРОСЛАВСКОЙ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408538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7220</TotalTime>
  <Words>1634</Words>
  <Application>Microsoft Office PowerPoint</Application>
  <PresentationFormat>Произвольный</PresentationFormat>
  <Paragraphs>488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</dc:title>
  <dc:creator>10</dc:creator>
  <cp:lastModifiedBy>user</cp:lastModifiedBy>
  <cp:revision>827</cp:revision>
  <cp:lastPrinted>2024-05-20T13:36:01Z</cp:lastPrinted>
  <dcterms:created xsi:type="dcterms:W3CDTF">2022-06-10T12:44:51Z</dcterms:created>
  <dcterms:modified xsi:type="dcterms:W3CDTF">2026-06-18T07:02:02Z</dcterms:modified>
</cp:coreProperties>
</file>