
<file path=[Content_Types].xml><?xml version="1.0" encoding="utf-8"?>
<Types xmlns="http://schemas.openxmlformats.org/package/2006/content-types">
  <Default Extension="DNG" ContentType="image/jpeg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3720" r:id="rId2"/>
  </p:sldMasterIdLst>
  <p:notesMasterIdLst>
    <p:notesMasterId r:id="rId52"/>
  </p:notesMasterIdLst>
  <p:sldIdLst>
    <p:sldId id="256" r:id="rId3"/>
    <p:sldId id="257" r:id="rId4"/>
    <p:sldId id="258" r:id="rId5"/>
    <p:sldId id="259" r:id="rId6"/>
    <p:sldId id="345" r:id="rId7"/>
    <p:sldId id="330" r:id="rId8"/>
    <p:sldId id="262" r:id="rId9"/>
    <p:sldId id="367" r:id="rId10"/>
    <p:sldId id="366" r:id="rId11"/>
    <p:sldId id="310" r:id="rId12"/>
    <p:sldId id="384" r:id="rId13"/>
    <p:sldId id="333" r:id="rId14"/>
    <p:sldId id="311" r:id="rId15"/>
    <p:sldId id="322" r:id="rId16"/>
    <p:sldId id="351" r:id="rId17"/>
    <p:sldId id="372" r:id="rId18"/>
    <p:sldId id="312" r:id="rId19"/>
    <p:sldId id="346" r:id="rId20"/>
    <p:sldId id="347" r:id="rId21"/>
    <p:sldId id="386" r:id="rId22"/>
    <p:sldId id="389" r:id="rId23"/>
    <p:sldId id="390" r:id="rId24"/>
    <p:sldId id="313" r:id="rId25"/>
    <p:sldId id="336" r:id="rId26"/>
    <p:sldId id="375" r:id="rId27"/>
    <p:sldId id="376" r:id="rId28"/>
    <p:sldId id="350" r:id="rId29"/>
    <p:sldId id="391" r:id="rId30"/>
    <p:sldId id="335" r:id="rId31"/>
    <p:sldId id="379" r:id="rId32"/>
    <p:sldId id="359" r:id="rId33"/>
    <p:sldId id="361" r:id="rId34"/>
    <p:sldId id="381" r:id="rId35"/>
    <p:sldId id="363" r:id="rId36"/>
    <p:sldId id="388" r:id="rId37"/>
    <p:sldId id="314" r:id="rId38"/>
    <p:sldId id="352" r:id="rId39"/>
    <p:sldId id="387" r:id="rId40"/>
    <p:sldId id="374" r:id="rId41"/>
    <p:sldId id="373" r:id="rId42"/>
    <p:sldId id="383" r:id="rId43"/>
    <p:sldId id="382" r:id="rId44"/>
    <p:sldId id="394" r:id="rId45"/>
    <p:sldId id="395" r:id="rId46"/>
    <p:sldId id="364" r:id="rId47"/>
    <p:sldId id="369" r:id="rId48"/>
    <p:sldId id="371" r:id="rId49"/>
    <p:sldId id="301" r:id="rId50"/>
    <p:sldId id="302" r:id="rId51"/>
  </p:sldIdLst>
  <p:sldSz cx="6858000" cy="9906000" type="A4"/>
  <p:notesSz cx="9928225" cy="67976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2" orient="horz" pos="6023">
          <p15:clr>
            <a:srgbClr val="A4A3A4"/>
          </p15:clr>
        </p15:guide>
        <p15:guide id="3" pos="4020" userDrawn="1">
          <p15:clr>
            <a:srgbClr val="A4A3A4"/>
          </p15:clr>
        </p15:guide>
        <p15:guide id="4" orient="horz" pos="330">
          <p15:clr>
            <a:srgbClr val="A4A3A4"/>
          </p15:clr>
        </p15:guide>
        <p15:guide id="5" orient="horz" pos="4050" userDrawn="1">
          <p15:clr>
            <a:srgbClr val="A4A3A4"/>
          </p15:clr>
        </p15:guide>
        <p15:guide id="6" orient="horz" pos="648" userDrawn="1">
          <p15:clr>
            <a:srgbClr val="A4A3A4"/>
          </p15:clr>
        </p15:guide>
        <p15:guide id="7" orient="horz" pos="1102" userDrawn="1">
          <p15:clr>
            <a:srgbClr val="A4A3A4"/>
          </p15:clr>
        </p15:guide>
        <p15:guide id="8" orient="horz" pos="2848" userDrawn="1">
          <p15:clr>
            <a:srgbClr val="A4A3A4"/>
          </p15:clr>
        </p15:guide>
        <p15:guide id="10" orient="horz" pos="2077" userDrawn="1">
          <p15:clr>
            <a:srgbClr val="A4A3A4"/>
          </p15:clr>
        </p15:guide>
        <p15:guide id="11" orient="horz" pos="466" userDrawn="1">
          <p15:clr>
            <a:srgbClr val="A4A3A4"/>
          </p15:clr>
        </p15:guide>
        <p15:guide id="12" orient="horz" pos="3256" userDrawn="1">
          <p15:clr>
            <a:srgbClr val="A4A3A4"/>
          </p15:clr>
        </p15:guide>
        <p15:guide id="13" orient="horz" pos="3369" userDrawn="1">
          <p15:clr>
            <a:srgbClr val="A4A3A4"/>
          </p15:clr>
        </p15:guide>
        <p15:guide id="14" orient="horz" pos="5705" userDrawn="1">
          <p15:clr>
            <a:srgbClr val="A4A3A4"/>
          </p15:clr>
        </p15:guide>
        <p15:guide id="15" orient="horz" pos="3710" userDrawn="1">
          <p15:clr>
            <a:srgbClr val="A4A3A4"/>
          </p15:clr>
        </p15:guide>
        <p15:guide id="16" orient="horz" pos="1260" userDrawn="1">
          <p15:clr>
            <a:srgbClr val="A4A3A4"/>
          </p15:clr>
        </p15:guide>
        <p15:guide id="17" orient="horz" pos="4594" userDrawn="1">
          <p15:clr>
            <a:srgbClr val="A4A3A4"/>
          </p15:clr>
        </p15:guide>
        <p15:guide id="18" pos="1003" userDrawn="1">
          <p15:clr>
            <a:srgbClr val="A4A3A4"/>
          </p15:clr>
        </p15:guide>
        <p15:guide id="19" pos="867" userDrawn="1">
          <p15:clr>
            <a:srgbClr val="A4A3A4"/>
          </p15:clr>
        </p15:guide>
        <p15:guide id="20" orient="horz" pos="2258" userDrawn="1">
          <p15:clr>
            <a:srgbClr val="A4A3A4"/>
          </p15:clr>
        </p15:guide>
        <p15:guide id="21" pos="5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 userDrawn="1">
          <p15:clr>
            <a:srgbClr val="A4A3A4"/>
          </p15:clr>
        </p15:guide>
        <p15:guide id="2" pos="3128" userDrawn="1">
          <p15:clr>
            <a:srgbClr val="A4A3A4"/>
          </p15:clr>
        </p15:guide>
      </p15:notes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0" roundtripDataSignature="AMtx7mhOchBEFEHeG0yTE6uPgrPT80Glx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1" clrIdx="0">
    <p:extLst>
      <p:ext uri="{19B8F6BF-5375-455C-9EA6-DF929625EA0E}">
        <p15:presenceInfo xmlns:p15="http://schemas.microsoft.com/office/powerpoint/2012/main" userId="Пользова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2B2A29"/>
    <a:srgbClr val="B9CDE5"/>
    <a:srgbClr val="FFCB00"/>
    <a:srgbClr val="FFC000"/>
    <a:srgbClr val="DADADA"/>
    <a:srgbClr val="EAEAE9"/>
    <a:srgbClr val="D9D9D9"/>
    <a:srgbClr val="000000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EB143C5-7B70-4071-B42D-673253E705D9}">
  <a:tblStyle styleId="{9EB143C5-7B70-4071-B42D-673253E705D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41" autoAdjust="0"/>
    <p:restoredTop sz="96395" autoAdjust="0"/>
  </p:normalViewPr>
  <p:slideViewPr>
    <p:cSldViewPr snapToGrid="0">
      <p:cViewPr varScale="1">
        <p:scale>
          <a:sx n="77" d="100"/>
          <a:sy n="77" d="100"/>
        </p:scale>
        <p:origin x="3258" y="90"/>
      </p:cViewPr>
      <p:guideLst>
        <p:guide orient="horz" pos="6023"/>
        <p:guide pos="4020"/>
        <p:guide orient="horz" pos="330"/>
        <p:guide orient="horz" pos="4050"/>
        <p:guide orient="horz" pos="648"/>
        <p:guide orient="horz" pos="1102"/>
        <p:guide orient="horz" pos="2848"/>
        <p:guide orient="horz" pos="2077"/>
        <p:guide orient="horz" pos="466"/>
        <p:guide orient="horz" pos="3256"/>
        <p:guide orient="horz" pos="3369"/>
        <p:guide orient="horz" pos="5705"/>
        <p:guide orient="horz" pos="3710"/>
        <p:guide orient="horz" pos="1260"/>
        <p:guide orient="horz" pos="4594"/>
        <p:guide pos="1003"/>
        <p:guide pos="867"/>
        <p:guide orient="horz" pos="2258"/>
        <p:guide pos="504"/>
      </p:guideLst>
    </p:cSldViewPr>
  </p:slideViewPr>
  <p:notesTextViewPr>
    <p:cViewPr>
      <p:scale>
        <a:sx n="75" d="100"/>
        <a:sy n="75" d="100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141"/>
        <p:guide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63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61" Type="http://schemas.openxmlformats.org/officeDocument/2006/relationships/commentAuthors" Target="commentAuthors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notesMaster" Target="notesMasters/notesMaster1.xml"/><Relationship Id="rId60" Type="http://customschemas.google.com/relationships/presentationmetadata" Target="metadata"/><Relationship Id="rId6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4302231" cy="34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623697" y="1"/>
            <a:ext cx="4302231" cy="34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170363" y="849313"/>
            <a:ext cx="15875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92823" y="3271384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456615"/>
            <a:ext cx="4302231" cy="34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623697" y="6456615"/>
            <a:ext cx="4302231" cy="34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95057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0363" y="849313"/>
            <a:ext cx="15875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992823" y="3271384"/>
            <a:ext cx="7942580" cy="2676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71357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:notes"/>
          <p:cNvSpPr txBox="1">
            <a:spLocks noGrp="1"/>
          </p:cNvSpPr>
          <p:nvPr>
            <p:ph type="body" idx="1"/>
          </p:nvPr>
        </p:nvSpPr>
        <p:spPr>
          <a:xfrm>
            <a:off x="992823" y="3271384"/>
            <a:ext cx="7942580" cy="267658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0363" y="849313"/>
            <a:ext cx="15875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427600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7:notes"/>
          <p:cNvSpPr txBox="1">
            <a:spLocks noGrp="1"/>
          </p:cNvSpPr>
          <p:nvPr>
            <p:ph type="body" idx="1"/>
          </p:nvPr>
        </p:nvSpPr>
        <p:spPr>
          <a:xfrm>
            <a:off x="992823" y="3271384"/>
            <a:ext cx="7942580" cy="267658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0363" y="849313"/>
            <a:ext cx="15875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40838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:notes"/>
          <p:cNvSpPr txBox="1">
            <a:spLocks noGrp="1"/>
          </p:cNvSpPr>
          <p:nvPr>
            <p:ph type="body" idx="1"/>
          </p:nvPr>
        </p:nvSpPr>
        <p:spPr>
          <a:xfrm>
            <a:off x="992823" y="3271384"/>
            <a:ext cx="7942580" cy="267658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0363" y="849313"/>
            <a:ext cx="15875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976486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2:notes"/>
          <p:cNvSpPr txBox="1">
            <a:spLocks noGrp="1"/>
          </p:cNvSpPr>
          <p:nvPr>
            <p:ph type="body" idx="1"/>
          </p:nvPr>
        </p:nvSpPr>
        <p:spPr>
          <a:xfrm>
            <a:off x="992823" y="3271384"/>
            <a:ext cx="7942580" cy="267658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0363" y="849313"/>
            <a:ext cx="15875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970777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:notes"/>
          <p:cNvSpPr txBox="1">
            <a:spLocks noGrp="1"/>
          </p:cNvSpPr>
          <p:nvPr>
            <p:ph type="body" idx="1"/>
          </p:nvPr>
        </p:nvSpPr>
        <p:spPr>
          <a:xfrm>
            <a:off x="992823" y="3271384"/>
            <a:ext cx="7942580" cy="267658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0363" y="849313"/>
            <a:ext cx="15875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737607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:notes"/>
          <p:cNvSpPr txBox="1">
            <a:spLocks noGrp="1"/>
          </p:cNvSpPr>
          <p:nvPr>
            <p:ph type="body" idx="1"/>
          </p:nvPr>
        </p:nvSpPr>
        <p:spPr>
          <a:xfrm>
            <a:off x="992823" y="3271384"/>
            <a:ext cx="7942580" cy="267658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0363" y="849313"/>
            <a:ext cx="15875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405151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06835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:notes"/>
          <p:cNvSpPr txBox="1">
            <a:spLocks noGrp="1"/>
          </p:cNvSpPr>
          <p:nvPr>
            <p:ph type="body" idx="1"/>
          </p:nvPr>
        </p:nvSpPr>
        <p:spPr>
          <a:xfrm>
            <a:off x="992823" y="3271384"/>
            <a:ext cx="7942580" cy="267658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0363" y="849313"/>
            <a:ext cx="15875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254402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37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55547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38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30921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:notes"/>
          <p:cNvSpPr txBox="1">
            <a:spLocks noGrp="1"/>
          </p:cNvSpPr>
          <p:nvPr>
            <p:ph type="body" idx="1"/>
          </p:nvPr>
        </p:nvSpPr>
        <p:spPr>
          <a:xfrm>
            <a:off x="992823" y="3271384"/>
            <a:ext cx="7942580" cy="267658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0363" y="849313"/>
            <a:ext cx="15875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316594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:notes"/>
          <p:cNvSpPr txBox="1">
            <a:spLocks noGrp="1"/>
          </p:cNvSpPr>
          <p:nvPr>
            <p:ph type="body" idx="1"/>
          </p:nvPr>
        </p:nvSpPr>
        <p:spPr>
          <a:xfrm>
            <a:off x="992823" y="3271384"/>
            <a:ext cx="7942580" cy="267658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0363" y="849313"/>
            <a:ext cx="15875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84478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Google Shape;1248;p46:notes"/>
          <p:cNvSpPr txBox="1">
            <a:spLocks noGrp="1"/>
          </p:cNvSpPr>
          <p:nvPr>
            <p:ph type="body" idx="1"/>
          </p:nvPr>
        </p:nvSpPr>
        <p:spPr>
          <a:xfrm>
            <a:off x="992823" y="3271384"/>
            <a:ext cx="7942580" cy="267658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9" name="Google Shape;1249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0363" y="849313"/>
            <a:ext cx="15875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44033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Google Shape;1300;p47:notes"/>
          <p:cNvSpPr txBox="1">
            <a:spLocks noGrp="1"/>
          </p:cNvSpPr>
          <p:nvPr>
            <p:ph type="body" idx="1"/>
          </p:nvPr>
        </p:nvSpPr>
        <p:spPr>
          <a:xfrm>
            <a:off x="992823" y="3271384"/>
            <a:ext cx="7942580" cy="267658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1" name="Google Shape;1301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0363" y="849313"/>
            <a:ext cx="15875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33499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:notes"/>
          <p:cNvSpPr txBox="1">
            <a:spLocks noGrp="1"/>
          </p:cNvSpPr>
          <p:nvPr>
            <p:ph type="body" idx="1"/>
          </p:nvPr>
        </p:nvSpPr>
        <p:spPr>
          <a:xfrm>
            <a:off x="992823" y="3271384"/>
            <a:ext cx="7942580" cy="267658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0363" y="849313"/>
            <a:ext cx="15875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27430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:notes"/>
          <p:cNvSpPr txBox="1">
            <a:spLocks noGrp="1"/>
          </p:cNvSpPr>
          <p:nvPr>
            <p:ph type="body" idx="1"/>
          </p:nvPr>
        </p:nvSpPr>
        <p:spPr>
          <a:xfrm>
            <a:off x="992823" y="3271384"/>
            <a:ext cx="7942580" cy="267658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0363" y="849313"/>
            <a:ext cx="15875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63840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5:notes"/>
          <p:cNvSpPr txBox="1">
            <a:spLocks noGrp="1"/>
          </p:cNvSpPr>
          <p:nvPr>
            <p:ph type="body" idx="1"/>
          </p:nvPr>
        </p:nvSpPr>
        <p:spPr>
          <a:xfrm>
            <a:off x="992823" y="3271384"/>
            <a:ext cx="7942580" cy="267658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9" name="Google Shape;23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0363" y="849313"/>
            <a:ext cx="15875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373477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6:notes"/>
          <p:cNvSpPr txBox="1">
            <a:spLocks noGrp="1"/>
          </p:cNvSpPr>
          <p:nvPr>
            <p:ph type="body" idx="1"/>
          </p:nvPr>
        </p:nvSpPr>
        <p:spPr>
          <a:xfrm>
            <a:off x="992823" y="3271384"/>
            <a:ext cx="7942580" cy="267658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/>
            <a:endParaRPr lang="ru-RU" b="0" i="0" dirty="0">
              <a:solidFill>
                <a:srgbClr val="000000"/>
              </a:solidFill>
              <a:effectLst/>
              <a:latin typeface="Montserrat" pitchFamily="2" charset="-52"/>
            </a:endParaRPr>
          </a:p>
        </p:txBody>
      </p:sp>
      <p:sp>
        <p:nvSpPr>
          <p:cNvPr id="289" name="Google Shape;28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0363" y="849313"/>
            <a:ext cx="15875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6456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7:notes"/>
          <p:cNvSpPr txBox="1">
            <a:spLocks noGrp="1"/>
          </p:cNvSpPr>
          <p:nvPr>
            <p:ph type="body" idx="1"/>
          </p:nvPr>
        </p:nvSpPr>
        <p:spPr>
          <a:xfrm>
            <a:off x="992823" y="3271384"/>
            <a:ext cx="7942580" cy="267658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0363" y="849313"/>
            <a:ext cx="15875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201139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:notes"/>
          <p:cNvSpPr txBox="1">
            <a:spLocks noGrp="1"/>
          </p:cNvSpPr>
          <p:nvPr>
            <p:ph type="body" idx="1"/>
          </p:nvPr>
        </p:nvSpPr>
        <p:spPr>
          <a:xfrm>
            <a:off x="992823" y="3271384"/>
            <a:ext cx="7942580" cy="267658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0363" y="849313"/>
            <a:ext cx="15875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896659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4631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9"/>
          <p:cNvSpPr txBox="1"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9"/>
          <p:cNvSpPr txBox="1"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49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9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9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8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58"/>
          <p:cNvSpPr txBox="1">
            <a:spLocks noGrp="1"/>
          </p:cNvSpPr>
          <p:nvPr>
            <p:ph type="body" idx="1"/>
          </p:nvPr>
        </p:nvSpPr>
        <p:spPr>
          <a:xfrm rot="5400000">
            <a:off x="286367" y="2822135"/>
            <a:ext cx="6285266" cy="591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58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8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58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9"/>
          <p:cNvSpPr txBox="1">
            <a:spLocks noGrp="1"/>
          </p:cNvSpPr>
          <p:nvPr>
            <p:ph type="title"/>
          </p:nvPr>
        </p:nvSpPr>
        <p:spPr>
          <a:xfrm rot="5400000">
            <a:off x="1449696" y="3985464"/>
            <a:ext cx="8394877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59"/>
          <p:cNvSpPr txBox="1">
            <a:spLocks noGrp="1"/>
          </p:cNvSpPr>
          <p:nvPr>
            <p:ph type="body" idx="1"/>
          </p:nvPr>
        </p:nvSpPr>
        <p:spPr>
          <a:xfrm rot="5400000">
            <a:off x="-1550679" y="2549570"/>
            <a:ext cx="8394877" cy="435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59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59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59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C13C-ADB8-4C39-B098-F1DF575528B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Ростовский муниципальный район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347EF-7701-40FF-A944-62963A0AE1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5421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4C8A7-FA5A-4BEC-B3A4-72F9058E7D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Ростовский муниципальный район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347EF-7701-40FF-A944-62963A0AE1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1823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4E13A-DAFA-4223-B699-58531C0AEAA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Ростовский муниципальный район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347EF-7701-40FF-A944-62963A0AE1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6185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53869-5438-4868-966E-F0C7565EC4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Ростовский муниципальный район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347EF-7701-40FF-A944-62963A0AE1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4761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F16D-340D-45CE-B464-97A8CA4F5DF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Ростовский муниципальный район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347EF-7701-40FF-A944-62963A0AE1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376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A26C9-9371-426E-A43C-AE9C97CD84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Ростовский муниципальный район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347EF-7701-40FF-A944-62963A0AE1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1268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79A05-7973-462A-B9FE-C981B1BA5F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Ростовский муниципальный район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347EF-7701-40FF-A944-62963A0AE1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1944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E38F9-9CD5-4BDD-BEC8-A572BAF581A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Ростовский муниципальный район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347EF-7701-40FF-A944-62963A0AE1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042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0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0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50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0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0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CB740-A03B-4FE3-96CF-FFF1E0CAA5C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Ростовский муниципальный район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347EF-7701-40FF-A944-62963A0AE1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1738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BBEA-F371-43E3-9781-320E38EDA4B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Ростовский муниципальный район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347EF-7701-40FF-A944-62963A0AE1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2478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F8AA5-7999-43EE-B55D-F252A93FEA1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Ростовский муниципальный район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347EF-7701-40FF-A944-62963A0AE1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498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1"/>
          <p:cNvSpPr txBox="1"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1"/>
          <p:cNvSpPr txBox="1"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1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1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1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2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2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52"/>
          <p:cNvSpPr txBox="1">
            <a:spLocks noGrp="1"/>
          </p:cNvSpPr>
          <p:nvPr>
            <p:ph type="body" idx="2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52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2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2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3"/>
          <p:cNvSpPr txBox="1"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3"/>
          <p:cNvSpPr txBox="1"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53"/>
          <p:cNvSpPr txBox="1">
            <a:spLocks noGrp="1"/>
          </p:cNvSpPr>
          <p:nvPr>
            <p:ph type="body" idx="2"/>
          </p:nvPr>
        </p:nvSpPr>
        <p:spPr>
          <a:xfrm>
            <a:off x="472381" y="3618442"/>
            <a:ext cx="2901255" cy="532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53"/>
          <p:cNvSpPr txBox="1">
            <a:spLocks noGrp="1"/>
          </p:cNvSpPr>
          <p:nvPr>
            <p:ph type="body" idx="3"/>
          </p:nvPr>
        </p:nvSpPr>
        <p:spPr>
          <a:xfrm>
            <a:off x="3471863" y="2428347"/>
            <a:ext cx="2915543" cy="119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53"/>
          <p:cNvSpPr txBox="1">
            <a:spLocks noGrp="1"/>
          </p:cNvSpPr>
          <p:nvPr>
            <p:ph type="body" idx="4"/>
          </p:nvPr>
        </p:nvSpPr>
        <p:spPr>
          <a:xfrm>
            <a:off x="3471863" y="3618442"/>
            <a:ext cx="2915543" cy="532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53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3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3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4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54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4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4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5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55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55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6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6"/>
          <p:cNvSpPr txBox="1">
            <a:spLocks noGrp="1"/>
          </p:cNvSpPr>
          <p:nvPr>
            <p:ph type="body" idx="1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56"/>
          <p:cNvSpPr txBox="1">
            <a:spLocks noGrp="1"/>
          </p:cNvSpPr>
          <p:nvPr>
            <p:ph type="body" idx="2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56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56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56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7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7"/>
          <p:cNvSpPr>
            <a:spLocks noGrp="1"/>
          </p:cNvSpPr>
          <p:nvPr>
            <p:ph type="pic" idx="2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57"/>
          <p:cNvSpPr txBox="1">
            <a:spLocks noGrp="1"/>
          </p:cNvSpPr>
          <p:nvPr>
            <p:ph type="body" idx="1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57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57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57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8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48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48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48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48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B0DA1332-AA16-40CF-8FD4-C86BDE21B068}" type="datetime1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04.06.2026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r>
              <a:rPr lang="ru-RU" kern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Ростовский муниципальный район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1F1347EF-7701-40FF-A944-62963A0AE1A9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9675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png"/><Relationship Id="rId7" Type="http://schemas.openxmlformats.org/officeDocument/2006/relationships/image" Target="../media/image36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microsoft.com/office/2007/relationships/hdphoto" Target="../media/hdphoto1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65.jfif"/><Relationship Id="rId4" Type="http://schemas.microsoft.com/office/2007/relationships/hdphoto" Target="../media/hdphoto2.wdp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67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D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fif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01C0E5EB-3183-4F5A-B18E-3CB93657FC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947" y="568555"/>
            <a:ext cx="758264" cy="964805"/>
          </a:xfrm>
          <a:prstGeom prst="rect">
            <a:avLst/>
          </a:prstGeom>
          <a:ln>
            <a:noFill/>
          </a:ln>
          <a:effectLst/>
        </p:spPr>
      </p:pic>
      <p:sp>
        <p:nvSpPr>
          <p:cNvPr id="88" name="Google Shape;88;p1"/>
          <p:cNvSpPr txBox="1">
            <a:spLocks noGrp="1"/>
          </p:cNvSpPr>
          <p:nvPr>
            <p:ph type="ctrTitle"/>
          </p:nvPr>
        </p:nvSpPr>
        <p:spPr>
          <a:xfrm>
            <a:off x="780467" y="3827764"/>
            <a:ext cx="5255506" cy="1662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D3D3C"/>
              </a:buClr>
              <a:buSzPts val="3600"/>
              <a:buFont typeface="Arial"/>
              <a:buNone/>
            </a:pPr>
            <a:r>
              <a:rPr lang="ru-RU" sz="3200" b="0" i="0" u="none" strike="noStrike" cap="none" dirty="0">
                <a:solidFill>
                  <a:srgbClr val="3D3D3C"/>
                </a:solidFill>
                <a:latin typeface="+mn-lt"/>
                <a:ea typeface="Arial"/>
                <a:cs typeface="Arial"/>
                <a:sym typeface="Arial"/>
              </a:rPr>
              <a:t>Тутаевского</a:t>
            </a:r>
            <a:br>
              <a:rPr lang="ru-RU" sz="3200" b="0" i="0" u="none" strike="noStrike" cap="none" dirty="0">
                <a:solidFill>
                  <a:srgbClr val="3D3D3C"/>
                </a:solidFill>
                <a:latin typeface="+mn-lt"/>
                <a:ea typeface="Arial"/>
                <a:cs typeface="Arial"/>
                <a:sym typeface="Arial"/>
              </a:rPr>
            </a:br>
            <a:r>
              <a:rPr lang="ru-RU" sz="3200" b="0" i="0" u="none" strike="noStrike" cap="none" dirty="0">
                <a:solidFill>
                  <a:srgbClr val="3D3D3C"/>
                </a:solidFill>
                <a:latin typeface="+mn-lt"/>
                <a:ea typeface="Arial"/>
                <a:cs typeface="Arial"/>
                <a:sym typeface="Arial"/>
              </a:rPr>
              <a:t>муниципального округа</a:t>
            </a:r>
            <a:endParaRPr sz="4400" dirty="0">
              <a:latin typeface="+mn-lt"/>
            </a:endParaRPr>
          </a:p>
        </p:txBody>
      </p:sp>
      <p:sp>
        <p:nvSpPr>
          <p:cNvPr id="89" name="Google Shape;89;p1"/>
          <p:cNvSpPr/>
          <p:nvPr/>
        </p:nvSpPr>
        <p:spPr>
          <a:xfrm rot="2700000">
            <a:off x="5105978" y="7152038"/>
            <a:ext cx="736364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/>
          <p:nvPr/>
        </p:nvSpPr>
        <p:spPr>
          <a:xfrm rot="2700000">
            <a:off x="3755432" y="7152038"/>
            <a:ext cx="736364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/>
          <p:nvPr/>
        </p:nvSpPr>
        <p:spPr>
          <a:xfrm rot="2700000">
            <a:off x="6456524" y="7152038"/>
            <a:ext cx="736364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/>
          <p:nvPr/>
        </p:nvSpPr>
        <p:spPr>
          <a:xfrm rot="2700000">
            <a:off x="2399130" y="7145938"/>
            <a:ext cx="736364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/>
          <p:nvPr/>
        </p:nvSpPr>
        <p:spPr>
          <a:xfrm rot="2700000">
            <a:off x="1048584" y="7145938"/>
            <a:ext cx="736364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/>
          <p:nvPr/>
        </p:nvSpPr>
        <p:spPr>
          <a:xfrm rot="2700000">
            <a:off x="-316571" y="7142888"/>
            <a:ext cx="736364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"/>
          <p:cNvSpPr/>
          <p:nvPr/>
        </p:nvSpPr>
        <p:spPr>
          <a:xfrm rot="2700000">
            <a:off x="5105978" y="8481052"/>
            <a:ext cx="736364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"/>
          <p:cNvSpPr/>
          <p:nvPr/>
        </p:nvSpPr>
        <p:spPr>
          <a:xfrm rot="2700000">
            <a:off x="3755432" y="8481052"/>
            <a:ext cx="736364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"/>
          <p:cNvSpPr/>
          <p:nvPr/>
        </p:nvSpPr>
        <p:spPr>
          <a:xfrm rot="2700000">
            <a:off x="5105978" y="9786442"/>
            <a:ext cx="736364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"/>
          <p:cNvSpPr/>
          <p:nvPr/>
        </p:nvSpPr>
        <p:spPr>
          <a:xfrm rot="2700000">
            <a:off x="3755432" y="9786442"/>
            <a:ext cx="736364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"/>
          <p:cNvSpPr/>
          <p:nvPr/>
        </p:nvSpPr>
        <p:spPr>
          <a:xfrm rot="2700000">
            <a:off x="6456524" y="8481052"/>
            <a:ext cx="736364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"/>
          <p:cNvSpPr/>
          <p:nvPr/>
        </p:nvSpPr>
        <p:spPr>
          <a:xfrm rot="2700000">
            <a:off x="6456524" y="9786442"/>
            <a:ext cx="736364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"/>
          <p:cNvSpPr/>
          <p:nvPr/>
        </p:nvSpPr>
        <p:spPr>
          <a:xfrm rot="2700000">
            <a:off x="2399130" y="8474952"/>
            <a:ext cx="736364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"/>
          <p:cNvSpPr/>
          <p:nvPr/>
        </p:nvSpPr>
        <p:spPr>
          <a:xfrm rot="2700000">
            <a:off x="1048584" y="8474952"/>
            <a:ext cx="736364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"/>
          <p:cNvSpPr/>
          <p:nvPr/>
        </p:nvSpPr>
        <p:spPr>
          <a:xfrm rot="2700000">
            <a:off x="2399130" y="9780342"/>
            <a:ext cx="736364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"/>
          <p:cNvSpPr/>
          <p:nvPr/>
        </p:nvSpPr>
        <p:spPr>
          <a:xfrm rot="2700000">
            <a:off x="1048584" y="9780342"/>
            <a:ext cx="736364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"/>
          <p:cNvSpPr/>
          <p:nvPr/>
        </p:nvSpPr>
        <p:spPr>
          <a:xfrm rot="2700000">
            <a:off x="-316571" y="8471902"/>
            <a:ext cx="736364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"/>
          <p:cNvSpPr/>
          <p:nvPr/>
        </p:nvSpPr>
        <p:spPr>
          <a:xfrm rot="2700000">
            <a:off x="-316571" y="9777292"/>
            <a:ext cx="736364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"/>
          <p:cNvSpPr/>
          <p:nvPr/>
        </p:nvSpPr>
        <p:spPr>
          <a:xfrm rot="2700000">
            <a:off x="4411280" y="6501718"/>
            <a:ext cx="736364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"/>
          <p:cNvSpPr/>
          <p:nvPr/>
        </p:nvSpPr>
        <p:spPr>
          <a:xfrm rot="2700000">
            <a:off x="5761826" y="6501718"/>
            <a:ext cx="736364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"/>
          <p:cNvSpPr/>
          <p:nvPr/>
        </p:nvSpPr>
        <p:spPr>
          <a:xfrm rot="2700000">
            <a:off x="1704432" y="6495618"/>
            <a:ext cx="736364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"/>
          <p:cNvSpPr/>
          <p:nvPr/>
        </p:nvSpPr>
        <p:spPr>
          <a:xfrm rot="2700000">
            <a:off x="3054978" y="6495618"/>
            <a:ext cx="736364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"/>
          <p:cNvSpPr/>
          <p:nvPr/>
        </p:nvSpPr>
        <p:spPr>
          <a:xfrm rot="2700000">
            <a:off x="339277" y="6492568"/>
            <a:ext cx="736364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"/>
          <p:cNvSpPr/>
          <p:nvPr/>
        </p:nvSpPr>
        <p:spPr>
          <a:xfrm rot="2700000">
            <a:off x="4411280" y="9136122"/>
            <a:ext cx="736364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"/>
          <p:cNvSpPr/>
          <p:nvPr/>
        </p:nvSpPr>
        <p:spPr>
          <a:xfrm rot="2700000">
            <a:off x="5761826" y="9136122"/>
            <a:ext cx="736364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"/>
          <p:cNvSpPr/>
          <p:nvPr/>
        </p:nvSpPr>
        <p:spPr>
          <a:xfrm rot="2700000">
            <a:off x="4417036" y="7838183"/>
            <a:ext cx="736364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"/>
          <p:cNvSpPr/>
          <p:nvPr/>
        </p:nvSpPr>
        <p:spPr>
          <a:xfrm rot="2700000">
            <a:off x="5767582" y="7838183"/>
            <a:ext cx="736364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"/>
          <p:cNvSpPr/>
          <p:nvPr/>
        </p:nvSpPr>
        <p:spPr>
          <a:xfrm rot="2700000">
            <a:off x="1704432" y="9130022"/>
            <a:ext cx="736364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"/>
          <p:cNvSpPr/>
          <p:nvPr/>
        </p:nvSpPr>
        <p:spPr>
          <a:xfrm rot="2700000">
            <a:off x="3054978" y="9130022"/>
            <a:ext cx="736364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"/>
          <p:cNvSpPr/>
          <p:nvPr/>
        </p:nvSpPr>
        <p:spPr>
          <a:xfrm rot="2700000">
            <a:off x="1710188" y="7832083"/>
            <a:ext cx="736364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"/>
          <p:cNvSpPr/>
          <p:nvPr/>
        </p:nvSpPr>
        <p:spPr>
          <a:xfrm rot="2700000">
            <a:off x="3060734" y="7832083"/>
            <a:ext cx="736364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"/>
          <p:cNvSpPr/>
          <p:nvPr/>
        </p:nvSpPr>
        <p:spPr>
          <a:xfrm rot="2700000">
            <a:off x="339277" y="9126972"/>
            <a:ext cx="736364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"/>
          <p:cNvSpPr/>
          <p:nvPr/>
        </p:nvSpPr>
        <p:spPr>
          <a:xfrm rot="2700000">
            <a:off x="345033" y="7829033"/>
            <a:ext cx="736364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"/>
          <p:cNvSpPr txBox="1"/>
          <p:nvPr/>
        </p:nvSpPr>
        <p:spPr>
          <a:xfrm>
            <a:off x="589209" y="1474458"/>
            <a:ext cx="5679583" cy="2095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D3D3C"/>
              </a:buClr>
              <a:buSzPts val="4800"/>
              <a:buFont typeface="Arial"/>
              <a:buNone/>
            </a:pPr>
            <a:r>
              <a:rPr lang="ru-RU" sz="4400" b="1" i="0" u="none" strike="noStrike" cap="none" dirty="0">
                <a:solidFill>
                  <a:srgbClr val="3D3D3C"/>
                </a:solidFill>
                <a:latin typeface="Montserrat Bold" pitchFamily="2" charset="-52"/>
                <a:sym typeface="Arial"/>
              </a:rPr>
              <a:t>Инвестиционный профиль</a:t>
            </a:r>
            <a:endParaRPr sz="4000" b="0" i="0" u="none" strike="noStrike" cap="none" dirty="0">
              <a:solidFill>
                <a:srgbClr val="3D3D3C"/>
              </a:solidFill>
              <a:latin typeface="Montserrat Bold" pitchFamily="2" charset="-52"/>
              <a:sym typeface="Arial"/>
            </a:endParaRPr>
          </a:p>
        </p:txBody>
      </p:sp>
      <p:sp>
        <p:nvSpPr>
          <p:cNvPr id="125" name="Google Shape;125;p1"/>
          <p:cNvSpPr txBox="1"/>
          <p:nvPr/>
        </p:nvSpPr>
        <p:spPr>
          <a:xfrm>
            <a:off x="2591717" y="9273962"/>
            <a:ext cx="1674566" cy="503828"/>
          </a:xfrm>
          <a:prstGeom prst="round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chemeClr val="tx1"/>
                </a:solidFill>
                <a:latin typeface="+mn-lt"/>
                <a:sym typeface="Arial"/>
              </a:rPr>
              <a:t>2026</a:t>
            </a:r>
            <a:endParaRPr dirty="0">
              <a:solidFill>
                <a:schemeClr val="tx1"/>
              </a:solidFill>
              <a:latin typeface="+mn-lt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chemeClr val="tx1"/>
                </a:solidFill>
                <a:latin typeface="+mn-lt"/>
                <a:sym typeface="Arial"/>
              </a:rPr>
              <a:t>год</a:t>
            </a:r>
            <a:endParaRPr sz="1400" b="0" i="0" u="none" strike="noStrike" cap="none" dirty="0">
              <a:solidFill>
                <a:schemeClr val="tx1"/>
              </a:solidFill>
              <a:latin typeface="+mn-lt"/>
              <a:sym typeface="Arial"/>
            </a:endParaRP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B6E4057B-D9A7-455C-895C-1E6F695BE2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081" y="596444"/>
            <a:ext cx="1995269" cy="90159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"/>
          <p:cNvSpPr txBox="1"/>
          <p:nvPr/>
        </p:nvSpPr>
        <p:spPr>
          <a:xfrm>
            <a:off x="718848" y="3870097"/>
            <a:ext cx="4510878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3D3D3C"/>
                </a:solidFill>
                <a:latin typeface="Montserrat Bold" pitchFamily="2" charset="-52"/>
                <a:sym typeface="Arial"/>
              </a:rPr>
              <a:t>Развитие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3D3D3C"/>
                </a:solidFill>
                <a:latin typeface="Montserrat Bold" pitchFamily="2" charset="-52"/>
                <a:sym typeface="Arial"/>
              </a:rPr>
              <a:t>туризма</a:t>
            </a:r>
          </a:p>
        </p:txBody>
      </p:sp>
      <p:sp>
        <p:nvSpPr>
          <p:cNvPr id="212" name="Google Shape;212;p4"/>
          <p:cNvSpPr/>
          <p:nvPr/>
        </p:nvSpPr>
        <p:spPr>
          <a:xfrm rot="2700000">
            <a:off x="5138949" y="26642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4"/>
          <p:cNvSpPr/>
          <p:nvPr/>
        </p:nvSpPr>
        <p:spPr>
          <a:xfrm rot="2700000">
            <a:off x="5138949" y="157181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4"/>
          <p:cNvSpPr/>
          <p:nvPr/>
        </p:nvSpPr>
        <p:spPr>
          <a:xfrm rot="2700000">
            <a:off x="5794797" y="921493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4"/>
          <p:cNvSpPr/>
          <p:nvPr/>
        </p:nvSpPr>
        <p:spPr>
          <a:xfrm rot="2700000">
            <a:off x="6489495" y="26642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4"/>
          <p:cNvSpPr/>
          <p:nvPr/>
        </p:nvSpPr>
        <p:spPr>
          <a:xfrm rot="2700000">
            <a:off x="6489495" y="157181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4"/>
          <p:cNvSpPr/>
          <p:nvPr/>
        </p:nvSpPr>
        <p:spPr>
          <a:xfrm rot="2700000">
            <a:off x="5800553" y="-376446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4"/>
          <p:cNvSpPr/>
          <p:nvPr/>
        </p:nvSpPr>
        <p:spPr>
          <a:xfrm rot="2700000">
            <a:off x="5134523" y="287890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4"/>
          <p:cNvSpPr/>
          <p:nvPr/>
        </p:nvSpPr>
        <p:spPr>
          <a:xfrm rot="2700000">
            <a:off x="5134523" y="418429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4"/>
          <p:cNvSpPr/>
          <p:nvPr/>
        </p:nvSpPr>
        <p:spPr>
          <a:xfrm rot="2700000">
            <a:off x="5790371" y="3533972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4"/>
          <p:cNvSpPr/>
          <p:nvPr/>
        </p:nvSpPr>
        <p:spPr>
          <a:xfrm rot="2700000">
            <a:off x="6485069" y="287890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4"/>
          <p:cNvSpPr/>
          <p:nvPr/>
        </p:nvSpPr>
        <p:spPr>
          <a:xfrm rot="2700000">
            <a:off x="6485069" y="418429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4"/>
          <p:cNvSpPr/>
          <p:nvPr/>
        </p:nvSpPr>
        <p:spPr>
          <a:xfrm rot="2700000">
            <a:off x="5796127" y="2236033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4"/>
          <p:cNvSpPr/>
          <p:nvPr/>
        </p:nvSpPr>
        <p:spPr>
          <a:xfrm rot="2700000">
            <a:off x="5134523" y="5501188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4"/>
          <p:cNvSpPr/>
          <p:nvPr/>
        </p:nvSpPr>
        <p:spPr>
          <a:xfrm rot="2700000">
            <a:off x="5134523" y="6806578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4"/>
          <p:cNvSpPr/>
          <p:nvPr/>
        </p:nvSpPr>
        <p:spPr>
          <a:xfrm rot="2700000">
            <a:off x="5790371" y="6156258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4"/>
          <p:cNvSpPr/>
          <p:nvPr/>
        </p:nvSpPr>
        <p:spPr>
          <a:xfrm rot="2700000">
            <a:off x="6485069" y="5501188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4"/>
          <p:cNvSpPr/>
          <p:nvPr/>
        </p:nvSpPr>
        <p:spPr>
          <a:xfrm rot="2700000">
            <a:off x="6485069" y="6806578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4"/>
          <p:cNvSpPr/>
          <p:nvPr/>
        </p:nvSpPr>
        <p:spPr>
          <a:xfrm rot="2700000">
            <a:off x="5796127" y="4858319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4"/>
          <p:cNvSpPr/>
          <p:nvPr/>
        </p:nvSpPr>
        <p:spPr>
          <a:xfrm rot="2700000">
            <a:off x="5134523" y="813559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4"/>
          <p:cNvSpPr/>
          <p:nvPr/>
        </p:nvSpPr>
        <p:spPr>
          <a:xfrm rot="2700000">
            <a:off x="5134523" y="944098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4"/>
          <p:cNvSpPr/>
          <p:nvPr/>
        </p:nvSpPr>
        <p:spPr>
          <a:xfrm rot="2700000">
            <a:off x="5790371" y="8790662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4"/>
          <p:cNvSpPr/>
          <p:nvPr/>
        </p:nvSpPr>
        <p:spPr>
          <a:xfrm rot="2700000">
            <a:off x="6485069" y="813559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4"/>
          <p:cNvSpPr/>
          <p:nvPr/>
        </p:nvSpPr>
        <p:spPr>
          <a:xfrm rot="2700000">
            <a:off x="6485069" y="944098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4"/>
          <p:cNvSpPr/>
          <p:nvPr/>
        </p:nvSpPr>
        <p:spPr>
          <a:xfrm rot="2700000">
            <a:off x="5796127" y="7492723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0806DDB-D8E3-4421-B96E-FFEA368C91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28" y="497317"/>
            <a:ext cx="658265" cy="83756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162944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7"/>
          <p:cNvSpPr/>
          <p:nvPr/>
        </p:nvSpPr>
        <p:spPr>
          <a:xfrm>
            <a:off x="-6698" y="0"/>
            <a:ext cx="394414" cy="9906000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ra Pro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30;p2">
            <a:extLst>
              <a:ext uri="{FF2B5EF4-FFF2-40B4-BE49-F238E27FC236}">
                <a16:creationId xmlns:a16="http://schemas.microsoft.com/office/drawing/2014/main" id="{FF349D94-63F9-46FA-A25D-8B6434ABDC14}"/>
              </a:ext>
            </a:extLst>
          </p:cNvPr>
          <p:cNvSpPr txBox="1"/>
          <p:nvPr/>
        </p:nvSpPr>
        <p:spPr>
          <a:xfrm>
            <a:off x="777521" y="460375"/>
            <a:ext cx="5583591" cy="324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 dirty="0">
                <a:solidFill>
                  <a:schemeClr val="tx1"/>
                </a:solidFill>
                <a:latin typeface="Montserrat Bold" pitchFamily="2" charset="-52"/>
                <a:sym typeface="Arial"/>
              </a:rPr>
              <a:t>Бренды Тутаева</a:t>
            </a:r>
          </a:p>
        </p:txBody>
      </p:sp>
      <p:sp>
        <p:nvSpPr>
          <p:cNvPr id="24" name="Номер слайда 1">
            <a:extLst>
              <a:ext uri="{FF2B5EF4-FFF2-40B4-BE49-F238E27FC236}">
                <a16:creationId xmlns:a16="http://schemas.microsoft.com/office/drawing/2014/main" id="{598882DD-F858-4759-AF20-582CAEF5DCB1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11</a:t>
            </a:fld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25" name="Google Shape;314;p6">
            <a:extLst>
              <a:ext uri="{FF2B5EF4-FFF2-40B4-BE49-F238E27FC236}">
                <a16:creationId xmlns:a16="http://schemas.microsoft.com/office/drawing/2014/main" id="{78B25377-9C22-495B-9F5D-D9BEBBA8A9F4}"/>
              </a:ext>
            </a:extLst>
          </p:cNvPr>
          <p:cNvSpPr txBox="1"/>
          <p:nvPr/>
        </p:nvSpPr>
        <p:spPr>
          <a:xfrm>
            <a:off x="704540" y="9380381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/>
              <a:t>Тутаевский муниципальный округ</a:t>
            </a:r>
          </a:p>
        </p:txBody>
      </p:sp>
      <p:sp>
        <p:nvSpPr>
          <p:cNvPr id="28" name="Google Shape;323;p7">
            <a:extLst>
              <a:ext uri="{FF2B5EF4-FFF2-40B4-BE49-F238E27FC236}">
                <a16:creationId xmlns:a16="http://schemas.microsoft.com/office/drawing/2014/main" id="{7B46E297-D726-4500-A4C6-473483798491}"/>
              </a:ext>
            </a:extLst>
          </p:cNvPr>
          <p:cNvSpPr txBox="1"/>
          <p:nvPr/>
        </p:nvSpPr>
        <p:spPr>
          <a:xfrm>
            <a:off x="855186" y="3186295"/>
            <a:ext cx="2649622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Романовская овца</a:t>
            </a:r>
          </a:p>
        </p:txBody>
      </p:sp>
      <p:pic>
        <p:nvPicPr>
          <p:cNvPr id="1032" name="Picture 8" descr="https://avatars.dzeninfra.ru/get-zen_doc/271828/pub_662929cc1ee054620ff986ca_66292a75b062a563bd8ed6e7/scale_24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175" y="7414726"/>
            <a:ext cx="2461724" cy="164334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РОМАНОВ-БОРИСОГЛЕБСК ТУТАЕВ РОМАНОВСКАЯ ОВЦ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22" y="938916"/>
            <a:ext cx="2252281" cy="224737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Романовский колокол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67" y="5445211"/>
            <a:ext cx="2939741" cy="165647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Picture background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4" r="6150"/>
          <a:stretch/>
        </p:blipFill>
        <p:spPr bwMode="auto">
          <a:xfrm>
            <a:off x="3799486" y="5445074"/>
            <a:ext cx="2756847" cy="165197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natlibraryrm.ru/wp-content/uploads/2023/08/internet-proekt-_kuhnya-gorodov-zolotogo-kolcza.-_-zakrytaya-gruppa-informacziya-na-sajt-nb_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242" y="3599319"/>
            <a:ext cx="2230983" cy="143273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s://avatars.mds.yandex.net/i?id=b9b166d5305342a5ef1ad6a82cdfccbc3813e82e-5241942-images-thumbs&amp;n=1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0" t="4088" r="7520" b="7703"/>
          <a:stretch/>
        </p:blipFill>
        <p:spPr bwMode="auto">
          <a:xfrm>
            <a:off x="942474" y="3601950"/>
            <a:ext cx="2209124" cy="142766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s://xn--80aealpkljgdcdkev.xn--p1ai/local/templates/rombeer/images/logo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593" y="941348"/>
            <a:ext cx="2242513" cy="224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Google Shape;323;p7">
            <a:extLst>
              <a:ext uri="{FF2B5EF4-FFF2-40B4-BE49-F238E27FC236}">
                <a16:creationId xmlns:a16="http://schemas.microsoft.com/office/drawing/2014/main" id="{7B46E297-D726-4500-A4C6-473483798491}"/>
              </a:ext>
            </a:extLst>
          </p:cNvPr>
          <p:cNvSpPr txBox="1"/>
          <p:nvPr/>
        </p:nvSpPr>
        <p:spPr>
          <a:xfrm>
            <a:off x="2702986" y="9076548"/>
            <a:ext cx="2893141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Романовский лук</a:t>
            </a:r>
          </a:p>
        </p:txBody>
      </p:sp>
      <p:sp>
        <p:nvSpPr>
          <p:cNvPr id="30" name="Google Shape;323;p7">
            <a:extLst>
              <a:ext uri="{FF2B5EF4-FFF2-40B4-BE49-F238E27FC236}">
                <a16:creationId xmlns:a16="http://schemas.microsoft.com/office/drawing/2014/main" id="{7B46E297-D726-4500-A4C6-473483798491}"/>
              </a:ext>
            </a:extLst>
          </p:cNvPr>
          <p:cNvSpPr txBox="1"/>
          <p:nvPr/>
        </p:nvSpPr>
        <p:spPr>
          <a:xfrm>
            <a:off x="942473" y="5030971"/>
            <a:ext cx="3165979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Романовский гвоздь</a:t>
            </a:r>
          </a:p>
        </p:txBody>
      </p:sp>
      <p:sp>
        <p:nvSpPr>
          <p:cNvPr id="31" name="Google Shape;323;p7">
            <a:extLst>
              <a:ext uri="{FF2B5EF4-FFF2-40B4-BE49-F238E27FC236}">
                <a16:creationId xmlns:a16="http://schemas.microsoft.com/office/drawing/2014/main" id="{7B46E297-D726-4500-A4C6-473483798491}"/>
              </a:ext>
            </a:extLst>
          </p:cNvPr>
          <p:cNvSpPr txBox="1"/>
          <p:nvPr/>
        </p:nvSpPr>
        <p:spPr>
          <a:xfrm>
            <a:off x="744772" y="7097049"/>
            <a:ext cx="3479749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Романовские колокола</a:t>
            </a:r>
          </a:p>
        </p:txBody>
      </p:sp>
      <p:sp>
        <p:nvSpPr>
          <p:cNvPr id="32" name="Google Shape;323;p7">
            <a:extLst>
              <a:ext uri="{FF2B5EF4-FFF2-40B4-BE49-F238E27FC236}">
                <a16:creationId xmlns:a16="http://schemas.microsoft.com/office/drawing/2014/main" id="{7B46E297-D726-4500-A4C6-473483798491}"/>
              </a:ext>
            </a:extLst>
          </p:cNvPr>
          <p:cNvSpPr txBox="1"/>
          <p:nvPr/>
        </p:nvSpPr>
        <p:spPr>
          <a:xfrm>
            <a:off x="3540686" y="3186295"/>
            <a:ext cx="3130616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Романовский продукт</a:t>
            </a:r>
          </a:p>
        </p:txBody>
      </p:sp>
      <p:sp>
        <p:nvSpPr>
          <p:cNvPr id="33" name="Google Shape;323;p7">
            <a:extLst>
              <a:ext uri="{FF2B5EF4-FFF2-40B4-BE49-F238E27FC236}">
                <a16:creationId xmlns:a16="http://schemas.microsoft.com/office/drawing/2014/main" id="{7B46E297-D726-4500-A4C6-473483798491}"/>
              </a:ext>
            </a:extLst>
          </p:cNvPr>
          <p:cNvSpPr txBox="1"/>
          <p:nvPr/>
        </p:nvSpPr>
        <p:spPr>
          <a:xfrm>
            <a:off x="3625982" y="5029616"/>
            <a:ext cx="3045319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Романовские баранки</a:t>
            </a:r>
          </a:p>
        </p:txBody>
      </p:sp>
      <p:sp>
        <p:nvSpPr>
          <p:cNvPr id="34" name="Google Shape;323;p7">
            <a:extLst>
              <a:ext uri="{FF2B5EF4-FFF2-40B4-BE49-F238E27FC236}">
                <a16:creationId xmlns:a16="http://schemas.microsoft.com/office/drawing/2014/main" id="{7B46E297-D726-4500-A4C6-473483798491}"/>
              </a:ext>
            </a:extLst>
          </p:cNvPr>
          <p:cNvSpPr txBox="1"/>
          <p:nvPr/>
        </p:nvSpPr>
        <p:spPr>
          <a:xfrm>
            <a:off x="3887744" y="7099432"/>
            <a:ext cx="3659104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Романовское кружево</a:t>
            </a:r>
          </a:p>
        </p:txBody>
      </p:sp>
    </p:spTree>
    <p:extLst>
      <p:ext uri="{BB962C8B-B14F-4D97-AF65-F5344CB8AC3E}">
        <p14:creationId xmlns:p14="http://schemas.microsoft.com/office/powerpoint/2010/main" val="2125204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05;p12">
            <a:extLst>
              <a:ext uri="{FF2B5EF4-FFF2-40B4-BE49-F238E27FC236}">
                <a16:creationId xmlns:a16="http://schemas.microsoft.com/office/drawing/2014/main" id="{4254C78F-A47A-4A78-8AFC-37800E89734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81194" y="944904"/>
            <a:ext cx="591476" cy="59147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5537F76-FF55-41DF-B4B7-9F44B9D51163}"/>
              </a:ext>
            </a:extLst>
          </p:cNvPr>
          <p:cNvSpPr txBox="1"/>
          <p:nvPr/>
        </p:nvSpPr>
        <p:spPr>
          <a:xfrm>
            <a:off x="834240" y="483239"/>
            <a:ext cx="259398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2400" b="1">
                <a:solidFill>
                  <a:schemeClr val="tx1"/>
                </a:solidFill>
                <a:latin typeface="Montserrat Bold" pitchFamily="2" charset="-52"/>
              </a:defRPr>
            </a:lvl1pPr>
          </a:lstStyle>
          <a:p>
            <a:r>
              <a:rPr lang="ru-RU" dirty="0"/>
              <a:t>Виды туризма</a:t>
            </a: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A7D4E42B-0C4A-49CB-8ACF-85F5E8FD43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4836" y="944904"/>
            <a:ext cx="510794" cy="663136"/>
          </a:xfrm>
          <a:prstGeom prst="rect">
            <a:avLst/>
          </a:prstGeom>
        </p:spPr>
      </p:pic>
      <p:sp>
        <p:nvSpPr>
          <p:cNvPr id="39" name="Google Shape;314;p6">
            <a:extLst>
              <a:ext uri="{FF2B5EF4-FFF2-40B4-BE49-F238E27FC236}">
                <a16:creationId xmlns:a16="http://schemas.microsoft.com/office/drawing/2014/main" id="{BDAE0B28-723F-4DD0-B0B9-4085462EA5D8}"/>
              </a:ext>
            </a:extLst>
          </p:cNvPr>
          <p:cNvSpPr txBox="1"/>
          <p:nvPr/>
        </p:nvSpPr>
        <p:spPr>
          <a:xfrm>
            <a:off x="704540" y="9380381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/>
              <a:t>Тутаевский муниципальный округ</a:t>
            </a:r>
          </a:p>
        </p:txBody>
      </p:sp>
      <p:sp>
        <p:nvSpPr>
          <p:cNvPr id="43" name="Google Shape;496;p12">
            <a:extLst>
              <a:ext uri="{FF2B5EF4-FFF2-40B4-BE49-F238E27FC236}">
                <a16:creationId xmlns:a16="http://schemas.microsoft.com/office/drawing/2014/main" id="{D4F0BAA2-C6D1-46A5-9AC1-A46783CD2FFF}"/>
              </a:ext>
            </a:extLst>
          </p:cNvPr>
          <p:cNvSpPr txBox="1"/>
          <p:nvPr/>
        </p:nvSpPr>
        <p:spPr>
          <a:xfrm>
            <a:off x="3477502" y="1682525"/>
            <a:ext cx="1245461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Круизный</a:t>
            </a:r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5" name="Google Shape;495;p12">
            <a:extLst>
              <a:ext uri="{FF2B5EF4-FFF2-40B4-BE49-F238E27FC236}">
                <a16:creationId xmlns:a16="http://schemas.microsoft.com/office/drawing/2014/main" id="{D27B2EA3-6897-4F86-A954-0423999AB63D}"/>
              </a:ext>
            </a:extLst>
          </p:cNvPr>
          <p:cNvSpPr txBox="1"/>
          <p:nvPr/>
        </p:nvSpPr>
        <p:spPr>
          <a:xfrm>
            <a:off x="4709971" y="1676196"/>
            <a:ext cx="1133921" cy="314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Детский</a:t>
            </a:r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6" name="Google Shape;494;p12">
            <a:extLst>
              <a:ext uri="{FF2B5EF4-FFF2-40B4-BE49-F238E27FC236}">
                <a16:creationId xmlns:a16="http://schemas.microsoft.com/office/drawing/2014/main" id="{C5C227D8-7965-4C0F-9512-74E1E6BD716F}"/>
              </a:ext>
            </a:extLst>
          </p:cNvPr>
          <p:cNvSpPr txBox="1"/>
          <p:nvPr/>
        </p:nvSpPr>
        <p:spPr>
          <a:xfrm>
            <a:off x="1989987" y="1608040"/>
            <a:ext cx="1539219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Деловой и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 событийный</a:t>
            </a:r>
            <a:endParaRPr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8" name="Google Shape;502;p12">
            <a:extLst>
              <a:ext uri="{FF2B5EF4-FFF2-40B4-BE49-F238E27FC236}">
                <a16:creationId xmlns:a16="http://schemas.microsoft.com/office/drawing/2014/main" id="{9D70A213-3165-4217-8C74-308A398CD2D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64530" y="991059"/>
            <a:ext cx="590135" cy="590135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2;p12">
            <a:extLst>
              <a:ext uri="{FF2B5EF4-FFF2-40B4-BE49-F238E27FC236}">
                <a16:creationId xmlns:a16="http://schemas.microsoft.com/office/drawing/2014/main" id="{7C349A05-DF1C-45E5-8EE0-7947E559653E}"/>
              </a:ext>
            </a:extLst>
          </p:cNvPr>
          <p:cNvSpPr txBox="1"/>
          <p:nvPr/>
        </p:nvSpPr>
        <p:spPr>
          <a:xfrm>
            <a:off x="299477" y="1576531"/>
            <a:ext cx="194083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Культурно-</a:t>
            </a:r>
            <a:br>
              <a:rPr lang="ru-RU" dirty="0">
                <a:solidFill>
                  <a:schemeClr val="tx1"/>
                </a:solidFill>
                <a:latin typeface="+mn-lt"/>
                <a:sym typeface="Arial"/>
              </a:rPr>
            </a:b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познавательный</a:t>
            </a:r>
            <a:endParaRPr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51" name="Google Shape;503;p12">
            <a:extLst>
              <a:ext uri="{FF2B5EF4-FFF2-40B4-BE49-F238E27FC236}">
                <a16:creationId xmlns:a16="http://schemas.microsoft.com/office/drawing/2014/main" id="{D70D0AC6-891A-4F97-9825-C7A0BE4EA05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3260" y="998627"/>
            <a:ext cx="573267" cy="573267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07;p12">
            <a:extLst>
              <a:ext uri="{FF2B5EF4-FFF2-40B4-BE49-F238E27FC236}">
                <a16:creationId xmlns:a16="http://schemas.microsoft.com/office/drawing/2014/main" id="{AB7E4C20-9474-469E-AFF8-3029372FB603}"/>
              </a:ext>
            </a:extLst>
          </p:cNvPr>
          <p:cNvSpPr txBox="1"/>
          <p:nvPr/>
        </p:nvSpPr>
        <p:spPr>
          <a:xfrm>
            <a:off x="637052" y="2820626"/>
            <a:ext cx="5623562" cy="485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2400" b="1">
                <a:solidFill>
                  <a:schemeClr val="tx1"/>
                </a:solidFill>
                <a:latin typeface="Montserrat Bold" pitchFamily="2" charset="-52"/>
              </a:defRPr>
            </a:lvl1pPr>
          </a:lstStyle>
          <a:p>
            <a:r>
              <a:rPr lang="ru-RU" dirty="0"/>
              <a:t>Популярные места для посещения</a:t>
            </a:r>
            <a:endParaRPr dirty="0"/>
          </a:p>
        </p:txBody>
      </p:sp>
      <p:sp>
        <p:nvSpPr>
          <p:cNvPr id="53" name="Google Shape;511;p12">
            <a:extLst>
              <a:ext uri="{FF2B5EF4-FFF2-40B4-BE49-F238E27FC236}">
                <a16:creationId xmlns:a16="http://schemas.microsoft.com/office/drawing/2014/main" id="{10377B57-BCBE-42EE-B7A9-633AA5CCFF10}"/>
              </a:ext>
            </a:extLst>
          </p:cNvPr>
          <p:cNvSpPr/>
          <p:nvPr/>
        </p:nvSpPr>
        <p:spPr>
          <a:xfrm>
            <a:off x="174397" y="3787997"/>
            <a:ext cx="3740063" cy="3231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indent="-285750">
              <a:buClr>
                <a:srgbClr val="FFCB0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D3D3C"/>
                </a:solidFill>
                <a:latin typeface="+mn-lt"/>
              </a:rPr>
              <a:t>Воскресенский собор </a:t>
            </a:r>
          </a:p>
          <a:p>
            <a:pPr marL="285750" indent="-285750">
              <a:buClr>
                <a:srgbClr val="FFCB0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D3D3C"/>
                </a:solidFill>
                <a:latin typeface="+mn-lt"/>
              </a:rPr>
              <a:t>Колокололитейное производство и музей колоколов</a:t>
            </a:r>
          </a:p>
          <a:p>
            <a:pPr marL="285750" indent="-285750">
              <a:buClr>
                <a:srgbClr val="FFCB0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D3D3C"/>
                </a:solidFill>
                <a:latin typeface="+mn-lt"/>
              </a:rPr>
              <a:t>Казанская церковь и </a:t>
            </a:r>
            <a:r>
              <a:rPr lang="ru-RU" dirty="0" err="1">
                <a:solidFill>
                  <a:srgbClr val="3D3D3C"/>
                </a:solidFill>
                <a:latin typeface="+mn-lt"/>
              </a:rPr>
              <a:t>Кустодиевский</a:t>
            </a:r>
            <a:r>
              <a:rPr lang="ru-RU" dirty="0">
                <a:solidFill>
                  <a:srgbClr val="3D3D3C"/>
                </a:solidFill>
                <a:latin typeface="+mn-lt"/>
              </a:rPr>
              <a:t> бульвар</a:t>
            </a:r>
          </a:p>
          <a:p>
            <a:pPr marL="285750" indent="-285750">
              <a:buClr>
                <a:srgbClr val="FFCB0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D3D3C"/>
                </a:solidFill>
                <a:latin typeface="+mn-lt"/>
              </a:rPr>
              <a:t>Покровская церковь и икона прибавления ума</a:t>
            </a:r>
          </a:p>
          <a:p>
            <a:pPr marL="285750" indent="-285750">
              <a:buClr>
                <a:srgbClr val="FFCB0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3D3D3C"/>
                </a:solidFill>
                <a:latin typeface="+mn-lt"/>
              </a:rPr>
              <a:t>Крестовоздвиженский</a:t>
            </a:r>
            <a:r>
              <a:rPr lang="ru-RU" dirty="0">
                <a:solidFill>
                  <a:srgbClr val="3D3D3C"/>
                </a:solidFill>
                <a:latin typeface="+mn-lt"/>
              </a:rPr>
              <a:t> собор и усадьба дворян </a:t>
            </a:r>
            <a:r>
              <a:rPr lang="ru-RU" dirty="0" err="1">
                <a:solidFill>
                  <a:srgbClr val="3D3D3C"/>
                </a:solidFill>
                <a:latin typeface="+mn-lt"/>
              </a:rPr>
              <a:t>Зацепиных</a:t>
            </a:r>
            <a:endParaRPr lang="ru-RU" dirty="0">
              <a:solidFill>
                <a:srgbClr val="3D3D3C"/>
              </a:solidFill>
              <a:latin typeface="+mn-lt"/>
            </a:endParaRPr>
          </a:p>
          <a:p>
            <a:pPr marL="285750" indent="-285750">
              <a:buClr>
                <a:srgbClr val="FFCB0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D3D3C"/>
                </a:solidFill>
                <a:latin typeface="+mn-lt"/>
              </a:rPr>
              <a:t>Музей «Космос» (родина </a:t>
            </a:r>
            <a:r>
              <a:rPr lang="ru-RU" dirty="0" err="1">
                <a:solidFill>
                  <a:srgbClr val="3D3D3C"/>
                </a:solidFill>
                <a:latin typeface="+mn-lt"/>
              </a:rPr>
              <a:t>В.Терешковой</a:t>
            </a:r>
            <a:r>
              <a:rPr lang="ru-RU" dirty="0">
                <a:solidFill>
                  <a:srgbClr val="3D3D3C"/>
                </a:solidFill>
                <a:latin typeface="+mn-lt"/>
              </a:rPr>
              <a:t>)</a:t>
            </a:r>
          </a:p>
          <a:p>
            <a:pPr marL="285750" indent="-285750">
              <a:buClr>
                <a:srgbClr val="FFCB0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D3D3C"/>
                </a:solidFill>
                <a:latin typeface="+mn-lt"/>
              </a:rPr>
              <a:t>Музей Адмирала Ушакова</a:t>
            </a:r>
          </a:p>
          <a:p>
            <a:pPr marL="285750" indent="-285750">
              <a:buClr>
                <a:srgbClr val="FFCB0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D3D3C"/>
                </a:solidFill>
                <a:latin typeface="+mn-lt"/>
              </a:rPr>
              <a:t>Паромная переправа и Волжская набережная</a:t>
            </a:r>
          </a:p>
          <a:p>
            <a:pPr marL="285750" indent="-285750">
              <a:buClr>
                <a:srgbClr val="FFCB0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D3D3C"/>
                </a:solidFill>
                <a:latin typeface="+mn-lt"/>
              </a:rPr>
              <a:t>Парк СССР и Юбилейная площадь</a:t>
            </a:r>
          </a:p>
        </p:txBody>
      </p:sp>
      <p:sp>
        <p:nvSpPr>
          <p:cNvPr id="57" name="Номер слайда 1">
            <a:extLst>
              <a:ext uri="{FF2B5EF4-FFF2-40B4-BE49-F238E27FC236}">
                <a16:creationId xmlns:a16="http://schemas.microsoft.com/office/drawing/2014/main" id="{7D32C7F3-6E06-4877-B781-6029A69509E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12</a:t>
            </a:fld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A5B9401F-E961-4618-8E49-CF4D50562FD5}"/>
              </a:ext>
            </a:extLst>
          </p:cNvPr>
          <p:cNvSpPr/>
          <p:nvPr/>
        </p:nvSpPr>
        <p:spPr>
          <a:xfrm>
            <a:off x="6463586" y="0"/>
            <a:ext cx="394414" cy="9906000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A0DB512-E10D-343E-A2FA-EDA6517E88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8675" y="6235966"/>
            <a:ext cx="2503791" cy="2477265"/>
          </a:xfrm>
          <a:prstGeom prst="round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D72EE8-8F3D-EA7B-6E08-4519840071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4905" y="7263557"/>
            <a:ext cx="3172650" cy="2021561"/>
          </a:xfrm>
          <a:prstGeom prst="round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020" y="3579704"/>
            <a:ext cx="2387080" cy="238708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9146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"/>
          <p:cNvSpPr txBox="1"/>
          <p:nvPr/>
        </p:nvSpPr>
        <p:spPr>
          <a:xfrm>
            <a:off x="718848" y="3623876"/>
            <a:ext cx="4510878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3D3D3C"/>
                </a:solidFill>
                <a:latin typeface="Montserrat Bold" pitchFamily="2" charset="-52"/>
                <a:sym typeface="Arial"/>
              </a:rPr>
              <a:t>Приоритетные инвестиционные ниши</a:t>
            </a:r>
          </a:p>
        </p:txBody>
      </p:sp>
      <p:sp>
        <p:nvSpPr>
          <p:cNvPr id="212" name="Google Shape;212;p4"/>
          <p:cNvSpPr/>
          <p:nvPr/>
        </p:nvSpPr>
        <p:spPr>
          <a:xfrm rot="2700000">
            <a:off x="5138949" y="26642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4"/>
          <p:cNvSpPr/>
          <p:nvPr/>
        </p:nvSpPr>
        <p:spPr>
          <a:xfrm rot="2700000">
            <a:off x="5138949" y="157181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4"/>
          <p:cNvSpPr/>
          <p:nvPr/>
        </p:nvSpPr>
        <p:spPr>
          <a:xfrm rot="2700000">
            <a:off x="5794797" y="921493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4"/>
          <p:cNvSpPr/>
          <p:nvPr/>
        </p:nvSpPr>
        <p:spPr>
          <a:xfrm rot="2700000">
            <a:off x="6489495" y="26642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4"/>
          <p:cNvSpPr/>
          <p:nvPr/>
        </p:nvSpPr>
        <p:spPr>
          <a:xfrm rot="2700000">
            <a:off x="6489495" y="157181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4"/>
          <p:cNvSpPr/>
          <p:nvPr/>
        </p:nvSpPr>
        <p:spPr>
          <a:xfrm rot="2700000">
            <a:off x="5800553" y="-376446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4"/>
          <p:cNvSpPr/>
          <p:nvPr/>
        </p:nvSpPr>
        <p:spPr>
          <a:xfrm rot="2700000">
            <a:off x="5134523" y="287890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4"/>
          <p:cNvSpPr/>
          <p:nvPr/>
        </p:nvSpPr>
        <p:spPr>
          <a:xfrm rot="2700000">
            <a:off x="5134523" y="418429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4"/>
          <p:cNvSpPr/>
          <p:nvPr/>
        </p:nvSpPr>
        <p:spPr>
          <a:xfrm rot="2700000">
            <a:off x="5790371" y="3533972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4"/>
          <p:cNvSpPr/>
          <p:nvPr/>
        </p:nvSpPr>
        <p:spPr>
          <a:xfrm rot="2700000">
            <a:off x="6485069" y="287890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4"/>
          <p:cNvSpPr/>
          <p:nvPr/>
        </p:nvSpPr>
        <p:spPr>
          <a:xfrm rot="2700000">
            <a:off x="6485069" y="418429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4"/>
          <p:cNvSpPr/>
          <p:nvPr/>
        </p:nvSpPr>
        <p:spPr>
          <a:xfrm rot="2700000">
            <a:off x="5796127" y="2236033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4"/>
          <p:cNvSpPr/>
          <p:nvPr/>
        </p:nvSpPr>
        <p:spPr>
          <a:xfrm rot="2700000">
            <a:off x="5134523" y="5501188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4"/>
          <p:cNvSpPr/>
          <p:nvPr/>
        </p:nvSpPr>
        <p:spPr>
          <a:xfrm rot="2700000">
            <a:off x="5134523" y="6806578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4"/>
          <p:cNvSpPr/>
          <p:nvPr/>
        </p:nvSpPr>
        <p:spPr>
          <a:xfrm rot="2700000">
            <a:off x="5790371" y="6156258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4"/>
          <p:cNvSpPr/>
          <p:nvPr/>
        </p:nvSpPr>
        <p:spPr>
          <a:xfrm rot="2700000">
            <a:off x="6485069" y="5501188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4"/>
          <p:cNvSpPr/>
          <p:nvPr/>
        </p:nvSpPr>
        <p:spPr>
          <a:xfrm rot="2700000">
            <a:off x="6485069" y="6806578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4"/>
          <p:cNvSpPr/>
          <p:nvPr/>
        </p:nvSpPr>
        <p:spPr>
          <a:xfrm rot="2700000">
            <a:off x="5796127" y="4858319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4"/>
          <p:cNvSpPr/>
          <p:nvPr/>
        </p:nvSpPr>
        <p:spPr>
          <a:xfrm rot="2700000">
            <a:off x="5134523" y="813559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4"/>
          <p:cNvSpPr/>
          <p:nvPr/>
        </p:nvSpPr>
        <p:spPr>
          <a:xfrm rot="2700000">
            <a:off x="5134523" y="944098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4"/>
          <p:cNvSpPr/>
          <p:nvPr/>
        </p:nvSpPr>
        <p:spPr>
          <a:xfrm rot="2700000">
            <a:off x="5790371" y="8790662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4"/>
          <p:cNvSpPr/>
          <p:nvPr/>
        </p:nvSpPr>
        <p:spPr>
          <a:xfrm rot="2700000">
            <a:off x="6485069" y="813559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4"/>
          <p:cNvSpPr/>
          <p:nvPr/>
        </p:nvSpPr>
        <p:spPr>
          <a:xfrm rot="2700000">
            <a:off x="6485069" y="944098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4"/>
          <p:cNvSpPr/>
          <p:nvPr/>
        </p:nvSpPr>
        <p:spPr>
          <a:xfrm rot="2700000">
            <a:off x="5796127" y="7492723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008FD847-B82C-4164-957B-E3BBCBD31F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28" y="497317"/>
            <a:ext cx="658265" cy="83756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670513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Номер слайда 1">
            <a:extLst>
              <a:ext uri="{FF2B5EF4-FFF2-40B4-BE49-F238E27FC236}">
                <a16:creationId xmlns:a16="http://schemas.microsoft.com/office/drawing/2014/main" id="{CD464316-BBF4-4D6B-A682-B9FB2419AF85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14</a:t>
            </a:fld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8" name="Google Shape;527;p13">
            <a:extLst>
              <a:ext uri="{FF2B5EF4-FFF2-40B4-BE49-F238E27FC236}">
                <a16:creationId xmlns:a16="http://schemas.microsoft.com/office/drawing/2014/main" id="{C00B0D39-A871-488A-AD93-5A4E2E7F3ECB}"/>
              </a:ext>
            </a:extLst>
          </p:cNvPr>
          <p:cNvSpPr/>
          <p:nvPr/>
        </p:nvSpPr>
        <p:spPr>
          <a:xfrm>
            <a:off x="-36124" y="0"/>
            <a:ext cx="394414" cy="9906000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Текст 19">
            <a:extLst>
              <a:ext uri="{FF2B5EF4-FFF2-40B4-BE49-F238E27FC236}">
                <a16:creationId xmlns:a16="http://schemas.microsoft.com/office/drawing/2014/main" id="{3BB527BE-7C80-4377-A34A-2F2AFC662889}"/>
              </a:ext>
            </a:extLst>
          </p:cNvPr>
          <p:cNvSpPr txBox="1">
            <a:spLocks/>
          </p:cNvSpPr>
          <p:nvPr/>
        </p:nvSpPr>
        <p:spPr>
          <a:xfrm>
            <a:off x="-4189861" y="6763224"/>
            <a:ext cx="1276808" cy="2110194"/>
          </a:xfrm>
          <a:prstGeom prst="rect">
            <a:avLst/>
          </a:prstGeom>
        </p:spPr>
        <p:txBody>
          <a:bodyPr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0400" dirty="0">
              <a:solidFill>
                <a:srgbClr val="FFCB00"/>
              </a:solidFill>
              <a:latin typeface="Cera Pro Medium" panose="00000600000000000000" pitchFamily="2" charset="0"/>
            </a:endParaRPr>
          </a:p>
        </p:txBody>
      </p:sp>
      <p:sp>
        <p:nvSpPr>
          <p:cNvPr id="70" name="Google Shape;130;p2">
            <a:extLst>
              <a:ext uri="{FF2B5EF4-FFF2-40B4-BE49-F238E27FC236}">
                <a16:creationId xmlns:a16="http://schemas.microsoft.com/office/drawing/2014/main" id="{3AA06634-EDAE-467C-B1E0-8D5F0B1CA8DD}"/>
              </a:ext>
            </a:extLst>
          </p:cNvPr>
          <p:cNvSpPr txBox="1"/>
          <p:nvPr/>
        </p:nvSpPr>
        <p:spPr>
          <a:xfrm>
            <a:off x="777521" y="460375"/>
            <a:ext cx="5583591" cy="636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 dirty="0">
                <a:solidFill>
                  <a:schemeClr val="tx1"/>
                </a:solidFill>
                <a:latin typeface="Montserrat Bold" pitchFamily="2" charset="-52"/>
                <a:sym typeface="Arial"/>
              </a:rPr>
              <a:t>Приоритетные направления инвестирования</a:t>
            </a:r>
          </a:p>
        </p:txBody>
      </p:sp>
      <p:sp>
        <p:nvSpPr>
          <p:cNvPr id="15" name="Google Shape;314;p6">
            <a:extLst>
              <a:ext uri="{FF2B5EF4-FFF2-40B4-BE49-F238E27FC236}">
                <a16:creationId xmlns:a16="http://schemas.microsoft.com/office/drawing/2014/main" id="{4579B7A8-EE34-4446-89F1-9917850CFEB7}"/>
              </a:ext>
            </a:extLst>
          </p:cNvPr>
          <p:cNvSpPr txBox="1"/>
          <p:nvPr/>
        </p:nvSpPr>
        <p:spPr>
          <a:xfrm>
            <a:off x="704540" y="9380381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/>
              <a:t>Тутаевский муниципальный округ</a:t>
            </a:r>
          </a:p>
        </p:txBody>
      </p:sp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69" b="34605"/>
          <a:stretch/>
        </p:blipFill>
        <p:spPr bwMode="auto">
          <a:xfrm rot="5400000">
            <a:off x="-160085" y="4482528"/>
            <a:ext cx="7103105" cy="167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Google Shape;325;p7">
            <a:extLst>
              <a:ext uri="{FF2B5EF4-FFF2-40B4-BE49-F238E27FC236}">
                <a16:creationId xmlns:a16="http://schemas.microsoft.com/office/drawing/2014/main" id="{2844B5B8-76A5-4DDC-BC36-813B60A4BC7B}"/>
              </a:ext>
            </a:extLst>
          </p:cNvPr>
          <p:cNvSpPr txBox="1"/>
          <p:nvPr/>
        </p:nvSpPr>
        <p:spPr>
          <a:xfrm>
            <a:off x="4476467" y="1770311"/>
            <a:ext cx="2156346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spcAft>
                <a:spcPts val="600"/>
              </a:spcAft>
              <a:buNone/>
              <a:defRPr>
                <a:solidFill>
                  <a:schemeClr val="tx1"/>
                </a:solidFill>
                <a:latin typeface="Montserrat SemiBold" pitchFamily="2" charset="-52"/>
              </a:defRPr>
            </a:lvl1pPr>
          </a:lstStyle>
          <a:p>
            <a:r>
              <a:rPr lang="ru-RU" sz="2200" b="1" dirty="0">
                <a:solidFill>
                  <a:srgbClr val="FFC000"/>
                </a:solidFill>
              </a:rPr>
              <a:t>Правый берег</a:t>
            </a:r>
          </a:p>
        </p:txBody>
      </p:sp>
      <p:sp>
        <p:nvSpPr>
          <p:cNvPr id="29" name="Google Shape;325;p7">
            <a:extLst>
              <a:ext uri="{FF2B5EF4-FFF2-40B4-BE49-F238E27FC236}">
                <a16:creationId xmlns:a16="http://schemas.microsoft.com/office/drawing/2014/main" id="{2844B5B8-76A5-4DDC-BC36-813B60A4BC7B}"/>
              </a:ext>
            </a:extLst>
          </p:cNvPr>
          <p:cNvSpPr txBox="1"/>
          <p:nvPr/>
        </p:nvSpPr>
        <p:spPr>
          <a:xfrm>
            <a:off x="571924" y="1770311"/>
            <a:ext cx="1978925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spcAft>
                <a:spcPts val="600"/>
              </a:spcAft>
              <a:buNone/>
              <a:defRPr>
                <a:solidFill>
                  <a:schemeClr val="tx1"/>
                </a:solidFill>
                <a:latin typeface="Montserrat SemiBold" pitchFamily="2" charset="-52"/>
              </a:defRPr>
            </a:lvl1pPr>
          </a:lstStyle>
          <a:p>
            <a:r>
              <a:rPr lang="ru-RU" sz="2200" b="1" dirty="0">
                <a:solidFill>
                  <a:srgbClr val="FFC000"/>
                </a:solidFill>
              </a:rPr>
              <a:t>Левый берег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5176" y="2177663"/>
            <a:ext cx="1393442" cy="1393442"/>
          </a:xfrm>
          <a:prstGeom prst="rect">
            <a:avLst/>
          </a:prstGeom>
        </p:spPr>
      </p:pic>
      <p:sp>
        <p:nvSpPr>
          <p:cNvPr id="33" name="Google Shape;495;p12">
            <a:extLst>
              <a:ext uri="{FF2B5EF4-FFF2-40B4-BE49-F238E27FC236}">
                <a16:creationId xmlns:a16="http://schemas.microsoft.com/office/drawing/2014/main" id="{D00A8F89-9C58-45D6-88C1-2FB126EDEB0C}"/>
              </a:ext>
            </a:extLst>
          </p:cNvPr>
          <p:cNvSpPr txBox="1"/>
          <p:nvPr/>
        </p:nvSpPr>
        <p:spPr>
          <a:xfrm>
            <a:off x="4464608" y="3518584"/>
            <a:ext cx="1878826" cy="815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>
              <a:spcAft>
                <a:spcPts val="600"/>
              </a:spcAft>
              <a:buFont typeface="Arial"/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Пищевая и легкая промышленность</a:t>
            </a:r>
          </a:p>
        </p:txBody>
      </p:sp>
      <p:sp>
        <p:nvSpPr>
          <p:cNvPr id="35" name="Google Shape;494;p12">
            <a:extLst>
              <a:ext uri="{FF2B5EF4-FFF2-40B4-BE49-F238E27FC236}">
                <a16:creationId xmlns:a16="http://schemas.microsoft.com/office/drawing/2014/main" id="{19B91820-D516-4EB9-8E52-AE354F50BFDF}"/>
              </a:ext>
            </a:extLst>
          </p:cNvPr>
          <p:cNvSpPr txBox="1"/>
          <p:nvPr/>
        </p:nvSpPr>
        <p:spPr>
          <a:xfrm>
            <a:off x="204312" y="4818857"/>
            <a:ext cx="2814271" cy="38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dirty="0">
                <a:solidFill>
                  <a:schemeClr val="tx1"/>
                </a:solidFill>
                <a:latin typeface="+mn-lt"/>
              </a:rPr>
              <a:t>Туризм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9A40420A-0F4D-4A24-8184-71427507E3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992" y="3299321"/>
            <a:ext cx="1455632" cy="1442316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9A40420A-0F4D-4A24-8184-71427507E3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9829" y="4148745"/>
            <a:ext cx="1173532" cy="1162797"/>
          </a:xfrm>
          <a:prstGeom prst="rect">
            <a:avLst/>
          </a:prstGeom>
        </p:spPr>
      </p:pic>
      <p:sp>
        <p:nvSpPr>
          <p:cNvPr id="40" name="Google Shape;494;p12">
            <a:extLst>
              <a:ext uri="{FF2B5EF4-FFF2-40B4-BE49-F238E27FC236}">
                <a16:creationId xmlns:a16="http://schemas.microsoft.com/office/drawing/2014/main" id="{19B91820-D516-4EB9-8E52-AE354F50BFDF}"/>
              </a:ext>
            </a:extLst>
          </p:cNvPr>
          <p:cNvSpPr txBox="1"/>
          <p:nvPr/>
        </p:nvSpPr>
        <p:spPr>
          <a:xfrm>
            <a:off x="4649272" y="5388437"/>
            <a:ext cx="2814271" cy="38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dirty="0">
                <a:solidFill>
                  <a:schemeClr val="tx1"/>
                </a:solidFill>
                <a:latin typeface="+mn-lt"/>
              </a:rPr>
              <a:t>Туризм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6"/>
          <a:srcRect l="7094" r="3837"/>
          <a:stretch/>
        </p:blipFill>
        <p:spPr>
          <a:xfrm>
            <a:off x="4019480" y="4856947"/>
            <a:ext cx="1175258" cy="1374867"/>
          </a:xfrm>
          <a:prstGeom prst="round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6"/>
          <a:srcRect l="7094" r="3837"/>
          <a:stretch/>
        </p:blipFill>
        <p:spPr>
          <a:xfrm>
            <a:off x="874089" y="5572120"/>
            <a:ext cx="1455632" cy="1702861"/>
          </a:xfrm>
          <a:prstGeom prst="rect">
            <a:avLst/>
          </a:prstGeom>
        </p:spPr>
      </p:pic>
      <p:sp>
        <p:nvSpPr>
          <p:cNvPr id="44" name="Google Shape;494;p12">
            <a:extLst>
              <a:ext uri="{FF2B5EF4-FFF2-40B4-BE49-F238E27FC236}">
                <a16:creationId xmlns:a16="http://schemas.microsoft.com/office/drawing/2014/main" id="{19B91820-D516-4EB9-8E52-AE354F50BFDF}"/>
              </a:ext>
            </a:extLst>
          </p:cNvPr>
          <p:cNvSpPr txBox="1"/>
          <p:nvPr/>
        </p:nvSpPr>
        <p:spPr>
          <a:xfrm>
            <a:off x="411510" y="7353901"/>
            <a:ext cx="2396597" cy="60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dirty="0">
                <a:solidFill>
                  <a:schemeClr val="tx1"/>
                </a:solidFill>
                <a:latin typeface="+mn-lt"/>
              </a:rPr>
              <a:t>Индустрия гостеприимства</a:t>
            </a:r>
          </a:p>
        </p:txBody>
      </p:sp>
      <p:sp>
        <p:nvSpPr>
          <p:cNvPr id="46" name="Google Shape;494;p12">
            <a:extLst>
              <a:ext uri="{FF2B5EF4-FFF2-40B4-BE49-F238E27FC236}">
                <a16:creationId xmlns:a16="http://schemas.microsoft.com/office/drawing/2014/main" id="{19B91820-D516-4EB9-8E52-AE354F50BFDF}"/>
              </a:ext>
            </a:extLst>
          </p:cNvPr>
          <p:cNvSpPr txBox="1"/>
          <p:nvPr/>
        </p:nvSpPr>
        <p:spPr>
          <a:xfrm>
            <a:off x="3408810" y="6288552"/>
            <a:ext cx="2396597" cy="60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dirty="0">
                <a:solidFill>
                  <a:schemeClr val="tx1"/>
                </a:solidFill>
                <a:latin typeface="+mn-lt"/>
              </a:rPr>
              <a:t>Индустрия гостеприимства</a:t>
            </a:r>
          </a:p>
        </p:txBody>
      </p:sp>
      <p:sp>
        <p:nvSpPr>
          <p:cNvPr id="47" name="Google Shape;494;p12">
            <a:extLst>
              <a:ext uri="{FF2B5EF4-FFF2-40B4-BE49-F238E27FC236}">
                <a16:creationId xmlns:a16="http://schemas.microsoft.com/office/drawing/2014/main" id="{19B91820-D516-4EB9-8E52-AE354F50BFDF}"/>
              </a:ext>
            </a:extLst>
          </p:cNvPr>
          <p:cNvSpPr txBox="1"/>
          <p:nvPr/>
        </p:nvSpPr>
        <p:spPr>
          <a:xfrm rot="17506830">
            <a:off x="2194831" y="5062765"/>
            <a:ext cx="2396597" cy="38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dirty="0">
                <a:solidFill>
                  <a:schemeClr val="bg1"/>
                </a:solidFill>
                <a:latin typeface="+mn-lt"/>
              </a:rPr>
              <a:t>р. Волга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2849" y="6837072"/>
            <a:ext cx="1438075" cy="1287265"/>
          </a:xfrm>
          <a:prstGeom prst="rect">
            <a:avLst/>
          </a:prstGeom>
        </p:spPr>
      </p:pic>
      <p:sp>
        <p:nvSpPr>
          <p:cNvPr id="41" name="Google Shape;495;p12">
            <a:extLst>
              <a:ext uri="{FF2B5EF4-FFF2-40B4-BE49-F238E27FC236}">
                <a16:creationId xmlns:a16="http://schemas.microsoft.com/office/drawing/2014/main" id="{D00A8F89-9C58-45D6-88C1-2FB126EDEB0C}"/>
              </a:ext>
            </a:extLst>
          </p:cNvPr>
          <p:cNvSpPr txBox="1"/>
          <p:nvPr/>
        </p:nvSpPr>
        <p:spPr>
          <a:xfrm>
            <a:off x="4224522" y="8181679"/>
            <a:ext cx="2633478" cy="60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>
              <a:spcAft>
                <a:spcPts val="600"/>
              </a:spcAft>
              <a:buFont typeface="Arial"/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Развитие индустриального парка «Тутаев»</a:t>
            </a:r>
          </a:p>
        </p:txBody>
      </p:sp>
    </p:spTree>
    <p:extLst>
      <p:ext uri="{BB962C8B-B14F-4D97-AF65-F5344CB8AC3E}">
        <p14:creationId xmlns:p14="http://schemas.microsoft.com/office/powerpoint/2010/main" val="2043944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701785E-705C-5C93-3236-A1269A6F34B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000" smtClean="0">
                <a:latin typeface="+mn-lt"/>
              </a:rPr>
              <a:t>15</a:t>
            </a:fld>
            <a:endParaRPr lang="ru-RU" dirty="0">
              <a:latin typeface="+mn-l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50D593-0B5E-6BBE-BEDA-A70CC1D6F6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18" y="3873412"/>
            <a:ext cx="4041913" cy="250031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D665CE5-1AE0-C32F-B7FE-BB4DC48EBEFE}"/>
              </a:ext>
            </a:extLst>
          </p:cNvPr>
          <p:cNvSpPr/>
          <p:nvPr/>
        </p:nvSpPr>
        <p:spPr>
          <a:xfrm>
            <a:off x="0" y="437322"/>
            <a:ext cx="5791200" cy="821635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Промышленный парк МАСТЕР</a:t>
            </a:r>
          </a:p>
          <a:p>
            <a:pPr algn="ctr"/>
            <a:r>
              <a:rPr lang="ru-RU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Адрес: г. Тутаев Ярославской области, ул. Промышленная, 27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2123ABC-5BDD-87E0-443A-FE8C2D2A295D}"/>
              </a:ext>
            </a:extLst>
          </p:cNvPr>
          <p:cNvSpPr/>
          <p:nvPr/>
        </p:nvSpPr>
        <p:spPr>
          <a:xfrm>
            <a:off x="6546573" y="0"/>
            <a:ext cx="311426" cy="9906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CF722B2-1205-AD64-4FD3-D0FEE14151D8}"/>
              </a:ext>
            </a:extLst>
          </p:cNvPr>
          <p:cNvSpPr/>
          <p:nvPr/>
        </p:nvSpPr>
        <p:spPr>
          <a:xfrm>
            <a:off x="1099930" y="1550504"/>
            <a:ext cx="5446643" cy="16432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/>
              <a:t>-     </a:t>
            </a:r>
            <a:r>
              <a:rPr lang="ru-RU" sz="1600" dirty="0"/>
              <a:t>количество резидентов 22 ед.</a:t>
            </a:r>
          </a:p>
          <a:p>
            <a:pPr marL="285750" indent="-285750" algn="just">
              <a:buFontTx/>
              <a:buChar char="-"/>
            </a:pPr>
            <a:r>
              <a:rPr lang="ru-RU" sz="1600" dirty="0"/>
              <a:t>площадь помещения для резидентов 43 988,8 кв.м.</a:t>
            </a:r>
          </a:p>
          <a:p>
            <a:pPr marL="285750" indent="-285750" algn="just">
              <a:buFontTx/>
              <a:buChar char="-"/>
            </a:pPr>
            <a:r>
              <a:rPr lang="ru-RU" sz="1600" dirty="0"/>
              <a:t>заполнено 90,4% производственных помещений</a:t>
            </a:r>
          </a:p>
          <a:p>
            <a:pPr marL="285750" indent="-285750" algn="just">
              <a:buFontTx/>
              <a:buChar char="-"/>
            </a:pPr>
            <a:r>
              <a:rPr lang="ru-RU" sz="1600" dirty="0"/>
              <a:t>создано 498 новых рабочих мест </a:t>
            </a:r>
          </a:p>
          <a:p>
            <a:pPr marL="285750" indent="-285750" algn="just">
              <a:buFontTx/>
              <a:buChar char="-"/>
            </a:pP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6A9566D-52F9-235A-5A3E-CD9A5B123B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7983" y="6550841"/>
            <a:ext cx="4968530" cy="2630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8626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701785E-705C-5C93-3236-A1269A6F34B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000" smtClean="0">
                <a:latin typeface="+mn-lt"/>
              </a:rPr>
              <a:t>16</a:t>
            </a:fld>
            <a:endParaRPr lang="ru-RU" dirty="0">
              <a:latin typeface="+mn-lt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D665CE5-1AE0-C32F-B7FE-BB4DC48EBEFE}"/>
              </a:ext>
            </a:extLst>
          </p:cNvPr>
          <p:cNvSpPr/>
          <p:nvPr/>
        </p:nvSpPr>
        <p:spPr>
          <a:xfrm>
            <a:off x="311425" y="437322"/>
            <a:ext cx="5791200" cy="821635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Индустриальный парк «Тутаев»</a:t>
            </a:r>
          </a:p>
          <a:p>
            <a:pPr algn="ctr"/>
            <a:r>
              <a:rPr lang="ru-RU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Адрес: г. Тутаев Ярославской области, ул. Промышленная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2123ABC-5BDD-87E0-443A-FE8C2D2A295D}"/>
              </a:ext>
            </a:extLst>
          </p:cNvPr>
          <p:cNvSpPr/>
          <p:nvPr/>
        </p:nvSpPr>
        <p:spPr>
          <a:xfrm>
            <a:off x="0" y="0"/>
            <a:ext cx="311426" cy="9906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4D212BA-91B8-93F1-60BF-83866841D3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340" y="4058434"/>
            <a:ext cx="6016668" cy="512296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E877DA2-885E-8108-3E5A-6F967FDC93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482" y="1465545"/>
            <a:ext cx="4886433" cy="217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6160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"/>
          <p:cNvSpPr txBox="1"/>
          <p:nvPr/>
        </p:nvSpPr>
        <p:spPr>
          <a:xfrm>
            <a:off x="718848" y="3870097"/>
            <a:ext cx="3011323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3D3D3C"/>
                </a:solidFill>
                <a:latin typeface="Montserrat Bold" pitchFamily="2" charset="-52"/>
                <a:sym typeface="Arial"/>
              </a:rPr>
              <a:t>Меры поддержки</a:t>
            </a:r>
          </a:p>
        </p:txBody>
      </p:sp>
      <p:sp>
        <p:nvSpPr>
          <p:cNvPr id="212" name="Google Shape;212;p4"/>
          <p:cNvSpPr/>
          <p:nvPr/>
        </p:nvSpPr>
        <p:spPr>
          <a:xfrm rot="2700000">
            <a:off x="5138949" y="26642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4"/>
          <p:cNvSpPr/>
          <p:nvPr/>
        </p:nvSpPr>
        <p:spPr>
          <a:xfrm rot="2700000">
            <a:off x="5138949" y="157181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4"/>
          <p:cNvSpPr/>
          <p:nvPr/>
        </p:nvSpPr>
        <p:spPr>
          <a:xfrm rot="2700000">
            <a:off x="5794797" y="921493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4"/>
          <p:cNvSpPr/>
          <p:nvPr/>
        </p:nvSpPr>
        <p:spPr>
          <a:xfrm rot="2700000">
            <a:off x="6489495" y="26642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4"/>
          <p:cNvSpPr/>
          <p:nvPr/>
        </p:nvSpPr>
        <p:spPr>
          <a:xfrm rot="2700000">
            <a:off x="6489495" y="157181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4"/>
          <p:cNvSpPr/>
          <p:nvPr/>
        </p:nvSpPr>
        <p:spPr>
          <a:xfrm rot="2700000">
            <a:off x="5800553" y="-376446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4"/>
          <p:cNvSpPr/>
          <p:nvPr/>
        </p:nvSpPr>
        <p:spPr>
          <a:xfrm rot="2700000">
            <a:off x="5134523" y="287890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4"/>
          <p:cNvSpPr/>
          <p:nvPr/>
        </p:nvSpPr>
        <p:spPr>
          <a:xfrm rot="2700000">
            <a:off x="5134523" y="418429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4"/>
          <p:cNvSpPr/>
          <p:nvPr/>
        </p:nvSpPr>
        <p:spPr>
          <a:xfrm rot="2700000">
            <a:off x="5790371" y="3533972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4"/>
          <p:cNvSpPr/>
          <p:nvPr/>
        </p:nvSpPr>
        <p:spPr>
          <a:xfrm rot="2700000">
            <a:off x="6485069" y="287890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4"/>
          <p:cNvSpPr/>
          <p:nvPr/>
        </p:nvSpPr>
        <p:spPr>
          <a:xfrm rot="2700000">
            <a:off x="6485069" y="418429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4"/>
          <p:cNvSpPr/>
          <p:nvPr/>
        </p:nvSpPr>
        <p:spPr>
          <a:xfrm rot="2700000">
            <a:off x="5796127" y="2236033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4"/>
          <p:cNvSpPr/>
          <p:nvPr/>
        </p:nvSpPr>
        <p:spPr>
          <a:xfrm rot="2700000">
            <a:off x="5134523" y="5501188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4"/>
          <p:cNvSpPr/>
          <p:nvPr/>
        </p:nvSpPr>
        <p:spPr>
          <a:xfrm rot="2700000">
            <a:off x="5134523" y="6806578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4"/>
          <p:cNvSpPr/>
          <p:nvPr/>
        </p:nvSpPr>
        <p:spPr>
          <a:xfrm rot="2700000">
            <a:off x="5790371" y="6156258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4"/>
          <p:cNvSpPr/>
          <p:nvPr/>
        </p:nvSpPr>
        <p:spPr>
          <a:xfrm rot="2700000">
            <a:off x="6485069" y="5501188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4"/>
          <p:cNvSpPr/>
          <p:nvPr/>
        </p:nvSpPr>
        <p:spPr>
          <a:xfrm rot="2700000">
            <a:off x="6485069" y="6806578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4"/>
          <p:cNvSpPr/>
          <p:nvPr/>
        </p:nvSpPr>
        <p:spPr>
          <a:xfrm rot="2700000">
            <a:off x="5796127" y="4858319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4"/>
          <p:cNvSpPr/>
          <p:nvPr/>
        </p:nvSpPr>
        <p:spPr>
          <a:xfrm rot="2700000">
            <a:off x="5134523" y="813559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4"/>
          <p:cNvSpPr/>
          <p:nvPr/>
        </p:nvSpPr>
        <p:spPr>
          <a:xfrm rot="2700000">
            <a:off x="5134523" y="944098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4"/>
          <p:cNvSpPr/>
          <p:nvPr/>
        </p:nvSpPr>
        <p:spPr>
          <a:xfrm rot="2700000">
            <a:off x="5790371" y="8790662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4"/>
          <p:cNvSpPr/>
          <p:nvPr/>
        </p:nvSpPr>
        <p:spPr>
          <a:xfrm rot="2700000">
            <a:off x="6485069" y="813559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4"/>
          <p:cNvSpPr/>
          <p:nvPr/>
        </p:nvSpPr>
        <p:spPr>
          <a:xfrm rot="2700000">
            <a:off x="6485069" y="944098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4"/>
          <p:cNvSpPr/>
          <p:nvPr/>
        </p:nvSpPr>
        <p:spPr>
          <a:xfrm rot="2700000">
            <a:off x="5796127" y="7492723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D3C28DB-2998-499B-9A69-F647B59512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28" y="497317"/>
            <a:ext cx="658265" cy="83756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9391906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4" name="Google Shape;281;p5">
            <a:extLst>
              <a:ext uri="{FF2B5EF4-FFF2-40B4-BE49-F238E27FC236}">
                <a16:creationId xmlns:a16="http://schemas.microsoft.com/office/drawing/2014/main" id="{3A616BFD-16E1-48B4-8CC9-4C61282FA2A7}"/>
              </a:ext>
            </a:extLst>
          </p:cNvPr>
          <p:cNvCxnSpPr>
            <a:cxnSpLocks/>
          </p:cNvCxnSpPr>
          <p:nvPr/>
        </p:nvCxnSpPr>
        <p:spPr>
          <a:xfrm>
            <a:off x="310594" y="5260462"/>
            <a:ext cx="6077406" cy="0"/>
          </a:xfrm>
          <a:prstGeom prst="straightConnector1">
            <a:avLst/>
          </a:prstGeom>
          <a:noFill/>
          <a:ln w="15875" cap="flat" cmpd="sng">
            <a:solidFill>
              <a:schemeClr val="bg1">
                <a:lumMod val="75000"/>
              </a:schemeClr>
            </a:solidFill>
            <a:prstDash val="sysDot"/>
            <a:miter lim="800000"/>
            <a:headEnd type="none" w="sm" len="sm"/>
            <a:tailEnd type="none" w="sm" len="sm"/>
          </a:ln>
        </p:spPr>
      </p:cxnSp>
      <p:sp>
        <p:nvSpPr>
          <p:cNvPr id="59" name="Скругленный прямоугольник 58"/>
          <p:cNvSpPr/>
          <p:nvPr/>
        </p:nvSpPr>
        <p:spPr>
          <a:xfrm>
            <a:off x="800100" y="995286"/>
            <a:ext cx="5581650" cy="50292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800100" y="5353716"/>
            <a:ext cx="5581650" cy="45596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C16726F-DD90-4BEE-9A2B-875FB8AA80C2}"/>
              </a:ext>
            </a:extLst>
          </p:cNvPr>
          <p:cNvSpPr/>
          <p:nvPr/>
        </p:nvSpPr>
        <p:spPr>
          <a:xfrm>
            <a:off x="0" y="0"/>
            <a:ext cx="394414" cy="9906000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800100" y="1700718"/>
            <a:ext cx="2403739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/>
          <a:p>
            <a:r>
              <a:rPr lang="ru-RU" sz="1200" b="1" dirty="0">
                <a:solidFill>
                  <a:schemeClr val="bg2"/>
                </a:solidFill>
                <a:latin typeface="Montserrat SemiBold" pitchFamily="2" charset="-52"/>
                <a:cs typeface="Segoe UI Light" panose="020B0502040204020203" pitchFamily="34" charset="0"/>
              </a:rPr>
              <a:t>НАЛОГ НА ПРИБЫЛЬ</a:t>
            </a:r>
          </a:p>
        </p:txBody>
      </p:sp>
      <p:sp>
        <p:nvSpPr>
          <p:cNvPr id="17" name="Прямоугольник 32"/>
          <p:cNvSpPr>
            <a:spLocks noChangeArrowheads="1"/>
          </p:cNvSpPr>
          <p:nvPr/>
        </p:nvSpPr>
        <p:spPr bwMode="auto">
          <a:xfrm>
            <a:off x="3657599" y="1704400"/>
            <a:ext cx="2600969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/>
          <a:p>
            <a:r>
              <a:rPr lang="ru-RU" sz="1200" b="1" dirty="0">
                <a:solidFill>
                  <a:schemeClr val="bg2"/>
                </a:solidFill>
                <a:latin typeface="Montserrat SemiBold" pitchFamily="2" charset="-52"/>
                <a:cs typeface="Segoe UI Light" panose="020B0502040204020203" pitchFamily="34" charset="0"/>
              </a:rPr>
              <a:t>НАЛОГ НА ИМУЩЕСТВО</a:t>
            </a: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813710" y="2923744"/>
            <a:ext cx="2401617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/>
          <a:p>
            <a:r>
              <a:rPr lang="ru-RU" sz="1200" b="1" dirty="0">
                <a:solidFill>
                  <a:schemeClr val="bg2"/>
                </a:solidFill>
                <a:latin typeface="Montserrat SemiBold" pitchFamily="2" charset="-52"/>
                <a:cs typeface="Segoe UI Light" panose="020B0502040204020203" pitchFamily="34" charset="0"/>
              </a:rPr>
              <a:t>ЗЕМЕЛЬНЫЙ НАЛОГ</a:t>
            </a:r>
          </a:p>
        </p:txBody>
      </p:sp>
      <p:pic>
        <p:nvPicPr>
          <p:cNvPr id="22" name="Picture 2" descr="D:\Проекты\_ЯО\2017_05_17 Меры\work\building.pn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 l="13568" r="12780" b="13590"/>
          <a:stretch>
            <a:fillRect/>
          </a:stretch>
        </p:blipFill>
        <p:spPr bwMode="auto">
          <a:xfrm>
            <a:off x="3664906" y="2048675"/>
            <a:ext cx="376559" cy="441787"/>
          </a:xfrm>
          <a:prstGeom prst="rect">
            <a:avLst/>
          </a:prstGeom>
          <a:noFill/>
        </p:spPr>
      </p:pic>
      <p:pic>
        <p:nvPicPr>
          <p:cNvPr id="23" name="Picture 2" descr="D:\Проекты\_Я\2019_04_01 Инвестклимат ЯО\6779fdd118e0b1c28fae07cd5ebc3a1e.png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50000"/>
          </a:blip>
          <a:srcRect/>
          <a:stretch>
            <a:fillRect/>
          </a:stretch>
        </p:blipFill>
        <p:spPr bwMode="auto">
          <a:xfrm>
            <a:off x="785000" y="3176193"/>
            <a:ext cx="408454" cy="405121"/>
          </a:xfrm>
          <a:prstGeom prst="rect">
            <a:avLst/>
          </a:prstGeom>
          <a:noFill/>
        </p:spPr>
      </p:pic>
      <p:graphicFrame>
        <p:nvGraphicFramePr>
          <p:cNvPr id="34" name="Таблица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553759"/>
              </p:ext>
            </p:extLst>
          </p:nvPr>
        </p:nvGraphicFramePr>
        <p:xfrm>
          <a:off x="1129850" y="1945230"/>
          <a:ext cx="2457349" cy="670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56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1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4731">
                <a:tc>
                  <a:txBody>
                    <a:bodyPr/>
                    <a:lstStyle/>
                    <a:p>
                      <a:pPr marR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400" b="1" i="0" u="none" strike="noStrike" cap="none" dirty="0">
                          <a:solidFill>
                            <a:schemeClr val="tx1"/>
                          </a:solidFill>
                          <a:latin typeface="Montserrat SemiBold" pitchFamily="2" charset="-52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0%</a:t>
                      </a: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  <a:cs typeface="Segoe UI Light" panose="020B0502040204020203" pitchFamily="34" charset="0"/>
                        </a:rPr>
                        <a:t>первые 5 лет</a:t>
                      </a:r>
                    </a:p>
                  </a:txBody>
                  <a:tcPr marL="36000" marR="3600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731">
                <a:tc>
                  <a:txBody>
                    <a:bodyPr/>
                    <a:lstStyle/>
                    <a:p>
                      <a:pPr marR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400" b="1" i="0" u="none" strike="noStrike" cap="none" dirty="0">
                          <a:solidFill>
                            <a:schemeClr val="tx1"/>
                          </a:solidFill>
                          <a:latin typeface="Montserrat SemiBold" pitchFamily="2" charset="-52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18%</a:t>
                      </a: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  <a:cs typeface="Segoe UI Light" panose="020B0502040204020203" pitchFamily="34" charset="0"/>
                        </a:rPr>
                        <a:t>последующие 5 лет</a:t>
                      </a:r>
                    </a:p>
                  </a:txBody>
                  <a:tcPr marL="36000" marR="3600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5" name="Таблица 34"/>
          <p:cNvGraphicFramePr>
            <a:graphicFrameLocks noGrp="1"/>
          </p:cNvGraphicFramePr>
          <p:nvPr/>
        </p:nvGraphicFramePr>
        <p:xfrm>
          <a:off x="4057963" y="1945230"/>
          <a:ext cx="2475833" cy="670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36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21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4731"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Montserrat SemiBold" pitchFamily="2" charset="-52"/>
                          <a:cs typeface="Segoe UI Light" panose="020B0502040204020203" pitchFamily="34" charset="0"/>
                        </a:rPr>
                        <a:t>0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Montserrat SemiBold" pitchFamily="2" charset="-52"/>
                          <a:cs typeface="Segoe UI Light" panose="020B0502040204020203" pitchFamily="34" charset="0"/>
                        </a:rPr>
                        <a:t>%</a:t>
                      </a: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100" b="0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первые 5 лет</a:t>
                      </a:r>
                    </a:p>
                  </a:txBody>
                  <a:tcPr marL="36000" marR="3600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731">
                <a:tc>
                  <a:txBody>
                    <a:bodyPr/>
                    <a:lstStyle/>
                    <a:p>
                      <a:pPr marL="0" indent="0" algn="r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Montserrat SemiBold" pitchFamily="2" charset="-52"/>
                          <a:cs typeface="Segoe UI Light" panose="020B0502040204020203" pitchFamily="34" charset="0"/>
                        </a:rPr>
                        <a:t>1,1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Montserrat SemiBold" pitchFamily="2" charset="-52"/>
                          <a:cs typeface="Segoe UI Light" panose="020B0502040204020203" pitchFamily="34" charset="0"/>
                        </a:rPr>
                        <a:t>%</a:t>
                      </a: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100" b="0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последующие 5 лет</a:t>
                      </a:r>
                    </a:p>
                  </a:txBody>
                  <a:tcPr marL="36000" marR="3600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6" name="Таблица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1503925"/>
              </p:ext>
            </p:extLst>
          </p:nvPr>
        </p:nvGraphicFramePr>
        <p:xfrm>
          <a:off x="1200023" y="3194004"/>
          <a:ext cx="2194091" cy="365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62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78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R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400" b="1" i="0" u="none" strike="noStrike" cap="none" dirty="0">
                          <a:solidFill>
                            <a:schemeClr val="tx1"/>
                          </a:solidFill>
                          <a:latin typeface="Montserrat SemiBold" pitchFamily="2" charset="-52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0%</a:t>
                      </a: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100" b="0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первые 3 года</a:t>
                      </a:r>
                    </a:p>
                  </a:txBody>
                  <a:tcPr marL="36000" marR="3600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8" name="Таблица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830635"/>
              </p:ext>
            </p:extLst>
          </p:nvPr>
        </p:nvGraphicFramePr>
        <p:xfrm>
          <a:off x="4057963" y="3697053"/>
          <a:ext cx="2625734" cy="670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6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88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4390">
                <a:tc>
                  <a:txBody>
                    <a:bodyPr/>
                    <a:lstStyle/>
                    <a:p>
                      <a:pPr marR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400" b="1" i="0" u="none" strike="noStrike" cap="none" dirty="0">
                          <a:solidFill>
                            <a:schemeClr val="tx1"/>
                          </a:solidFill>
                          <a:latin typeface="Montserrat SemiBold" pitchFamily="2" charset="-52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от 0</a:t>
                      </a:r>
                    </a:p>
                  </a:txBody>
                  <a:tcPr marL="72000" marR="7200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altLang="ru-RU" sz="1100" b="0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в течение 24 месяцев</a:t>
                      </a:r>
                      <a:endParaRPr lang="ru-RU" sz="1100" b="0" i="0" u="none" strike="noStrike" cap="none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Segoe UI Light" panose="020B0502040204020203" pitchFamily="34" charset="0"/>
                        <a:sym typeface="Arial"/>
                      </a:endParaRPr>
                    </a:p>
                  </a:txBody>
                  <a:tcPr marL="36000" marR="3600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390">
                <a:tc>
                  <a:txBody>
                    <a:bodyPr/>
                    <a:lstStyle/>
                    <a:p>
                      <a:pPr marR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400" b="1" i="0" u="none" strike="noStrike" cap="none" dirty="0">
                          <a:solidFill>
                            <a:schemeClr val="tx1"/>
                          </a:solidFill>
                          <a:latin typeface="Montserrat SemiBold" pitchFamily="2" charset="-52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до 1</a:t>
                      </a:r>
                    </a:p>
                  </a:txBody>
                  <a:tcPr marL="72000" marR="7200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altLang="ru-RU" sz="1100" b="0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после 120-го месяца</a:t>
                      </a:r>
                      <a:endParaRPr lang="ru-RU" sz="1100" b="0" i="0" u="none" strike="noStrike" cap="none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Segoe UI Light" panose="020B0502040204020203" pitchFamily="34" charset="0"/>
                        <a:sym typeface="Arial"/>
                      </a:endParaRPr>
                    </a:p>
                  </a:txBody>
                  <a:tcPr marL="36000" marR="3600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9" name="Picture 3" descr="D:\Проекты\_Я\2019_04_01 Инвестклимат ЯО\coal_cart_trolley_tain_track_fossil_lugger-512.png"/>
          <p:cNvPicPr>
            <a:picLocks noChangeAspect="1" noChangeArrowheads="1"/>
          </p:cNvPicPr>
          <p:nvPr/>
        </p:nvPicPr>
        <p:blipFill>
          <a:blip r:embed="rId4" cstate="print">
            <a:lum bright="50000"/>
          </a:blip>
          <a:srcRect/>
          <a:stretch>
            <a:fillRect/>
          </a:stretch>
        </p:blipFill>
        <p:spPr bwMode="auto">
          <a:xfrm>
            <a:off x="3657549" y="3672959"/>
            <a:ext cx="417633" cy="386636"/>
          </a:xfrm>
          <a:prstGeom prst="rect">
            <a:avLst/>
          </a:prstGeom>
          <a:noFill/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6DD2B17A-A750-461A-BA29-1EA79746A8E0}"/>
              </a:ext>
            </a:extLst>
          </p:cNvPr>
          <p:cNvSpPr txBox="1"/>
          <p:nvPr/>
        </p:nvSpPr>
        <p:spPr>
          <a:xfrm>
            <a:off x="874663" y="967487"/>
            <a:ext cx="449141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</a:rPr>
              <a:t>На территории действует льготный режим – </a:t>
            </a:r>
          </a:p>
          <a:p>
            <a:r>
              <a:rPr lang="ru-RU" sz="1400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</a:rPr>
              <a:t>территория </a:t>
            </a: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  <a:ea typeface="Times New Roman" panose="02020603050405020304" pitchFamily="18" charset="0"/>
              </a:rPr>
              <a:t>ТОР «Тутаев»</a:t>
            </a:r>
          </a:p>
        </p:txBody>
      </p:sp>
      <p:pic>
        <p:nvPicPr>
          <p:cNvPr id="20" name="Picture 5" descr="D:\Проекты\_ЯО\2017_07_04 РЦИ\work\coins.png"/>
          <p:cNvPicPr>
            <a:picLocks noChangeAspect="1" noChangeArrowheads="1"/>
          </p:cNvPicPr>
          <p:nvPr/>
        </p:nvPicPr>
        <p:blipFill>
          <a:blip r:embed="rId5" cstate="print">
            <a:lum bright="40000"/>
          </a:blip>
          <a:srcRect l="13429" t="7135" r="12861" b="20506"/>
          <a:stretch>
            <a:fillRect/>
          </a:stretch>
        </p:blipFill>
        <p:spPr bwMode="auto">
          <a:xfrm flipH="1">
            <a:off x="798026" y="2112619"/>
            <a:ext cx="410106" cy="402587"/>
          </a:xfrm>
          <a:prstGeom prst="rect">
            <a:avLst/>
          </a:prstGeom>
          <a:noFill/>
        </p:spPr>
      </p:pic>
      <p:sp>
        <p:nvSpPr>
          <p:cNvPr id="43" name="Прямоугольник 42"/>
          <p:cNvSpPr>
            <a:spLocks noChangeArrowheads="1"/>
          </p:cNvSpPr>
          <p:nvPr/>
        </p:nvSpPr>
        <p:spPr bwMode="auto">
          <a:xfrm>
            <a:off x="3657599" y="3049453"/>
            <a:ext cx="3081866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/>
          <a:p>
            <a:r>
              <a:rPr lang="ru-RU" sz="1200" b="1" dirty="0">
                <a:solidFill>
                  <a:schemeClr val="bg2"/>
                </a:solidFill>
                <a:latin typeface="Montserrat SemiBold" pitchFamily="2" charset="-52"/>
                <a:cs typeface="Segoe UI Light" panose="020B0502040204020203" pitchFamily="34" charset="0"/>
              </a:rPr>
              <a:t>НАЛОГ НА ДОБЫЧУ ПОЛЕЗНЫХ ИСКОПАЕМЫХ</a:t>
            </a:r>
          </a:p>
          <a:p>
            <a:r>
              <a:rPr lang="ru-RU" sz="700" dirty="0">
                <a:solidFill>
                  <a:schemeClr val="bg1">
                    <a:lumMod val="50000"/>
                  </a:schemeClr>
                </a:solidFill>
                <a:latin typeface="+mn-lt"/>
                <a:cs typeface="Segoe UI Light" panose="020B0502040204020203" pitchFamily="34" charset="0"/>
              </a:rPr>
              <a:t>(коэффициент, характеризующий территорию добычи</a:t>
            </a:r>
            <a:endParaRPr lang="en-US" sz="700" dirty="0">
              <a:solidFill>
                <a:schemeClr val="bg1">
                  <a:lumMod val="50000"/>
                </a:schemeClr>
              </a:solidFill>
              <a:latin typeface="+mn-lt"/>
              <a:cs typeface="Segoe UI Light" panose="020B0502040204020203" pitchFamily="34" charset="0"/>
            </a:endParaRPr>
          </a:p>
          <a:p>
            <a:r>
              <a:rPr lang="ru-RU" sz="700" dirty="0">
                <a:solidFill>
                  <a:schemeClr val="bg1">
                    <a:lumMod val="50000"/>
                  </a:schemeClr>
                </a:solidFill>
                <a:latin typeface="+mn-lt"/>
                <a:cs typeface="Segoe UI Light" panose="020B0502040204020203" pitchFamily="34" charset="0"/>
              </a:rPr>
              <a:t> полезного ископаемого)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78BD483-F5C2-43BC-A57C-2ADBD0F228EB}"/>
              </a:ext>
            </a:extLst>
          </p:cNvPr>
          <p:cNvSpPr txBox="1"/>
          <p:nvPr/>
        </p:nvSpPr>
        <p:spPr>
          <a:xfrm>
            <a:off x="1383484" y="4752316"/>
            <a:ext cx="37465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Montserrat SemiBold" pitchFamily="2" charset="-52"/>
              </a:rPr>
              <a:t>18 резидентов </a:t>
            </a:r>
            <a:r>
              <a:rPr lang="ru-RU" sz="1200" dirty="0">
                <a:solidFill>
                  <a:schemeClr val="tx1"/>
                </a:solidFill>
                <a:latin typeface="+mn-lt"/>
              </a:rPr>
              <a:t>по состоянию на 01.01.2026</a:t>
            </a:r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6" name="Picture 2" descr="C:\Users\lebedevate\Desktop\Презентации\Icons Maps\Icons_3\h.png">
            <a:extLst>
              <a:ext uri="{FF2B5EF4-FFF2-40B4-BE49-F238E27FC236}">
                <a16:creationId xmlns:a16="http://schemas.microsoft.com/office/drawing/2014/main" id="{3DD12C3C-08B2-44AB-9359-D90C9CDF2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026" y="4677359"/>
            <a:ext cx="461144" cy="434764"/>
          </a:xfrm>
          <a:prstGeom prst="rect">
            <a:avLst/>
          </a:prstGeom>
          <a:noFill/>
        </p:spPr>
      </p:pic>
      <p:sp>
        <p:nvSpPr>
          <p:cNvPr id="41" name="TextBox 40"/>
          <p:cNvSpPr txBox="1"/>
          <p:nvPr/>
        </p:nvSpPr>
        <p:spPr>
          <a:xfrm>
            <a:off x="874663" y="5407948"/>
            <a:ext cx="4983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Региональные инвестиционные проекты</a:t>
            </a:r>
          </a:p>
        </p:txBody>
      </p:sp>
      <p:graphicFrame>
        <p:nvGraphicFramePr>
          <p:cNvPr id="49" name="Таблица 48"/>
          <p:cNvGraphicFramePr>
            <a:graphicFrameLocks noGrp="1"/>
          </p:cNvGraphicFramePr>
          <p:nvPr/>
        </p:nvGraphicFramePr>
        <p:xfrm>
          <a:off x="1497765" y="6097678"/>
          <a:ext cx="4907622" cy="1036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8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39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ru-RU" sz="2000" b="1" i="0" u="none" strike="noStrike" cap="none" dirty="0">
                          <a:solidFill>
                            <a:schemeClr val="tx1"/>
                          </a:solidFill>
                          <a:latin typeface="Montserrat SemiBold" pitchFamily="2" charset="-52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10%</a:t>
                      </a:r>
                    </a:p>
                  </a:txBody>
                  <a:tcPr marL="36000" marR="3600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/>
                          <a:sym typeface="Arial"/>
                        </a:rPr>
                        <a:t>начиная с налогового периода, в котором получена первая прибыль от реализации товаров в рамках проекта</a:t>
                      </a:r>
                    </a:p>
                    <a:p>
                      <a:r>
                        <a:rPr lang="ru-RU" sz="1200" b="0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/>
                          <a:sym typeface="Arial"/>
                        </a:rPr>
                        <a:t>заканчивая налоговым периодом, в котором 20% - 10% = капитальные вложения по проекту</a:t>
                      </a: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4" name="Прямоугольник 53"/>
          <p:cNvSpPr>
            <a:spLocks noChangeArrowheads="1"/>
          </p:cNvSpPr>
          <p:nvPr/>
        </p:nvSpPr>
        <p:spPr bwMode="auto">
          <a:xfrm>
            <a:off x="1497765" y="7127689"/>
            <a:ext cx="3435124" cy="338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15" tIns="60957" rIns="121915" bIns="60957" anchor="ctr">
            <a:sp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Montserrat SemiBold" pitchFamily="2" charset="-52"/>
              </a:rPr>
              <a:t>не более 5 налоговых периодов</a:t>
            </a:r>
          </a:p>
        </p:txBody>
      </p:sp>
      <p:sp>
        <p:nvSpPr>
          <p:cNvPr id="55" name="Прямоугольник 54"/>
          <p:cNvSpPr>
            <a:spLocks noChangeArrowheads="1"/>
          </p:cNvSpPr>
          <p:nvPr/>
        </p:nvSpPr>
        <p:spPr bwMode="auto">
          <a:xfrm>
            <a:off x="661988" y="5841779"/>
            <a:ext cx="2415227" cy="307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15" tIns="60957" rIns="121915" bIns="60957" anchor="ctr">
            <a:spAutoFit/>
          </a:bodyPr>
          <a:lstStyle/>
          <a:p>
            <a:r>
              <a:rPr lang="ru-RU" sz="1200" b="1" dirty="0">
                <a:solidFill>
                  <a:schemeClr val="bg2"/>
                </a:solidFill>
                <a:latin typeface="Montserrat SemiBold" pitchFamily="2" charset="-52"/>
                <a:cs typeface="Segoe UI Light" panose="020B0502040204020203" pitchFamily="34" charset="0"/>
              </a:rPr>
              <a:t>НАЛОГ НА ПРИБЫЛЬ</a:t>
            </a:r>
          </a:p>
        </p:txBody>
      </p:sp>
      <p:pic>
        <p:nvPicPr>
          <p:cNvPr id="57" name="Picture 5" descr="D:\Проекты\_ЯО\2017_07_04 РЦИ\work\coins.png"/>
          <p:cNvPicPr>
            <a:picLocks noChangeAspect="1" noChangeArrowheads="1"/>
          </p:cNvPicPr>
          <p:nvPr/>
        </p:nvPicPr>
        <p:blipFill>
          <a:blip r:embed="rId5" cstate="print">
            <a:lum bright="40000"/>
          </a:blip>
          <a:srcRect l="13429" t="7135" r="12861" b="20506"/>
          <a:stretch>
            <a:fillRect/>
          </a:stretch>
        </p:blipFill>
        <p:spPr bwMode="auto">
          <a:xfrm flipH="1">
            <a:off x="785000" y="6524178"/>
            <a:ext cx="451117" cy="442846"/>
          </a:xfrm>
          <a:prstGeom prst="rect">
            <a:avLst/>
          </a:prstGeom>
          <a:noFill/>
        </p:spPr>
      </p:pic>
      <p:sp>
        <p:nvSpPr>
          <p:cNvPr id="51" name="Google Shape;130;p2">
            <a:extLst>
              <a:ext uri="{FF2B5EF4-FFF2-40B4-BE49-F238E27FC236}">
                <a16:creationId xmlns:a16="http://schemas.microsoft.com/office/drawing/2014/main" id="{3FB56828-558F-480A-B71D-14EC89C4A512}"/>
              </a:ext>
            </a:extLst>
          </p:cNvPr>
          <p:cNvSpPr txBox="1"/>
          <p:nvPr/>
        </p:nvSpPr>
        <p:spPr>
          <a:xfrm>
            <a:off x="777521" y="460375"/>
            <a:ext cx="5583591" cy="636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 dirty="0">
                <a:solidFill>
                  <a:schemeClr val="tx1"/>
                </a:solidFill>
                <a:latin typeface="Montserrat Bold" pitchFamily="2" charset="-52"/>
                <a:sym typeface="Arial"/>
              </a:rPr>
              <a:t>Меры поддержки</a:t>
            </a:r>
          </a:p>
        </p:txBody>
      </p:sp>
      <p:sp>
        <p:nvSpPr>
          <p:cNvPr id="60" name="Google Shape;314;p6">
            <a:extLst>
              <a:ext uri="{FF2B5EF4-FFF2-40B4-BE49-F238E27FC236}">
                <a16:creationId xmlns:a16="http://schemas.microsoft.com/office/drawing/2014/main" id="{A5C32B55-63F9-45A5-B999-4DF2FDFDD5E6}"/>
              </a:ext>
            </a:extLst>
          </p:cNvPr>
          <p:cNvSpPr txBox="1"/>
          <p:nvPr/>
        </p:nvSpPr>
        <p:spPr>
          <a:xfrm>
            <a:off x="704540" y="9380381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/>
              <a:t>Тутаевский муниципальный округ</a:t>
            </a:r>
            <a:endParaRPr dirty="0"/>
          </a:p>
        </p:txBody>
      </p:sp>
      <p:sp>
        <p:nvSpPr>
          <p:cNvPr id="65" name="Номер слайда 1">
            <a:extLst>
              <a:ext uri="{FF2B5EF4-FFF2-40B4-BE49-F238E27FC236}">
                <a16:creationId xmlns:a16="http://schemas.microsoft.com/office/drawing/2014/main" id="{F9F571B2-C3BC-4580-B640-ADD3AB83DC2C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18</a:t>
            </a:fld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32" name="Прямоугольник 31"/>
          <p:cNvSpPr>
            <a:spLocks noChangeArrowheads="1"/>
          </p:cNvSpPr>
          <p:nvPr/>
        </p:nvSpPr>
        <p:spPr bwMode="auto">
          <a:xfrm>
            <a:off x="824798" y="3820320"/>
            <a:ext cx="2401617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/>
          <a:p>
            <a:r>
              <a:rPr lang="ru-RU" sz="1200" b="1" dirty="0">
                <a:solidFill>
                  <a:schemeClr val="bg2"/>
                </a:solidFill>
                <a:latin typeface="Montserrat SemiBold" pitchFamily="2" charset="-52"/>
                <a:cs typeface="Segoe UI Light" panose="020B0502040204020203" pitchFamily="34" charset="0"/>
              </a:rPr>
              <a:t>СТРАХОВЫЕ ВЗНОСЫ</a:t>
            </a:r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2837642"/>
              </p:ext>
            </p:extLst>
          </p:nvPr>
        </p:nvGraphicFramePr>
        <p:xfrm>
          <a:off x="1213049" y="4030702"/>
          <a:ext cx="2194091" cy="365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72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6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R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400" b="1" i="0" u="none" strike="noStrike" cap="none" dirty="0">
                          <a:solidFill>
                            <a:schemeClr val="tx1"/>
                          </a:solidFill>
                          <a:latin typeface="Montserrat SemiBold" pitchFamily="2" charset="-52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7,6%</a:t>
                      </a: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100" b="0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до</a:t>
                      </a:r>
                      <a:r>
                        <a:rPr lang="ru-RU" sz="1100" b="0" i="0" u="none" strike="noStrike" cap="none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 2029 г.</a:t>
                      </a:r>
                      <a:endParaRPr lang="ru-RU" sz="1100" b="0" i="0" u="none" strike="noStrike" cap="none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Segoe UI Light" panose="020B0502040204020203" pitchFamily="34" charset="0"/>
                        <a:sym typeface="Arial"/>
                      </a:endParaRPr>
                    </a:p>
                  </a:txBody>
                  <a:tcPr marL="36000" marR="3600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4" name="Picture 5" descr="D:\Проекты\_ЯО\2017_07_04 РЦИ\work\coins.png"/>
          <p:cNvPicPr>
            <a:picLocks noChangeAspect="1" noChangeArrowheads="1"/>
          </p:cNvPicPr>
          <p:nvPr/>
        </p:nvPicPr>
        <p:blipFill>
          <a:blip r:embed="rId5" cstate="print">
            <a:lum bright="40000"/>
          </a:blip>
          <a:srcRect l="13429" t="7135" r="12861" b="20506"/>
          <a:stretch>
            <a:fillRect/>
          </a:stretch>
        </p:blipFill>
        <p:spPr bwMode="auto">
          <a:xfrm flipH="1">
            <a:off x="737081" y="4119749"/>
            <a:ext cx="451117" cy="44284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61988" y="3697054"/>
            <a:ext cx="2415227" cy="9240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6814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Таблица 53"/>
          <p:cNvGraphicFramePr>
            <a:graphicFrameLocks noGrp="1"/>
          </p:cNvGraphicFramePr>
          <p:nvPr/>
        </p:nvGraphicFramePr>
        <p:xfrm>
          <a:off x="1270764" y="2105298"/>
          <a:ext cx="4809715" cy="60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105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992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algn="r"/>
                      <a:r>
                        <a:rPr lang="ru-RU" sz="1400" b="1" i="0" u="none" strike="noStrike" cap="none" dirty="0">
                          <a:solidFill>
                            <a:schemeClr val="tx1"/>
                          </a:solidFill>
                          <a:latin typeface="Montserrat SemiBold" pitchFamily="2" charset="-52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90%</a:t>
                      </a: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0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суммы расходов = первоначальная стоимость основного средства/величина её изменения</a:t>
                      </a:r>
                    </a:p>
                  </a:txBody>
                  <a:tcPr marL="121920" marR="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C16726F-DD90-4BEE-9A2B-875FB8AA80C2}"/>
              </a:ext>
            </a:extLst>
          </p:cNvPr>
          <p:cNvSpPr/>
          <p:nvPr/>
        </p:nvSpPr>
        <p:spPr>
          <a:xfrm>
            <a:off x="6478526" y="0"/>
            <a:ext cx="394414" cy="9906000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" name="Picture 4" descr="D:\Проекты\_Я\2019_04_01 Инвестклимат ЯО\icon_smallbusiness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809824" y="4516791"/>
            <a:ext cx="466007" cy="466007"/>
          </a:xfrm>
          <a:prstGeom prst="rect">
            <a:avLst/>
          </a:prstGeom>
          <a:noFill/>
        </p:spPr>
      </p:pic>
      <p:sp>
        <p:nvSpPr>
          <p:cNvPr id="52" name="Прямоугольник 51"/>
          <p:cNvSpPr>
            <a:spLocks noChangeArrowheads="1"/>
          </p:cNvSpPr>
          <p:nvPr/>
        </p:nvSpPr>
        <p:spPr bwMode="auto">
          <a:xfrm>
            <a:off x="1513807" y="1673706"/>
            <a:ext cx="45666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r"/>
            <a:r>
              <a:rPr lang="ru-RU" sz="1200" b="1" dirty="0">
                <a:solidFill>
                  <a:schemeClr val="bg2"/>
                </a:solidFill>
                <a:latin typeface="Montserrat SemiBold" pitchFamily="2" charset="-52"/>
                <a:cs typeface="Segoe UI Light" panose="020B0502040204020203" pitchFamily="34" charset="0"/>
              </a:rPr>
              <a:t>ИНВЕСТИЦИОННЫЙ</a:t>
            </a:r>
            <a:r>
              <a:rPr lang="ru-RU" sz="1400" b="1" dirty="0">
                <a:solidFill>
                  <a:schemeClr val="bg2"/>
                </a:solidFill>
                <a:latin typeface="Cera Pro" panose="020B0604020202020204" charset="0"/>
                <a:cs typeface="Segoe UI Light" panose="020B0502040204020203" pitchFamily="34" charset="0"/>
              </a:rPr>
              <a:t> </a:t>
            </a:r>
            <a:r>
              <a:rPr lang="ru-RU" sz="1200" b="1" dirty="0">
                <a:solidFill>
                  <a:schemeClr val="bg2"/>
                </a:solidFill>
                <a:latin typeface="Montserrat SemiBold" pitchFamily="2" charset="-52"/>
                <a:cs typeface="Segoe UI Light" panose="020B0502040204020203" pitchFamily="34" charset="0"/>
              </a:rPr>
              <a:t>НАЛОГОВЫЙ ВЫЧЕТ ПО НАЛОГУ НА ПРИБЫЛЬ</a:t>
            </a:r>
          </a:p>
        </p:txBody>
      </p:sp>
      <p:pic>
        <p:nvPicPr>
          <p:cNvPr id="53" name="Picture 5" descr="D:\Проекты\_ЯО\2017_07_04 РЦИ\work\coins.png"/>
          <p:cNvPicPr>
            <a:picLocks noChangeAspect="1" noChangeArrowheads="1"/>
          </p:cNvPicPr>
          <p:nvPr/>
        </p:nvPicPr>
        <p:blipFill>
          <a:blip r:embed="rId3" cstate="print">
            <a:lum bright="40000"/>
          </a:blip>
          <a:srcRect l="13429" t="7135" r="12861" b="20506"/>
          <a:stretch>
            <a:fillRect/>
          </a:stretch>
        </p:blipFill>
        <p:spPr bwMode="auto">
          <a:xfrm flipH="1">
            <a:off x="1353554" y="2158890"/>
            <a:ext cx="570776" cy="560310"/>
          </a:xfrm>
          <a:prstGeom prst="rect">
            <a:avLst/>
          </a:prstGeom>
          <a:noFill/>
        </p:spPr>
      </p:pic>
      <p:sp>
        <p:nvSpPr>
          <p:cNvPr id="56" name="Прямоугольник 55"/>
          <p:cNvSpPr>
            <a:spLocks noChangeArrowheads="1"/>
          </p:cNvSpPr>
          <p:nvPr/>
        </p:nvSpPr>
        <p:spPr bwMode="auto">
          <a:xfrm>
            <a:off x="2748335" y="4322927"/>
            <a:ext cx="3354006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r"/>
            <a:r>
              <a:rPr lang="ru-RU" sz="1200" b="1" dirty="0">
                <a:solidFill>
                  <a:schemeClr val="bg2"/>
                </a:solidFill>
                <a:latin typeface="Montserrat SemiBold" pitchFamily="2" charset="-52"/>
                <a:cs typeface="Segoe UI Light" panose="020B0502040204020203" pitchFamily="34" charset="0"/>
              </a:rPr>
              <a:t>ТРАНСПОРТНЫЙ НАЛОГ </a:t>
            </a:r>
          </a:p>
        </p:txBody>
      </p:sp>
      <p:graphicFrame>
        <p:nvGraphicFramePr>
          <p:cNvPr id="58" name="Таблица 57"/>
          <p:cNvGraphicFramePr>
            <a:graphicFrameLocks noGrp="1"/>
          </p:cNvGraphicFramePr>
          <p:nvPr/>
        </p:nvGraphicFramePr>
        <p:xfrm>
          <a:off x="3365827" y="4502466"/>
          <a:ext cx="2736514" cy="60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6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03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algn="r" defTabSz="685800" rtl="0" eaLnBrk="1" latinLnBrk="0" hangingPunct="1"/>
                      <a:r>
                        <a:rPr lang="ru-RU" sz="1400" b="1" i="0" u="none" strike="noStrike" cap="none" dirty="0">
                          <a:solidFill>
                            <a:schemeClr val="tx1"/>
                          </a:solidFill>
                          <a:latin typeface="Montserrat SemiBold" pitchFamily="2" charset="-52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0%</a:t>
                      </a: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latinLnBrk="0" hangingPunct="1"/>
                      <a:r>
                        <a:rPr lang="ru-RU" sz="1100" b="0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для ТС под проект</a:t>
                      </a:r>
                    </a:p>
                  </a:txBody>
                  <a:tcPr marL="121920" marR="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9" name="Таблица 58"/>
          <p:cNvGraphicFramePr>
            <a:graphicFrameLocks noGrp="1"/>
          </p:cNvGraphicFramePr>
          <p:nvPr/>
        </p:nvGraphicFramePr>
        <p:xfrm>
          <a:off x="1902493" y="3262849"/>
          <a:ext cx="4199848" cy="670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781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21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1899">
                <a:tc>
                  <a:txBody>
                    <a:bodyPr/>
                    <a:lstStyle/>
                    <a:p>
                      <a:pPr marL="0" algn="r" defTabSz="685800" rtl="0" eaLnBrk="1" latinLnBrk="0" hangingPunct="1"/>
                      <a:r>
                        <a:rPr lang="ru-RU" sz="1400" b="1" i="0" u="none" strike="noStrike" cap="none" dirty="0">
                          <a:solidFill>
                            <a:schemeClr val="tx1"/>
                          </a:solidFill>
                          <a:latin typeface="Montserrat SemiBold" pitchFamily="2" charset="-52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на 100%</a:t>
                      </a: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latinLnBrk="0" hangingPunct="1"/>
                      <a:r>
                        <a:rPr lang="ru-RU" sz="1100" b="0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для новых объектов</a:t>
                      </a:r>
                    </a:p>
                  </a:txBody>
                  <a:tcPr marL="121920" marR="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1899">
                <a:tc>
                  <a:txBody>
                    <a:bodyPr/>
                    <a:lstStyle/>
                    <a:p>
                      <a:pPr marL="0" algn="r" defTabSz="685800" rtl="0" eaLnBrk="1" latinLnBrk="0" hangingPunct="1"/>
                      <a:r>
                        <a:rPr lang="ru-RU" sz="1400" b="1" i="0" u="none" strike="noStrike" cap="none" dirty="0">
                          <a:solidFill>
                            <a:schemeClr val="tx1"/>
                          </a:solidFill>
                          <a:latin typeface="Montserrat SemiBold" pitchFamily="2" charset="-52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до 73%</a:t>
                      </a: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latinLnBrk="0" hangingPunct="1"/>
                      <a:r>
                        <a:rPr lang="ru-RU" sz="1100" b="0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для модернизированных объектов </a:t>
                      </a:r>
                    </a:p>
                  </a:txBody>
                  <a:tcPr marL="121920" marR="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0" name="Прямоугольник 32"/>
          <p:cNvSpPr>
            <a:spLocks noChangeArrowheads="1"/>
          </p:cNvSpPr>
          <p:nvPr/>
        </p:nvSpPr>
        <p:spPr bwMode="auto">
          <a:xfrm>
            <a:off x="1838935" y="2856720"/>
            <a:ext cx="42415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r"/>
            <a:r>
              <a:rPr lang="ru-RU" sz="1200" b="1" dirty="0">
                <a:solidFill>
                  <a:schemeClr val="bg2"/>
                </a:solidFill>
                <a:latin typeface="Montserrat SemiBold" pitchFamily="2" charset="-52"/>
                <a:cs typeface="Segoe UI Light" panose="020B0502040204020203" pitchFamily="34" charset="0"/>
              </a:rPr>
              <a:t>НАЛОГ НА ИМУЩЕСТВО</a:t>
            </a:r>
          </a:p>
          <a:p>
            <a:pPr algn="r"/>
            <a:r>
              <a:rPr lang="ru-RU" sz="1200" dirty="0">
                <a:solidFill>
                  <a:schemeClr val="tx1"/>
                </a:solidFill>
                <a:latin typeface="+mn-lt"/>
                <a:cs typeface="Segoe UI Light" panose="020B0502040204020203" pitchFamily="34" charset="0"/>
              </a:rPr>
              <a:t>(уменьшение платежа)</a:t>
            </a:r>
          </a:p>
        </p:txBody>
      </p:sp>
      <p:pic>
        <p:nvPicPr>
          <p:cNvPr id="61" name="Picture 2" descr="D:\Проекты\_ЯО\2017_05_17 Меры\work\building.png"/>
          <p:cNvPicPr>
            <a:picLocks noChangeAspect="1" noChangeArrowheads="1"/>
          </p:cNvPicPr>
          <p:nvPr/>
        </p:nvPicPr>
        <p:blipFill>
          <a:blip r:embed="rId4" cstate="print">
            <a:lum bright="40000"/>
          </a:blip>
          <a:srcRect l="13568" r="12780" b="13590"/>
          <a:stretch>
            <a:fillRect/>
          </a:stretch>
        </p:blipFill>
        <p:spPr bwMode="auto">
          <a:xfrm>
            <a:off x="1597548" y="3335389"/>
            <a:ext cx="457236" cy="536439"/>
          </a:xfrm>
          <a:prstGeom prst="rect">
            <a:avLst/>
          </a:prstGeom>
          <a:noFill/>
        </p:spPr>
      </p:pic>
      <p:sp>
        <p:nvSpPr>
          <p:cNvPr id="73" name="Скругленный прямоугольник 72"/>
          <p:cNvSpPr/>
          <p:nvPr/>
        </p:nvSpPr>
        <p:spPr>
          <a:xfrm>
            <a:off x="800100" y="6565128"/>
            <a:ext cx="5302241" cy="42917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lIns="91425" tIns="45700" rIns="91425" bIns="45700" anchor="ctr"/>
          <a:lstStyle/>
          <a:p>
            <a:pPr algn="r">
              <a:spcBef>
                <a:spcPct val="0"/>
              </a:spcBef>
            </a:pPr>
            <a:endParaRPr lang="ru-RU" sz="1800">
              <a:solidFill>
                <a:srgbClr val="FFFFFF"/>
              </a:solidFill>
              <a:latin typeface="Cera Pro" panose="020B0604020202020204" charset="0"/>
              <a:cs typeface="Arial"/>
            </a:endParaRPr>
          </a:p>
        </p:txBody>
      </p:sp>
      <p:sp>
        <p:nvSpPr>
          <p:cNvPr id="67" name="Прямоугольник 66"/>
          <p:cNvSpPr>
            <a:spLocks noChangeArrowheads="1"/>
          </p:cNvSpPr>
          <p:nvPr/>
        </p:nvSpPr>
        <p:spPr bwMode="auto">
          <a:xfrm>
            <a:off x="3230849" y="6610442"/>
            <a:ext cx="2785767" cy="338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1915" tIns="60957" rIns="121915" bIns="60957" anchor="ctr">
            <a:spAutoFit/>
          </a:bodyPr>
          <a:lstStyle/>
          <a:p>
            <a:pPr algn="r"/>
            <a:r>
              <a:rPr lang="ru-RU" b="1" dirty="0">
                <a:solidFill>
                  <a:schemeClr val="tx1"/>
                </a:solidFill>
                <a:latin typeface="Montserrat SemiBold" pitchFamily="2" charset="-52"/>
                <a:cs typeface="Segoe UI Light" panose="020B0502040204020203" pitchFamily="34" charset="0"/>
              </a:rPr>
              <a:t>Льготная аренда земли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672739" y="7082118"/>
            <a:ext cx="5429602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 defTabSz="685800"/>
            <a:r>
              <a:rPr lang="ru-RU" sz="2000" b="1" dirty="0">
                <a:solidFill>
                  <a:schemeClr val="tx1"/>
                </a:solidFill>
                <a:latin typeface="Montserrat SemiBold" pitchFamily="2" charset="-52"/>
                <a:ea typeface="+mn-ea"/>
                <a:cs typeface="Segoe UI Light" panose="020B0502040204020203" pitchFamily="34" charset="0"/>
              </a:rPr>
              <a:t>0,069 % </a:t>
            </a:r>
            <a:r>
              <a:rPr lang="ru-RU" sz="1200" dirty="0">
                <a:solidFill>
                  <a:schemeClr val="tx1"/>
                </a:solidFill>
                <a:latin typeface="+mn-lt"/>
                <a:ea typeface="+mn-ea"/>
              </a:rPr>
              <a:t>годовых  от кадастровой стоимости участка</a:t>
            </a:r>
          </a:p>
          <a:p>
            <a:pPr algn="r" defTabSz="1390076"/>
            <a:endParaRPr lang="ru-RU" sz="1200" dirty="0">
              <a:latin typeface="Cera Pro" panose="020B0604020202020204" charset="0"/>
              <a:ea typeface="Calibri" pitchFamily="34" charset="0"/>
              <a:cs typeface="Segoe UI Light" panose="020B0502040204020203" pitchFamily="34" charset="0"/>
            </a:endParaRPr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812407" y="7738706"/>
            <a:ext cx="5289933" cy="4572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lIns="91425" tIns="45700" rIns="91425" bIns="45700" anchor="ctr"/>
          <a:lstStyle/>
          <a:p>
            <a:pPr algn="r">
              <a:spcBef>
                <a:spcPct val="0"/>
              </a:spcBef>
            </a:pPr>
            <a:endParaRPr lang="ru-RU" sz="1800">
              <a:solidFill>
                <a:srgbClr val="FFFFFF"/>
              </a:solidFill>
              <a:latin typeface="Cera Pro" panose="020B0604020202020204" charset="0"/>
              <a:ea typeface="Arial"/>
              <a:cs typeface="Arial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3828755" y="7798032"/>
            <a:ext cx="2187861" cy="338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1915" tIns="60957" rIns="121915" bIns="60957" anchor="ctr">
            <a:spAutoFit/>
          </a:bodyPr>
          <a:lstStyle/>
          <a:p>
            <a:pPr algn="r"/>
            <a:r>
              <a:rPr lang="ru-RU" b="1" dirty="0">
                <a:solidFill>
                  <a:schemeClr val="tx1"/>
                </a:solidFill>
                <a:latin typeface="Montserrat SemiBold" pitchFamily="2" charset="-52"/>
                <a:cs typeface="Segoe UI Light" panose="020B0502040204020203" pitchFamily="34" charset="0"/>
              </a:rPr>
              <a:t>Консультирование</a:t>
            </a:r>
            <a:endParaRPr lang="en-US" b="1" dirty="0">
              <a:solidFill>
                <a:schemeClr val="tx1"/>
              </a:solidFill>
              <a:latin typeface="Montserrat SemiBold" pitchFamily="2" charset="-52"/>
              <a:cs typeface="Segoe UI Light" panose="020B0502040204020203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46887" y="8305230"/>
            <a:ext cx="5555453" cy="92333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685800"/>
            <a:r>
              <a:rPr lang="ru-RU" sz="1200" dirty="0">
                <a:solidFill>
                  <a:schemeClr val="tx1"/>
                </a:solidFill>
                <a:latin typeface="+mn-lt"/>
                <a:cs typeface="Segoe UI Light" panose="020B0502040204020203" pitchFamily="34" charset="0"/>
              </a:rPr>
              <a:t>Информационная и консультационная поддержка предпринимателей и инвесторов</a:t>
            </a:r>
          </a:p>
          <a:p>
            <a:pPr algn="r" defTabSz="685800"/>
            <a:endParaRPr lang="ru-RU" sz="1200" dirty="0">
              <a:solidFill>
                <a:schemeClr val="tx1"/>
              </a:solidFill>
              <a:latin typeface="+mn-lt"/>
              <a:cs typeface="Segoe UI Light" panose="020B0502040204020203" pitchFamily="34" charset="0"/>
            </a:endParaRPr>
          </a:p>
          <a:p>
            <a:pPr algn="r" defTabSz="685800"/>
            <a:r>
              <a:rPr lang="ru-RU" sz="1200" dirty="0">
                <a:solidFill>
                  <a:schemeClr val="tx1"/>
                </a:solidFill>
                <a:latin typeface="+mn-lt"/>
                <a:cs typeface="Segoe UI Light" panose="020B0502040204020203" pitchFamily="34" charset="0"/>
              </a:rPr>
              <a:t>Работа Инвестиционного совета при главе </a:t>
            </a:r>
            <a:r>
              <a:rPr lang="ru-RU" sz="1200">
                <a:solidFill>
                  <a:schemeClr val="tx1"/>
                </a:solidFill>
                <a:latin typeface="+mn-lt"/>
                <a:cs typeface="Segoe UI Light" panose="020B0502040204020203" pitchFamily="34" charset="0"/>
              </a:rPr>
              <a:t>Тутаевского округа</a:t>
            </a:r>
            <a:endParaRPr lang="ru-RU" sz="1200" dirty="0">
              <a:solidFill>
                <a:schemeClr val="tx1"/>
              </a:solidFill>
              <a:latin typeface="+mn-lt"/>
              <a:cs typeface="Segoe UI Light" panose="020B0502040204020203" pitchFamily="34" charset="0"/>
            </a:endParaRPr>
          </a:p>
          <a:p>
            <a:pPr algn="r" defTabSz="1390076"/>
            <a:endParaRPr lang="ru-RU" sz="1200" dirty="0">
              <a:latin typeface="Cera Pro" panose="020B0604020202020204" charset="0"/>
              <a:ea typeface="Calibri" pitchFamily="34" charset="0"/>
              <a:cs typeface="Segoe UI Light" panose="020B0502040204020203" pitchFamily="34" charset="0"/>
            </a:endParaRPr>
          </a:p>
        </p:txBody>
      </p:sp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945917" y="5902362"/>
            <a:ext cx="513456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Montserrat SemiBold" pitchFamily="2" charset="-52"/>
                <a:ea typeface="+mn-ea"/>
                <a:cs typeface="Segoe UI Light" panose="020B0502040204020203" pitchFamily="34" charset="0"/>
              </a:rPr>
              <a:t>0 % </a:t>
            </a:r>
            <a:r>
              <a:rPr lang="ru-RU" sz="1200" dirty="0">
                <a:solidFill>
                  <a:schemeClr val="tx1"/>
                </a:solidFill>
                <a:latin typeface="+mn-lt"/>
                <a:ea typeface="+mn-ea"/>
              </a:rPr>
              <a:t>- налог на прибыль, налог на имущество</a:t>
            </a:r>
          </a:p>
        </p:txBody>
      </p:sp>
      <p:sp>
        <p:nvSpPr>
          <p:cNvPr id="31" name="Google Shape;657;p18"/>
          <p:cNvSpPr>
            <a:spLocks noChangeArrowheads="1"/>
          </p:cNvSpPr>
          <p:nvPr/>
        </p:nvSpPr>
        <p:spPr bwMode="auto">
          <a:xfrm>
            <a:off x="800100" y="5354505"/>
            <a:ext cx="5302241" cy="457200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lIns="91425" tIns="45700" rIns="91425" bIns="45700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FFFFFF"/>
              </a:solidFill>
              <a:latin typeface="Cera Pro" panose="020B0604020202020204" charset="0"/>
              <a:sym typeface="Calibri" panose="020F0502020204030204" pitchFamily="34" charset="0"/>
            </a:endParaRPr>
          </a:p>
        </p:txBody>
      </p:sp>
      <p:sp>
        <p:nvSpPr>
          <p:cNvPr id="32" name="Google Shape;669;p18"/>
          <p:cNvSpPr>
            <a:spLocks noChangeArrowheads="1"/>
          </p:cNvSpPr>
          <p:nvPr/>
        </p:nvSpPr>
        <p:spPr bwMode="auto">
          <a:xfrm>
            <a:off x="1264341" y="5416158"/>
            <a:ext cx="4752275" cy="33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0" tIns="60950" rIns="121900" bIns="60950" anchor="ctr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b="1" dirty="0">
                <a:latin typeface="Montserrat SemiBold" pitchFamily="2" charset="-52"/>
                <a:cs typeface="Segoe UI Light" panose="020B0502040204020203" pitchFamily="34" charset="0"/>
                <a:sym typeface="Arial" panose="020B0604020202020204" pitchFamily="34" charset="0"/>
              </a:rPr>
              <a:t>Специальные инвестиционные контракты</a:t>
            </a:r>
          </a:p>
        </p:txBody>
      </p:sp>
      <p:cxnSp>
        <p:nvCxnSpPr>
          <p:cNvPr id="37" name="Google Shape;281;p5">
            <a:extLst>
              <a:ext uri="{FF2B5EF4-FFF2-40B4-BE49-F238E27FC236}">
                <a16:creationId xmlns:a16="http://schemas.microsoft.com/office/drawing/2014/main" id="{F994B251-0B19-4118-B949-B1F2CC75D430}"/>
              </a:ext>
            </a:extLst>
          </p:cNvPr>
          <p:cNvCxnSpPr>
            <a:cxnSpLocks/>
          </p:cNvCxnSpPr>
          <p:nvPr/>
        </p:nvCxnSpPr>
        <p:spPr>
          <a:xfrm>
            <a:off x="800100" y="5183188"/>
            <a:ext cx="5671720" cy="0"/>
          </a:xfrm>
          <a:prstGeom prst="straightConnector1">
            <a:avLst/>
          </a:prstGeom>
          <a:noFill/>
          <a:ln w="15875" cap="flat" cmpd="sng">
            <a:solidFill>
              <a:schemeClr val="bg1">
                <a:lumMod val="75000"/>
              </a:schemeClr>
            </a:solidFill>
            <a:prstDash val="sysDot"/>
            <a:miter lim="800000"/>
            <a:headEnd type="none" w="sm" len="sm"/>
            <a:tailEnd type="none" w="sm" len="sm"/>
          </a:ln>
        </p:spPr>
      </p:cxnSp>
      <p:sp>
        <p:nvSpPr>
          <p:cNvPr id="39" name="Google Shape;314;p6">
            <a:extLst>
              <a:ext uri="{FF2B5EF4-FFF2-40B4-BE49-F238E27FC236}">
                <a16:creationId xmlns:a16="http://schemas.microsoft.com/office/drawing/2014/main" id="{2B5AAC2B-8251-46A2-80A0-6342A9461E5F}"/>
              </a:ext>
            </a:extLst>
          </p:cNvPr>
          <p:cNvSpPr txBox="1"/>
          <p:nvPr/>
        </p:nvSpPr>
        <p:spPr>
          <a:xfrm>
            <a:off x="704540" y="9380381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/>
              <a:t>Тутаевский муниципальный округ</a:t>
            </a:r>
            <a:endParaRPr dirty="0"/>
          </a:p>
        </p:txBody>
      </p:sp>
      <p:sp>
        <p:nvSpPr>
          <p:cNvPr id="40" name="Google Shape;130;p2">
            <a:extLst>
              <a:ext uri="{FF2B5EF4-FFF2-40B4-BE49-F238E27FC236}">
                <a16:creationId xmlns:a16="http://schemas.microsoft.com/office/drawing/2014/main" id="{CB5C70C9-73D4-4863-836E-C03B58F79485}"/>
              </a:ext>
            </a:extLst>
          </p:cNvPr>
          <p:cNvSpPr txBox="1"/>
          <p:nvPr/>
        </p:nvSpPr>
        <p:spPr>
          <a:xfrm>
            <a:off x="777521" y="460375"/>
            <a:ext cx="5583591" cy="636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 dirty="0">
                <a:solidFill>
                  <a:schemeClr val="tx1"/>
                </a:solidFill>
                <a:latin typeface="Montserrat Bold" pitchFamily="2" charset="-52"/>
                <a:sym typeface="Arial"/>
              </a:rPr>
              <a:t>Меры поддержки</a:t>
            </a:r>
          </a:p>
        </p:txBody>
      </p:sp>
      <p:sp>
        <p:nvSpPr>
          <p:cNvPr id="41" name="Скругленный прямоугольник 58">
            <a:extLst>
              <a:ext uri="{FF2B5EF4-FFF2-40B4-BE49-F238E27FC236}">
                <a16:creationId xmlns:a16="http://schemas.microsoft.com/office/drawing/2014/main" id="{9FEA505B-B468-42C1-88C5-8BAF7E273094}"/>
              </a:ext>
            </a:extLst>
          </p:cNvPr>
          <p:cNvSpPr/>
          <p:nvPr/>
        </p:nvSpPr>
        <p:spPr>
          <a:xfrm>
            <a:off x="800100" y="995286"/>
            <a:ext cx="5280379" cy="50292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5F36F38-805B-4512-ACBD-F14C36AD55F8}"/>
              </a:ext>
            </a:extLst>
          </p:cNvPr>
          <p:cNvSpPr txBox="1"/>
          <p:nvPr/>
        </p:nvSpPr>
        <p:spPr>
          <a:xfrm>
            <a:off x="617488" y="967487"/>
            <a:ext cx="53991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solidFill>
                  <a:schemeClr val="tx1"/>
                </a:solidFill>
                <a:latin typeface="Montserrat SemiBold" pitchFamily="2" charset="-52"/>
                <a:cs typeface="Segoe UI Light" panose="020B0502040204020203" pitchFamily="34" charset="0"/>
              </a:rPr>
              <a:t>Приоритетные инвестиционные проекты и проекты по созданию и развитию индустриальных парков </a:t>
            </a:r>
          </a:p>
        </p:txBody>
      </p:sp>
      <p:sp>
        <p:nvSpPr>
          <p:cNvPr id="49" name="Номер слайда 1">
            <a:extLst>
              <a:ext uri="{FF2B5EF4-FFF2-40B4-BE49-F238E27FC236}">
                <a16:creationId xmlns:a16="http://schemas.microsoft.com/office/drawing/2014/main" id="{44D79255-EC59-4F32-A5DE-1243DFAA2EE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19</a:t>
            </a:fld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24792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"/>
          <p:cNvSpPr txBox="1"/>
          <p:nvPr/>
        </p:nvSpPr>
        <p:spPr>
          <a:xfrm>
            <a:off x="802922" y="492125"/>
            <a:ext cx="3236846" cy="300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 dirty="0">
                <a:solidFill>
                  <a:schemeClr val="dk1"/>
                </a:solidFill>
                <a:latin typeface="Montserrat Bold" pitchFamily="2" charset="-52"/>
                <a:sym typeface="Arial"/>
              </a:rPr>
              <a:t>Содержание</a:t>
            </a:r>
            <a:endParaRPr sz="2400" b="1" dirty="0">
              <a:solidFill>
                <a:schemeClr val="dk1"/>
              </a:solidFill>
              <a:latin typeface="Montserrat Bold" pitchFamily="2" charset="-52"/>
              <a:sym typeface="Arial"/>
            </a:endParaRPr>
          </a:p>
        </p:txBody>
      </p:sp>
      <p:sp>
        <p:nvSpPr>
          <p:cNvPr id="50" name="Google Shape;89;p1">
            <a:extLst>
              <a:ext uri="{FF2B5EF4-FFF2-40B4-BE49-F238E27FC236}">
                <a16:creationId xmlns:a16="http://schemas.microsoft.com/office/drawing/2014/main" id="{B7B45A88-B6E1-4087-9833-C0EF54E5E2B9}"/>
              </a:ext>
            </a:extLst>
          </p:cNvPr>
          <p:cNvSpPr/>
          <p:nvPr/>
        </p:nvSpPr>
        <p:spPr>
          <a:xfrm rot="2700000">
            <a:off x="5096820" y="7579303"/>
            <a:ext cx="736364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90;p1">
            <a:extLst>
              <a:ext uri="{FF2B5EF4-FFF2-40B4-BE49-F238E27FC236}">
                <a16:creationId xmlns:a16="http://schemas.microsoft.com/office/drawing/2014/main" id="{CAED74A2-09F0-4952-AABD-74F96BB1C675}"/>
              </a:ext>
            </a:extLst>
          </p:cNvPr>
          <p:cNvSpPr/>
          <p:nvPr/>
        </p:nvSpPr>
        <p:spPr>
          <a:xfrm rot="2700000">
            <a:off x="3746274" y="7579303"/>
            <a:ext cx="736364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91;p1">
            <a:extLst>
              <a:ext uri="{FF2B5EF4-FFF2-40B4-BE49-F238E27FC236}">
                <a16:creationId xmlns:a16="http://schemas.microsoft.com/office/drawing/2014/main" id="{3366A50E-CBE0-4817-B758-7C2B6EC8BB88}"/>
              </a:ext>
            </a:extLst>
          </p:cNvPr>
          <p:cNvSpPr/>
          <p:nvPr/>
        </p:nvSpPr>
        <p:spPr>
          <a:xfrm rot="2700000">
            <a:off x="6447366" y="7579303"/>
            <a:ext cx="736364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92;p1">
            <a:extLst>
              <a:ext uri="{FF2B5EF4-FFF2-40B4-BE49-F238E27FC236}">
                <a16:creationId xmlns:a16="http://schemas.microsoft.com/office/drawing/2014/main" id="{118B20DA-373D-4E55-B155-914FDD7DD1EA}"/>
              </a:ext>
            </a:extLst>
          </p:cNvPr>
          <p:cNvSpPr/>
          <p:nvPr/>
        </p:nvSpPr>
        <p:spPr>
          <a:xfrm rot="2700000">
            <a:off x="2389972" y="7573203"/>
            <a:ext cx="736364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93;p1">
            <a:extLst>
              <a:ext uri="{FF2B5EF4-FFF2-40B4-BE49-F238E27FC236}">
                <a16:creationId xmlns:a16="http://schemas.microsoft.com/office/drawing/2014/main" id="{65BA193F-F39F-4DA5-BAEC-F4406EC181D3}"/>
              </a:ext>
            </a:extLst>
          </p:cNvPr>
          <p:cNvSpPr/>
          <p:nvPr/>
        </p:nvSpPr>
        <p:spPr>
          <a:xfrm rot="2700000">
            <a:off x="1039426" y="7573203"/>
            <a:ext cx="736364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94;p1">
            <a:extLst>
              <a:ext uri="{FF2B5EF4-FFF2-40B4-BE49-F238E27FC236}">
                <a16:creationId xmlns:a16="http://schemas.microsoft.com/office/drawing/2014/main" id="{807695D5-E053-415F-AEFF-A9B4D5952972}"/>
              </a:ext>
            </a:extLst>
          </p:cNvPr>
          <p:cNvSpPr/>
          <p:nvPr/>
        </p:nvSpPr>
        <p:spPr>
          <a:xfrm rot="2700000">
            <a:off x="-325729" y="7570153"/>
            <a:ext cx="736364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95;p1">
            <a:extLst>
              <a:ext uri="{FF2B5EF4-FFF2-40B4-BE49-F238E27FC236}">
                <a16:creationId xmlns:a16="http://schemas.microsoft.com/office/drawing/2014/main" id="{BA888447-39A6-4027-8AAF-A53B5D9BB1A8}"/>
              </a:ext>
            </a:extLst>
          </p:cNvPr>
          <p:cNvSpPr/>
          <p:nvPr/>
        </p:nvSpPr>
        <p:spPr>
          <a:xfrm rot="2700000">
            <a:off x="5096820" y="8908317"/>
            <a:ext cx="736364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96;p1">
            <a:extLst>
              <a:ext uri="{FF2B5EF4-FFF2-40B4-BE49-F238E27FC236}">
                <a16:creationId xmlns:a16="http://schemas.microsoft.com/office/drawing/2014/main" id="{E8066C8C-AE71-49B2-BB79-12CAEFE1CA57}"/>
              </a:ext>
            </a:extLst>
          </p:cNvPr>
          <p:cNvSpPr/>
          <p:nvPr/>
        </p:nvSpPr>
        <p:spPr>
          <a:xfrm rot="2700000">
            <a:off x="3746274" y="8908317"/>
            <a:ext cx="736364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99;p1">
            <a:extLst>
              <a:ext uri="{FF2B5EF4-FFF2-40B4-BE49-F238E27FC236}">
                <a16:creationId xmlns:a16="http://schemas.microsoft.com/office/drawing/2014/main" id="{A9300511-26D9-4F73-9354-C52BF920B5EB}"/>
              </a:ext>
            </a:extLst>
          </p:cNvPr>
          <p:cNvSpPr/>
          <p:nvPr/>
        </p:nvSpPr>
        <p:spPr>
          <a:xfrm rot="2700000">
            <a:off x="6447366" y="8908317"/>
            <a:ext cx="736364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101;p1">
            <a:extLst>
              <a:ext uri="{FF2B5EF4-FFF2-40B4-BE49-F238E27FC236}">
                <a16:creationId xmlns:a16="http://schemas.microsoft.com/office/drawing/2014/main" id="{0F7E48DE-5267-4D2D-AB10-35A2A086669C}"/>
              </a:ext>
            </a:extLst>
          </p:cNvPr>
          <p:cNvSpPr/>
          <p:nvPr/>
        </p:nvSpPr>
        <p:spPr>
          <a:xfrm rot="2700000">
            <a:off x="2389972" y="8902217"/>
            <a:ext cx="736364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102;p1">
            <a:extLst>
              <a:ext uri="{FF2B5EF4-FFF2-40B4-BE49-F238E27FC236}">
                <a16:creationId xmlns:a16="http://schemas.microsoft.com/office/drawing/2014/main" id="{A027A747-ED7A-4060-B944-9C3A8A8B4734}"/>
              </a:ext>
            </a:extLst>
          </p:cNvPr>
          <p:cNvSpPr/>
          <p:nvPr/>
        </p:nvSpPr>
        <p:spPr>
          <a:xfrm rot="2700000">
            <a:off x="1039426" y="8902217"/>
            <a:ext cx="736364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105;p1">
            <a:extLst>
              <a:ext uri="{FF2B5EF4-FFF2-40B4-BE49-F238E27FC236}">
                <a16:creationId xmlns:a16="http://schemas.microsoft.com/office/drawing/2014/main" id="{4BAB2074-295F-4659-A0D7-1A0041D6993A}"/>
              </a:ext>
            </a:extLst>
          </p:cNvPr>
          <p:cNvSpPr/>
          <p:nvPr/>
        </p:nvSpPr>
        <p:spPr>
          <a:xfrm rot="2700000">
            <a:off x="-325729" y="8899167"/>
            <a:ext cx="736364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112;p1">
            <a:extLst>
              <a:ext uri="{FF2B5EF4-FFF2-40B4-BE49-F238E27FC236}">
                <a16:creationId xmlns:a16="http://schemas.microsoft.com/office/drawing/2014/main" id="{0A9D4580-0E6A-41A0-9BA3-2DD4D0619B89}"/>
              </a:ext>
            </a:extLst>
          </p:cNvPr>
          <p:cNvSpPr/>
          <p:nvPr/>
        </p:nvSpPr>
        <p:spPr>
          <a:xfrm rot="2700000">
            <a:off x="4402122" y="9563387"/>
            <a:ext cx="736364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113;p1">
            <a:extLst>
              <a:ext uri="{FF2B5EF4-FFF2-40B4-BE49-F238E27FC236}">
                <a16:creationId xmlns:a16="http://schemas.microsoft.com/office/drawing/2014/main" id="{7B2060A7-8D23-47C2-B196-5775574EAF41}"/>
              </a:ext>
            </a:extLst>
          </p:cNvPr>
          <p:cNvSpPr/>
          <p:nvPr/>
        </p:nvSpPr>
        <p:spPr>
          <a:xfrm rot="2700000">
            <a:off x="5752668" y="9563387"/>
            <a:ext cx="736364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114;p1">
            <a:extLst>
              <a:ext uri="{FF2B5EF4-FFF2-40B4-BE49-F238E27FC236}">
                <a16:creationId xmlns:a16="http://schemas.microsoft.com/office/drawing/2014/main" id="{82D41B10-447D-4F9A-A836-71F76F1E3967}"/>
              </a:ext>
            </a:extLst>
          </p:cNvPr>
          <p:cNvSpPr/>
          <p:nvPr/>
        </p:nvSpPr>
        <p:spPr>
          <a:xfrm rot="2700000">
            <a:off x="4407878" y="8265448"/>
            <a:ext cx="736364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115;p1">
            <a:extLst>
              <a:ext uri="{FF2B5EF4-FFF2-40B4-BE49-F238E27FC236}">
                <a16:creationId xmlns:a16="http://schemas.microsoft.com/office/drawing/2014/main" id="{12DFA0CC-6F4F-47BD-8CB9-41E56FBEB060}"/>
              </a:ext>
            </a:extLst>
          </p:cNvPr>
          <p:cNvSpPr/>
          <p:nvPr/>
        </p:nvSpPr>
        <p:spPr>
          <a:xfrm rot="2700000">
            <a:off x="5758424" y="8265448"/>
            <a:ext cx="736364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116;p1">
            <a:extLst>
              <a:ext uri="{FF2B5EF4-FFF2-40B4-BE49-F238E27FC236}">
                <a16:creationId xmlns:a16="http://schemas.microsoft.com/office/drawing/2014/main" id="{795A166F-EFB1-4208-BE55-F3D0311F8652}"/>
              </a:ext>
            </a:extLst>
          </p:cNvPr>
          <p:cNvSpPr/>
          <p:nvPr/>
        </p:nvSpPr>
        <p:spPr>
          <a:xfrm rot="2700000">
            <a:off x="1695274" y="9557287"/>
            <a:ext cx="736364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117;p1">
            <a:extLst>
              <a:ext uri="{FF2B5EF4-FFF2-40B4-BE49-F238E27FC236}">
                <a16:creationId xmlns:a16="http://schemas.microsoft.com/office/drawing/2014/main" id="{A5E1EC26-9454-4EDC-B677-474A3BAC090C}"/>
              </a:ext>
            </a:extLst>
          </p:cNvPr>
          <p:cNvSpPr/>
          <p:nvPr/>
        </p:nvSpPr>
        <p:spPr>
          <a:xfrm rot="2700000">
            <a:off x="3045820" y="9557287"/>
            <a:ext cx="736364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118;p1">
            <a:extLst>
              <a:ext uri="{FF2B5EF4-FFF2-40B4-BE49-F238E27FC236}">
                <a16:creationId xmlns:a16="http://schemas.microsoft.com/office/drawing/2014/main" id="{A9EE0D23-EEE4-4752-A205-8A01E0BC3318}"/>
              </a:ext>
            </a:extLst>
          </p:cNvPr>
          <p:cNvSpPr/>
          <p:nvPr/>
        </p:nvSpPr>
        <p:spPr>
          <a:xfrm rot="2700000">
            <a:off x="1701030" y="8259348"/>
            <a:ext cx="736364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119;p1">
            <a:extLst>
              <a:ext uri="{FF2B5EF4-FFF2-40B4-BE49-F238E27FC236}">
                <a16:creationId xmlns:a16="http://schemas.microsoft.com/office/drawing/2014/main" id="{6F23BE65-04BC-47C2-9D47-19B796CFAA2D}"/>
              </a:ext>
            </a:extLst>
          </p:cNvPr>
          <p:cNvSpPr/>
          <p:nvPr/>
        </p:nvSpPr>
        <p:spPr>
          <a:xfrm rot="2700000">
            <a:off x="3051576" y="8259348"/>
            <a:ext cx="736364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120;p1">
            <a:extLst>
              <a:ext uri="{FF2B5EF4-FFF2-40B4-BE49-F238E27FC236}">
                <a16:creationId xmlns:a16="http://schemas.microsoft.com/office/drawing/2014/main" id="{6213CB9F-A5DC-426F-9E79-9123F99B4E25}"/>
              </a:ext>
            </a:extLst>
          </p:cNvPr>
          <p:cNvSpPr/>
          <p:nvPr/>
        </p:nvSpPr>
        <p:spPr>
          <a:xfrm rot="2700000">
            <a:off x="330119" y="9554237"/>
            <a:ext cx="736364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121;p1">
            <a:extLst>
              <a:ext uri="{FF2B5EF4-FFF2-40B4-BE49-F238E27FC236}">
                <a16:creationId xmlns:a16="http://schemas.microsoft.com/office/drawing/2014/main" id="{4D2480B0-8822-4EAB-9D98-280D184B0C3C}"/>
              </a:ext>
            </a:extLst>
          </p:cNvPr>
          <p:cNvSpPr/>
          <p:nvPr/>
        </p:nvSpPr>
        <p:spPr>
          <a:xfrm rot="2700000">
            <a:off x="335875" y="8256298"/>
            <a:ext cx="736364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9E3AADE3-68F9-4556-8A7D-8D1325996C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9011761"/>
              </p:ext>
            </p:extLst>
          </p:nvPr>
        </p:nvGraphicFramePr>
        <p:xfrm>
          <a:off x="793795" y="1217417"/>
          <a:ext cx="5587955" cy="5651428"/>
        </p:xfrm>
        <a:graphic>
          <a:graphicData uri="http://schemas.openxmlformats.org/drawingml/2006/table">
            <a:tbl>
              <a:tblPr firstRow="1" bandRow="1">
                <a:tableStyleId>{9EB143C5-7B70-4071-B42D-673253E705D9}</a:tableStyleId>
              </a:tblPr>
              <a:tblGrid>
                <a:gridCol w="4486415">
                  <a:extLst>
                    <a:ext uri="{9D8B030D-6E8A-4147-A177-3AD203B41FA5}">
                      <a16:colId xmlns:a16="http://schemas.microsoft.com/office/drawing/2014/main" val="1052843868"/>
                    </a:ext>
                  </a:extLst>
                </a:gridCol>
                <a:gridCol w="1101540">
                  <a:extLst>
                    <a:ext uri="{9D8B030D-6E8A-4147-A177-3AD203B41FA5}">
                      <a16:colId xmlns:a16="http://schemas.microsoft.com/office/drawing/2014/main" val="2505083695"/>
                    </a:ext>
                  </a:extLst>
                </a:gridCol>
              </a:tblGrid>
              <a:tr h="4698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i="0" u="none" strike="noStrike" cap="none" dirty="0">
                          <a:solidFill>
                            <a:srgbClr val="3D3D3C"/>
                          </a:solidFill>
                          <a:latin typeface="+mn-lt"/>
                          <a:cs typeface="Calibri"/>
                          <a:sym typeface="Arial"/>
                        </a:rPr>
                        <a:t>Обращение к инвестору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en-US" sz="16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03</a:t>
                      </a:r>
                      <a:endParaRPr kumimoji="0" lang="ru-RU" sz="1600" b="0" i="0" u="none" strike="noStrike" kern="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cs typeface="Arial"/>
                        <a:sym typeface="Arial"/>
                      </a:endParaRP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3585655"/>
                  </a:ext>
                </a:extLst>
              </a:tr>
              <a:tr h="4756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3D3D3C"/>
                          </a:solidFill>
                          <a:latin typeface="+mn-lt"/>
                          <a:sym typeface="Arial"/>
                        </a:rPr>
                        <a:t>Население </a:t>
                      </a:r>
                      <a:r>
                        <a:rPr lang="ru-RU" sz="1600">
                          <a:solidFill>
                            <a:srgbClr val="3D3D3C"/>
                          </a:solidFill>
                          <a:latin typeface="+mn-lt"/>
                          <a:sym typeface="Arial"/>
                        </a:rPr>
                        <a:t>и экономика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</a:rPr>
                        <a:t>0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1393910"/>
                  </a:ext>
                </a:extLst>
              </a:tr>
              <a:tr h="4756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3D3D3C"/>
                          </a:solidFill>
                          <a:latin typeface="+mn-lt"/>
                          <a:sym typeface="Arial"/>
                        </a:rPr>
                        <a:t>Инфраструктура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</a:rPr>
                        <a:t>06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8436480"/>
                  </a:ext>
                </a:extLst>
              </a:tr>
              <a:tr h="4633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3D3D3C"/>
                          </a:solidFill>
                          <a:latin typeface="+mn-lt"/>
                          <a:sym typeface="Arial"/>
                        </a:rPr>
                        <a:t>Основные преимущества округа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</a:rPr>
                        <a:t>07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2024460"/>
                  </a:ext>
                </a:extLst>
              </a:tr>
              <a:tr h="43738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dirty="0">
                          <a:solidFill>
                            <a:srgbClr val="3D3D3C"/>
                          </a:solidFill>
                          <a:latin typeface="+mn-lt"/>
                          <a:sym typeface="Arial"/>
                        </a:rPr>
                        <a:t>Развитие промышленности и АПК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</a:rPr>
                        <a:t>0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6790360"/>
                  </a:ext>
                </a:extLst>
              </a:tr>
              <a:tr h="4756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3D3D3C"/>
                          </a:solidFill>
                          <a:latin typeface="+mn-lt"/>
                          <a:sym typeface="Arial"/>
                        </a:rPr>
                        <a:t>Развитие туризма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6671844"/>
                  </a:ext>
                </a:extLst>
              </a:tr>
              <a:tr h="4756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3D3D3C"/>
                          </a:solidFill>
                          <a:latin typeface="+mn-lt"/>
                          <a:sym typeface="Arial"/>
                        </a:rPr>
                        <a:t>Приоритетные инвестиционные ниши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>
                          <a:solidFill>
                            <a:schemeClr val="tx1"/>
                          </a:solidFill>
                          <a:latin typeface="+mn-lt"/>
                        </a:rPr>
                        <a:t>13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3568070"/>
                  </a:ext>
                </a:extLst>
              </a:tr>
              <a:tr h="4756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3D3D3C"/>
                          </a:solidFill>
                          <a:latin typeface="+mn-lt"/>
                          <a:sym typeface="Arial"/>
                        </a:rPr>
                        <a:t>Меры поддержки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>
                          <a:solidFill>
                            <a:schemeClr val="tx1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526603"/>
                  </a:ext>
                </a:extLst>
              </a:tr>
              <a:tr h="4756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3D3D3C"/>
                          </a:solidFill>
                          <a:latin typeface="+mn-lt"/>
                          <a:sym typeface="Arial"/>
                        </a:rPr>
                        <a:t>Земельные участки и площадки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>
                          <a:solidFill>
                            <a:schemeClr val="tx1"/>
                          </a:solidFill>
                          <a:latin typeface="+mn-lt"/>
                        </a:rPr>
                        <a:t>23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0872073"/>
                  </a:ext>
                </a:extLst>
              </a:tr>
              <a:tr h="4756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i="0" u="none" strike="noStrike" cap="none" dirty="0">
                          <a:solidFill>
                            <a:srgbClr val="3D3D3C"/>
                          </a:solidFill>
                          <a:latin typeface="+mn-lt"/>
                          <a:cs typeface="Calibri"/>
                          <a:sym typeface="Arial"/>
                        </a:rPr>
                        <a:t>Инвестиционные </a:t>
                      </a:r>
                      <a:r>
                        <a:rPr lang="ru-RU" sz="1600" b="0" i="0" u="none" strike="noStrike" cap="none" dirty="0">
                          <a:solidFill>
                            <a:srgbClr val="3D3D3C"/>
                          </a:solidFill>
                          <a:latin typeface="+mn-lt"/>
                          <a:ea typeface="Calibri"/>
                          <a:cs typeface="Calibri"/>
                          <a:sym typeface="Arial"/>
                        </a:rPr>
                        <a:t>проекты</a:t>
                      </a:r>
                      <a:endParaRPr lang="ru-RU" sz="1600" b="0" i="0" u="none" strike="noStrike" cap="none" dirty="0">
                        <a:solidFill>
                          <a:srgbClr val="3D3D3C"/>
                        </a:solidFill>
                        <a:latin typeface="+mn-lt"/>
                        <a:cs typeface="Calibri"/>
                        <a:sym typeface="Arial"/>
                      </a:endParaRP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>
                          <a:solidFill>
                            <a:schemeClr val="tx1"/>
                          </a:solidFill>
                          <a:latin typeface="+mn-lt"/>
                        </a:rPr>
                        <a:t>36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8859899"/>
                  </a:ext>
                </a:extLst>
              </a:tr>
              <a:tr h="4756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i="0" u="none" strike="noStrike" cap="none" dirty="0">
                          <a:solidFill>
                            <a:srgbClr val="3D3D3C"/>
                          </a:solidFill>
                          <a:latin typeface="+mn-lt"/>
                          <a:cs typeface="Calibri"/>
                          <a:sym typeface="Arial"/>
                        </a:rPr>
                        <a:t>Инвестиционные</a:t>
                      </a:r>
                      <a:r>
                        <a:rPr lang="ru-RU" sz="1600" b="0" i="0" u="none" strike="noStrike" cap="none" baseline="0" dirty="0">
                          <a:solidFill>
                            <a:srgbClr val="3D3D3C"/>
                          </a:solidFill>
                          <a:latin typeface="+mn-lt"/>
                          <a:cs typeface="Calibri"/>
                          <a:sym typeface="Arial"/>
                        </a:rPr>
                        <a:t> предложения</a:t>
                      </a:r>
                      <a:endParaRPr lang="ru-RU" sz="1600" b="0" i="0" u="none" strike="noStrike" cap="none" dirty="0">
                        <a:solidFill>
                          <a:srgbClr val="3D3D3C"/>
                        </a:solidFill>
                        <a:latin typeface="+mn-lt"/>
                        <a:cs typeface="Calibri"/>
                        <a:sym typeface="Arial"/>
                      </a:endParaRP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>
                          <a:solidFill>
                            <a:schemeClr val="tx1"/>
                          </a:solidFill>
                          <a:latin typeface="+mn-lt"/>
                        </a:rPr>
                        <a:t>45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756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i="0" u="none" strike="noStrike" cap="none" dirty="0">
                          <a:solidFill>
                            <a:srgbClr val="3D3D3C"/>
                          </a:solidFill>
                          <a:latin typeface="+mn-lt"/>
                          <a:cs typeface="Calibri"/>
                          <a:sym typeface="Arial"/>
                        </a:rPr>
                        <a:t>Контакты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>
                          <a:solidFill>
                            <a:schemeClr val="tx1"/>
                          </a:solidFill>
                          <a:latin typeface="+mn-lt"/>
                        </a:rPr>
                        <a:t>48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71775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657;p18"/>
          <p:cNvSpPr/>
          <p:nvPr/>
        </p:nvSpPr>
        <p:spPr>
          <a:xfrm>
            <a:off x="501808" y="2524322"/>
            <a:ext cx="2845540" cy="1649557"/>
          </a:xfrm>
          <a:prstGeom prst="roundRect">
            <a:avLst>
              <a:gd name="adj" fmla="val 1192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lIns="91425" tIns="45700" rIns="91425" bIns="45700"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>
              <a:solidFill>
                <a:schemeClr val="tx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675378" y="2625693"/>
            <a:ext cx="2638425" cy="1354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15" tIns="60957" rIns="121915" bIns="60957" anchor="ctr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spc="50" dirty="0">
                <a:solidFill>
                  <a:schemeClr val="tx1"/>
                </a:solidFill>
                <a:latin typeface="Montserrat SemiBold" pitchFamily="2" charset="-52"/>
                <a:cs typeface="+mn-cs"/>
              </a:rPr>
              <a:t>СОВМЕСТНЫЕ ЗАЙМЫ С ФРП РФ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600" b="1" spc="50" dirty="0">
              <a:solidFill>
                <a:schemeClr val="tx1"/>
              </a:solidFill>
              <a:latin typeface="+mn-lt"/>
              <a:cs typeface="+mn-cs"/>
            </a:endParaRPr>
          </a:p>
          <a:p>
            <a:pPr>
              <a:defRPr/>
            </a:pPr>
            <a:r>
              <a:rPr lang="ru-RU" sz="1200" spc="50" dirty="0">
                <a:solidFill>
                  <a:schemeClr val="tx1"/>
                </a:solidFill>
                <a:latin typeface="+mn-lt"/>
                <a:cs typeface="+mn-cs"/>
              </a:rPr>
              <a:t>Размер   до </a:t>
            </a:r>
            <a:r>
              <a:rPr lang="ru-RU" sz="1200" b="1" spc="50" dirty="0">
                <a:solidFill>
                  <a:schemeClr val="tx1"/>
                </a:solidFill>
                <a:latin typeface="Montserrat SemiBold" pitchFamily="2" charset="-52"/>
                <a:cs typeface="+mn-cs"/>
              </a:rPr>
              <a:t>200 </a:t>
            </a:r>
            <a:r>
              <a:rPr lang="ru-RU" sz="1200" spc="50" dirty="0">
                <a:solidFill>
                  <a:schemeClr val="tx1"/>
                </a:solidFill>
                <a:latin typeface="+mn-lt"/>
                <a:cs typeface="+mn-cs"/>
              </a:rPr>
              <a:t>млн руб.</a:t>
            </a:r>
          </a:p>
          <a:p>
            <a:pPr>
              <a:defRPr/>
            </a:pPr>
            <a:r>
              <a:rPr lang="ru-RU" sz="1200" spc="50" dirty="0">
                <a:solidFill>
                  <a:schemeClr val="tx1"/>
                </a:solidFill>
                <a:latin typeface="+mn-lt"/>
                <a:cs typeface="+mn-cs"/>
              </a:rPr>
              <a:t>Ставка   </a:t>
            </a:r>
            <a:r>
              <a:rPr lang="ru-RU" sz="1200" b="1" spc="50" dirty="0">
                <a:solidFill>
                  <a:schemeClr val="tx1"/>
                </a:solidFill>
                <a:latin typeface="Montserrat SemiBold" pitchFamily="2" charset="-52"/>
                <a:cs typeface="+mn-cs"/>
              </a:rPr>
              <a:t> 5 % </a:t>
            </a:r>
            <a:r>
              <a:rPr lang="ru-RU" sz="1200" spc="50" dirty="0">
                <a:solidFill>
                  <a:schemeClr val="tx1"/>
                </a:solidFill>
                <a:latin typeface="+mn-lt"/>
                <a:cs typeface="+mn-cs"/>
              </a:rPr>
              <a:t>годовых</a:t>
            </a:r>
          </a:p>
          <a:p>
            <a:pPr>
              <a:defRPr/>
            </a:pPr>
            <a:r>
              <a:rPr lang="ru-RU" sz="1200" spc="50" dirty="0">
                <a:solidFill>
                  <a:schemeClr val="tx1"/>
                </a:solidFill>
                <a:latin typeface="+mn-lt"/>
                <a:cs typeface="+mn-cs"/>
              </a:rPr>
              <a:t>Срок       до </a:t>
            </a:r>
            <a:r>
              <a:rPr lang="ru-RU" sz="1200" b="1" spc="50" dirty="0">
                <a:solidFill>
                  <a:schemeClr val="tx1"/>
                </a:solidFill>
                <a:latin typeface="Montserrat SemiBold" panose="00000700000000000000" pitchFamily="2" charset="-52"/>
                <a:cs typeface="+mn-cs"/>
              </a:rPr>
              <a:t>5</a:t>
            </a:r>
            <a:r>
              <a:rPr lang="ru-RU" sz="1200" spc="50" dirty="0">
                <a:solidFill>
                  <a:schemeClr val="tx1"/>
                </a:solidFill>
                <a:latin typeface="+mn-lt"/>
                <a:cs typeface="+mn-cs"/>
              </a:rPr>
              <a:t> лет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757576" y="921339"/>
            <a:ext cx="5581650" cy="1365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spc="50" dirty="0">
                <a:solidFill>
                  <a:schemeClr val="bg2"/>
                </a:solidFill>
                <a:latin typeface="Montserrat SemiBold" pitchFamily="2" charset="-52"/>
                <a:cs typeface="+mn-cs"/>
              </a:rPr>
              <a:t>ФОНД РЕГИОНАЛЬНОГО РАЗВИТИЯ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pc="50" dirty="0">
                <a:solidFill>
                  <a:schemeClr val="tx1"/>
                </a:solidFill>
                <a:latin typeface="+mn-lt"/>
                <a:cs typeface="+mn-cs"/>
              </a:rPr>
              <a:t>Финансирование региональных проектов и увеличения инвестиционной активности для юридических лиц, индивидуальных предпринимателей, крестьянско-фермерских хозяйств</a:t>
            </a:r>
          </a:p>
        </p:txBody>
      </p:sp>
      <p:sp>
        <p:nvSpPr>
          <p:cNvPr id="18" name="Google Shape;657;p18"/>
          <p:cNvSpPr/>
          <p:nvPr/>
        </p:nvSpPr>
        <p:spPr>
          <a:xfrm>
            <a:off x="3589307" y="2524321"/>
            <a:ext cx="2927192" cy="1649557"/>
          </a:xfrm>
          <a:prstGeom prst="roundRect">
            <a:avLst>
              <a:gd name="adj" fmla="val 1036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lIns="91425" tIns="45700" rIns="91425" bIns="45700"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dirty="0">
              <a:solidFill>
                <a:schemeClr val="tx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3600188" y="2747748"/>
            <a:ext cx="2953648" cy="1138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15" tIns="60957" rIns="121915" bIns="60957" anchor="ctr">
            <a:spAutoFit/>
          </a:bodyPr>
          <a:lstStyle/>
          <a:p>
            <a:pPr algn="ctr">
              <a:defRPr/>
            </a:pPr>
            <a:r>
              <a:rPr lang="ru-RU" b="1" spc="50" dirty="0">
                <a:solidFill>
                  <a:schemeClr val="tx1"/>
                </a:solidFill>
                <a:latin typeface="Montserrat SemiBold" pitchFamily="2" charset="-52"/>
                <a:cs typeface="+mn-cs"/>
              </a:rPr>
              <a:t>ОБОРОТНЫЙ КАПИТАЛ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600" spc="50" dirty="0">
              <a:solidFill>
                <a:schemeClr val="tx1"/>
              </a:solidFill>
              <a:latin typeface="+mn-lt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spc="50" dirty="0">
                <a:solidFill>
                  <a:schemeClr val="tx1"/>
                </a:solidFill>
                <a:latin typeface="+mn-lt"/>
                <a:cs typeface="+mn-cs"/>
              </a:rPr>
              <a:t>Размер  до </a:t>
            </a:r>
            <a:r>
              <a:rPr lang="ru-RU" sz="1200" spc="50" dirty="0">
                <a:solidFill>
                  <a:schemeClr val="tx1"/>
                </a:solidFill>
                <a:latin typeface="Montserrat SemiBold" panose="00000700000000000000" pitchFamily="2" charset="-52"/>
                <a:cs typeface="+mn-cs"/>
              </a:rPr>
              <a:t>20</a:t>
            </a:r>
            <a:r>
              <a:rPr lang="ru-RU" sz="1200" spc="50" dirty="0">
                <a:solidFill>
                  <a:schemeClr val="tx1"/>
                </a:solidFill>
                <a:latin typeface="+mn-lt"/>
                <a:cs typeface="+mn-cs"/>
              </a:rPr>
              <a:t> млн руб.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spc="50" dirty="0">
                <a:solidFill>
                  <a:schemeClr val="tx1"/>
                </a:solidFill>
                <a:latin typeface="+mn-lt"/>
                <a:cs typeface="+mn-cs"/>
              </a:rPr>
              <a:t>Ставка  </a:t>
            </a:r>
            <a:r>
              <a:rPr lang="ru-RU" sz="1200" b="1" spc="50" dirty="0">
                <a:solidFill>
                  <a:schemeClr val="tx1"/>
                </a:solidFill>
                <a:latin typeface="+mn-lt"/>
                <a:cs typeface="+mn-cs"/>
              </a:rPr>
              <a:t>1</a:t>
            </a:r>
            <a:r>
              <a:rPr lang="ru-RU" sz="1200" b="1" spc="50" dirty="0">
                <a:solidFill>
                  <a:schemeClr val="tx1"/>
                </a:solidFill>
                <a:latin typeface="Montserrat SemiBold" pitchFamily="2" charset="-52"/>
                <a:cs typeface="+mn-cs"/>
              </a:rPr>
              <a:t>1,5 % </a:t>
            </a:r>
            <a:r>
              <a:rPr lang="ru-RU" sz="1200" spc="50" dirty="0">
                <a:solidFill>
                  <a:schemeClr val="tx1"/>
                </a:solidFill>
                <a:latin typeface="+mn-lt"/>
                <a:cs typeface="+mn-cs"/>
              </a:rPr>
              <a:t>годовых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spc="50" dirty="0">
                <a:solidFill>
                  <a:schemeClr val="tx1"/>
                </a:solidFill>
                <a:latin typeface="+mn-lt"/>
                <a:cs typeface="+mn-cs"/>
              </a:rPr>
              <a:t>Срок    до </a:t>
            </a:r>
            <a:r>
              <a:rPr lang="ru-RU" sz="1200" b="1" spc="50" dirty="0">
                <a:solidFill>
                  <a:schemeClr val="tx1"/>
                </a:solidFill>
                <a:latin typeface="Montserrat SemiBold" pitchFamily="2" charset="-52"/>
                <a:cs typeface="+mn-cs"/>
              </a:rPr>
              <a:t>3</a:t>
            </a:r>
            <a:r>
              <a:rPr lang="ru-RU" sz="1200" spc="50" dirty="0">
                <a:solidFill>
                  <a:schemeClr val="tx1"/>
                </a:solidFill>
                <a:latin typeface="+mn-lt"/>
                <a:cs typeface="+mn-cs"/>
              </a:rPr>
              <a:t> лет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393700" cy="9906000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Google Shape;130;p2">
            <a:extLst>
              <a:ext uri="{FF2B5EF4-FFF2-40B4-BE49-F238E27FC236}">
                <a16:creationId xmlns:a16="http://schemas.microsoft.com/office/drawing/2014/main" id="{805D2ABD-81E9-4D05-A442-3CC564507430}"/>
              </a:ext>
            </a:extLst>
          </p:cNvPr>
          <p:cNvSpPr txBox="1"/>
          <p:nvPr/>
        </p:nvSpPr>
        <p:spPr>
          <a:xfrm>
            <a:off x="777521" y="460375"/>
            <a:ext cx="5583591" cy="636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 dirty="0">
                <a:solidFill>
                  <a:schemeClr val="tx1"/>
                </a:solidFill>
                <a:latin typeface="Montserrat Bold" pitchFamily="2" charset="-52"/>
                <a:sym typeface="Arial"/>
              </a:rPr>
              <a:t>Меры поддержки</a:t>
            </a:r>
          </a:p>
        </p:txBody>
      </p:sp>
      <p:sp>
        <p:nvSpPr>
          <p:cNvPr id="37" name="Номер слайда 1">
            <a:extLst>
              <a:ext uri="{FF2B5EF4-FFF2-40B4-BE49-F238E27FC236}">
                <a16:creationId xmlns:a16="http://schemas.microsoft.com/office/drawing/2014/main" id="{AF59F321-C73F-44A3-BDB2-EE3B93A3A674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20</a:t>
            </a:fld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9" name="Google Shape;314;p6">
            <a:extLst>
              <a:ext uri="{FF2B5EF4-FFF2-40B4-BE49-F238E27FC236}">
                <a16:creationId xmlns:a16="http://schemas.microsoft.com/office/drawing/2014/main" id="{5E65A63F-78DB-48F2-8FEB-5F779611322D}"/>
              </a:ext>
            </a:extLst>
          </p:cNvPr>
          <p:cNvSpPr txBox="1"/>
          <p:nvPr/>
        </p:nvSpPr>
        <p:spPr>
          <a:xfrm>
            <a:off x="757576" y="9548882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/>
              <a:t>Тутаевский муниципальный округ</a:t>
            </a:r>
          </a:p>
        </p:txBody>
      </p:sp>
      <p:sp>
        <p:nvSpPr>
          <p:cNvPr id="7" name="Google Shape;657;p18">
            <a:extLst>
              <a:ext uri="{FF2B5EF4-FFF2-40B4-BE49-F238E27FC236}">
                <a16:creationId xmlns:a16="http://schemas.microsoft.com/office/drawing/2014/main" id="{7645BB95-71E7-0173-A509-1F62F2233C53}"/>
              </a:ext>
            </a:extLst>
          </p:cNvPr>
          <p:cNvSpPr/>
          <p:nvPr/>
        </p:nvSpPr>
        <p:spPr>
          <a:xfrm>
            <a:off x="3600188" y="4505194"/>
            <a:ext cx="2927192" cy="1649557"/>
          </a:xfrm>
          <a:prstGeom prst="roundRect">
            <a:avLst>
              <a:gd name="adj" fmla="val 1036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lIns="91425" tIns="45700" rIns="91425" bIns="45700" anchor="ctr"/>
          <a:lstStyle/>
          <a:p>
            <a:pPr algn="ctr">
              <a:defRPr/>
            </a:pPr>
            <a:r>
              <a:rPr lang="ru-RU" b="1" spc="50" dirty="0">
                <a:solidFill>
                  <a:schemeClr val="tx1"/>
                </a:solidFill>
                <a:latin typeface="Montserrat SemiBold" panose="00000700000000000000" pitchFamily="2" charset="-52"/>
              </a:rPr>
              <a:t>ПРОМЫШЛЕННОСТЬ</a:t>
            </a:r>
          </a:p>
          <a:p>
            <a:pPr>
              <a:defRPr/>
            </a:pPr>
            <a:endParaRPr lang="ru-RU" sz="1800" spc="50" dirty="0">
              <a:solidFill>
                <a:schemeClr val="tx1"/>
              </a:solidFill>
              <a:latin typeface="Montserrat SemiBold" panose="00000700000000000000" pitchFamily="2" charset="-52"/>
            </a:endParaRPr>
          </a:p>
          <a:p>
            <a:pPr>
              <a:defRPr/>
            </a:pPr>
            <a:r>
              <a:rPr lang="ru-RU" spc="50" dirty="0">
                <a:solidFill>
                  <a:schemeClr val="tx1"/>
                </a:solidFill>
                <a:latin typeface="Montserrat regular (Основной текст)"/>
              </a:rPr>
              <a:t>Размер</a:t>
            </a:r>
            <a:r>
              <a:rPr lang="ru-RU" spc="50" dirty="0">
                <a:solidFill>
                  <a:schemeClr val="tx1"/>
                </a:solidFill>
                <a:latin typeface="Montserrat SemiBold" panose="00000700000000000000" pitchFamily="2" charset="-52"/>
              </a:rPr>
              <a:t>  </a:t>
            </a:r>
            <a:r>
              <a:rPr lang="ru-RU" spc="50" dirty="0">
                <a:solidFill>
                  <a:schemeClr val="tx1"/>
                </a:solidFill>
                <a:latin typeface="Montserrat regular (Основной текст)"/>
              </a:rPr>
              <a:t>до</a:t>
            </a:r>
            <a:r>
              <a:rPr lang="ru-RU" spc="50" dirty="0">
                <a:solidFill>
                  <a:schemeClr val="tx1"/>
                </a:solidFill>
                <a:latin typeface="Montserrat SemiBold" panose="00000700000000000000" pitchFamily="2" charset="-52"/>
              </a:rPr>
              <a:t> 60 </a:t>
            </a:r>
            <a:r>
              <a:rPr lang="ru-RU" spc="50" dirty="0">
                <a:solidFill>
                  <a:schemeClr val="tx1"/>
                </a:solidFill>
                <a:latin typeface="Montserrat regular (Основной текст)"/>
              </a:rPr>
              <a:t>млн руб.</a:t>
            </a:r>
          </a:p>
          <a:p>
            <a:pPr>
              <a:defRPr/>
            </a:pPr>
            <a:r>
              <a:rPr lang="ru-RU" spc="50" dirty="0">
                <a:solidFill>
                  <a:schemeClr val="tx1"/>
                </a:solidFill>
                <a:latin typeface="Montserrat regular (Основной текст)"/>
              </a:rPr>
              <a:t>Ставка</a:t>
            </a:r>
            <a:r>
              <a:rPr lang="ru-RU" spc="50" dirty="0">
                <a:solidFill>
                  <a:schemeClr val="tx1"/>
                </a:solidFill>
                <a:latin typeface="Montserrat SemiBold" panose="00000700000000000000" pitchFamily="2" charset="-52"/>
              </a:rPr>
              <a:t>  6,75</a:t>
            </a:r>
            <a:r>
              <a:rPr lang="ru-RU" b="1" spc="50" dirty="0">
                <a:solidFill>
                  <a:schemeClr val="tx1"/>
                </a:solidFill>
                <a:latin typeface="Montserrat SemiBold" panose="00000700000000000000" pitchFamily="2" charset="-52"/>
              </a:rPr>
              <a:t> % </a:t>
            </a:r>
            <a:r>
              <a:rPr lang="ru-RU" spc="50" dirty="0">
                <a:solidFill>
                  <a:schemeClr val="tx1"/>
                </a:solidFill>
                <a:latin typeface="Montserrat regular (Основной текст)"/>
              </a:rPr>
              <a:t>годовых</a:t>
            </a:r>
          </a:p>
          <a:p>
            <a:pPr>
              <a:defRPr/>
            </a:pPr>
            <a:r>
              <a:rPr lang="ru-RU" spc="50" dirty="0">
                <a:solidFill>
                  <a:schemeClr val="tx1"/>
                </a:solidFill>
                <a:latin typeface="Montserrat regular (Основной текст)"/>
              </a:rPr>
              <a:t>Срок</a:t>
            </a:r>
            <a:r>
              <a:rPr lang="ru-RU" spc="50" dirty="0">
                <a:solidFill>
                  <a:schemeClr val="tx1"/>
                </a:solidFill>
                <a:latin typeface="Montserrat SemiBold" panose="00000700000000000000" pitchFamily="2" charset="-52"/>
              </a:rPr>
              <a:t>    </a:t>
            </a:r>
            <a:r>
              <a:rPr lang="ru-RU" spc="50" dirty="0">
                <a:solidFill>
                  <a:schemeClr val="tx1"/>
                </a:solidFill>
                <a:latin typeface="Montserrat regular (Основной текст)"/>
              </a:rPr>
              <a:t>до</a:t>
            </a:r>
            <a:r>
              <a:rPr lang="ru-RU" spc="50" dirty="0">
                <a:solidFill>
                  <a:schemeClr val="tx1"/>
                </a:solidFill>
                <a:latin typeface="Montserrat SemiBold" panose="00000700000000000000" pitchFamily="2" charset="-52"/>
              </a:rPr>
              <a:t> </a:t>
            </a:r>
            <a:r>
              <a:rPr lang="ru-RU" b="1" spc="50" dirty="0">
                <a:solidFill>
                  <a:schemeClr val="tx1"/>
                </a:solidFill>
                <a:latin typeface="Montserrat SemiBold" panose="00000700000000000000" pitchFamily="2" charset="-52"/>
              </a:rPr>
              <a:t>3</a:t>
            </a:r>
            <a:r>
              <a:rPr lang="ru-RU" spc="50" dirty="0">
                <a:solidFill>
                  <a:schemeClr val="tx1"/>
                </a:solidFill>
                <a:latin typeface="Montserrat SemiBold" panose="00000700000000000000" pitchFamily="2" charset="-52"/>
              </a:rPr>
              <a:t> </a:t>
            </a:r>
            <a:r>
              <a:rPr lang="ru-RU" spc="50" dirty="0">
                <a:solidFill>
                  <a:schemeClr val="tx1"/>
                </a:solidFill>
                <a:latin typeface="Montserrat regular (Основной текст)"/>
              </a:rPr>
              <a:t>лет</a:t>
            </a:r>
            <a:endParaRPr dirty="0">
              <a:solidFill>
                <a:schemeClr val="tx1"/>
              </a:solidFill>
              <a:latin typeface="Montserrat regular (Основной текст)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657;p18">
            <a:extLst>
              <a:ext uri="{FF2B5EF4-FFF2-40B4-BE49-F238E27FC236}">
                <a16:creationId xmlns:a16="http://schemas.microsoft.com/office/drawing/2014/main" id="{3578C280-4B8F-DFE8-7253-5FBCB970E230}"/>
              </a:ext>
            </a:extLst>
          </p:cNvPr>
          <p:cNvSpPr/>
          <p:nvPr/>
        </p:nvSpPr>
        <p:spPr>
          <a:xfrm>
            <a:off x="501808" y="4485632"/>
            <a:ext cx="2927192" cy="1649557"/>
          </a:xfrm>
          <a:prstGeom prst="roundRect">
            <a:avLst>
              <a:gd name="adj" fmla="val 1036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lIns="91425" tIns="45700" rIns="91425" bIns="45700" anchor="ctr"/>
          <a:lstStyle/>
          <a:p>
            <a:pPr algn="ctr">
              <a:defRPr/>
            </a:pPr>
            <a:r>
              <a:rPr lang="ru-RU" b="1" spc="50" dirty="0">
                <a:solidFill>
                  <a:schemeClr val="tx1"/>
                </a:solidFill>
                <a:latin typeface="Montserrat SemiBold" panose="00000700000000000000" pitchFamily="2" charset="-52"/>
              </a:rPr>
              <a:t>РАЗВИТИЕ</a:t>
            </a:r>
          </a:p>
          <a:p>
            <a:pPr>
              <a:defRPr/>
            </a:pPr>
            <a:endParaRPr lang="ru-RU" sz="1800" spc="50" dirty="0">
              <a:solidFill>
                <a:schemeClr val="tx1"/>
              </a:solidFill>
              <a:latin typeface="Montserrat SemiBold" panose="00000700000000000000" pitchFamily="2" charset="-52"/>
            </a:endParaRPr>
          </a:p>
          <a:p>
            <a:pPr>
              <a:defRPr/>
            </a:pPr>
            <a:r>
              <a:rPr lang="ru-RU" spc="50" dirty="0">
                <a:solidFill>
                  <a:schemeClr val="tx1"/>
                </a:solidFill>
                <a:latin typeface="Montserrat regular (Основной текст)"/>
              </a:rPr>
              <a:t>Размер</a:t>
            </a:r>
            <a:r>
              <a:rPr lang="ru-RU" spc="50" dirty="0">
                <a:solidFill>
                  <a:schemeClr val="tx1"/>
                </a:solidFill>
                <a:latin typeface="Montserrat SemiBold" panose="00000700000000000000" pitchFamily="2" charset="-52"/>
              </a:rPr>
              <a:t>  </a:t>
            </a:r>
            <a:r>
              <a:rPr lang="ru-RU" spc="50" dirty="0">
                <a:solidFill>
                  <a:schemeClr val="tx1"/>
                </a:solidFill>
                <a:latin typeface="Montserrat regular (Основной текст)"/>
              </a:rPr>
              <a:t>до</a:t>
            </a:r>
            <a:r>
              <a:rPr lang="ru-RU" spc="50" dirty="0">
                <a:solidFill>
                  <a:schemeClr val="tx1"/>
                </a:solidFill>
                <a:latin typeface="Montserrat SemiBold" panose="00000700000000000000" pitchFamily="2" charset="-52"/>
              </a:rPr>
              <a:t> 50 </a:t>
            </a:r>
            <a:r>
              <a:rPr lang="ru-RU" spc="50" dirty="0">
                <a:solidFill>
                  <a:schemeClr val="tx1"/>
                </a:solidFill>
                <a:latin typeface="Montserrat regular (Основной текст)"/>
              </a:rPr>
              <a:t>млн руб.</a:t>
            </a:r>
          </a:p>
          <a:p>
            <a:pPr>
              <a:defRPr/>
            </a:pPr>
            <a:r>
              <a:rPr lang="ru-RU" spc="50" dirty="0">
                <a:solidFill>
                  <a:schemeClr val="tx1"/>
                </a:solidFill>
                <a:latin typeface="Montserrat regular (Основной текст)"/>
              </a:rPr>
              <a:t>Ставка</a:t>
            </a:r>
            <a:r>
              <a:rPr lang="ru-RU" spc="50" dirty="0">
                <a:solidFill>
                  <a:schemeClr val="tx1"/>
                </a:solidFill>
                <a:latin typeface="Montserrat SemiBold" panose="00000700000000000000" pitchFamily="2" charset="-52"/>
              </a:rPr>
              <a:t>  6,75</a:t>
            </a:r>
            <a:r>
              <a:rPr lang="ru-RU" b="1" spc="50" dirty="0">
                <a:solidFill>
                  <a:schemeClr val="tx1"/>
                </a:solidFill>
                <a:latin typeface="Montserrat SemiBold" panose="00000700000000000000" pitchFamily="2" charset="-52"/>
              </a:rPr>
              <a:t> % </a:t>
            </a:r>
            <a:r>
              <a:rPr lang="ru-RU" spc="50" dirty="0">
                <a:solidFill>
                  <a:schemeClr val="tx1"/>
                </a:solidFill>
                <a:latin typeface="Montserrat regular (Основной текст)"/>
              </a:rPr>
              <a:t>годовых</a:t>
            </a:r>
          </a:p>
          <a:p>
            <a:pPr>
              <a:defRPr/>
            </a:pPr>
            <a:r>
              <a:rPr lang="ru-RU" spc="50" dirty="0">
                <a:solidFill>
                  <a:schemeClr val="tx1"/>
                </a:solidFill>
                <a:latin typeface="Montserrat regular (Основной текст)"/>
              </a:rPr>
              <a:t>Срок</a:t>
            </a:r>
            <a:r>
              <a:rPr lang="ru-RU" spc="50" dirty="0">
                <a:solidFill>
                  <a:schemeClr val="tx1"/>
                </a:solidFill>
                <a:latin typeface="Montserrat SemiBold" panose="00000700000000000000" pitchFamily="2" charset="-52"/>
              </a:rPr>
              <a:t>    </a:t>
            </a:r>
            <a:r>
              <a:rPr lang="ru-RU" spc="50" dirty="0">
                <a:solidFill>
                  <a:schemeClr val="tx1"/>
                </a:solidFill>
                <a:latin typeface="Montserrat regular (Основной текст)"/>
              </a:rPr>
              <a:t>до</a:t>
            </a:r>
            <a:r>
              <a:rPr lang="ru-RU" spc="50" dirty="0">
                <a:solidFill>
                  <a:schemeClr val="tx1"/>
                </a:solidFill>
                <a:latin typeface="Montserrat SemiBold" panose="00000700000000000000" pitchFamily="2" charset="-52"/>
              </a:rPr>
              <a:t> </a:t>
            </a:r>
            <a:r>
              <a:rPr lang="ru-RU" b="1" spc="50" dirty="0">
                <a:solidFill>
                  <a:schemeClr val="tx1"/>
                </a:solidFill>
                <a:latin typeface="Montserrat SemiBold" panose="00000700000000000000" pitchFamily="2" charset="-52"/>
              </a:rPr>
              <a:t>5</a:t>
            </a:r>
            <a:r>
              <a:rPr lang="ru-RU" spc="50" dirty="0">
                <a:solidFill>
                  <a:schemeClr val="tx1"/>
                </a:solidFill>
                <a:latin typeface="Montserrat SemiBold" panose="00000700000000000000" pitchFamily="2" charset="-52"/>
              </a:rPr>
              <a:t> </a:t>
            </a:r>
            <a:r>
              <a:rPr lang="ru-RU" spc="50" dirty="0">
                <a:solidFill>
                  <a:schemeClr val="tx1"/>
                </a:solidFill>
                <a:latin typeface="Montserrat regular (Основной текст)"/>
              </a:rPr>
              <a:t>лет</a:t>
            </a:r>
            <a:endParaRPr dirty="0">
              <a:solidFill>
                <a:schemeClr val="tx1"/>
              </a:solidFill>
              <a:latin typeface="Montserrat regular (Основной текст)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657;p18">
            <a:extLst>
              <a:ext uri="{FF2B5EF4-FFF2-40B4-BE49-F238E27FC236}">
                <a16:creationId xmlns:a16="http://schemas.microsoft.com/office/drawing/2014/main" id="{63DAB316-D9EC-ABA8-5675-D5C0C7A2C10A}"/>
              </a:ext>
            </a:extLst>
          </p:cNvPr>
          <p:cNvSpPr/>
          <p:nvPr/>
        </p:nvSpPr>
        <p:spPr>
          <a:xfrm>
            <a:off x="2136592" y="6453604"/>
            <a:ext cx="2927192" cy="1649557"/>
          </a:xfrm>
          <a:prstGeom prst="roundRect">
            <a:avLst>
              <a:gd name="adj" fmla="val 1036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lIns="91425" tIns="45700" rIns="91425" bIns="45700" anchor="ctr"/>
          <a:lstStyle/>
          <a:p>
            <a:pPr algn="ctr">
              <a:defRPr/>
            </a:pPr>
            <a:r>
              <a:rPr lang="ru-RU" b="1" spc="50" dirty="0">
                <a:solidFill>
                  <a:schemeClr val="tx1"/>
                </a:solidFill>
                <a:latin typeface="Montserrat SemiBold" panose="00000700000000000000" pitchFamily="2" charset="-52"/>
              </a:rPr>
              <a:t>РАЗВИТИЕ ТУРИЗМА</a:t>
            </a:r>
          </a:p>
          <a:p>
            <a:pPr>
              <a:defRPr/>
            </a:pPr>
            <a:endParaRPr lang="ru-RU" sz="1800" spc="50" dirty="0">
              <a:solidFill>
                <a:schemeClr val="tx1"/>
              </a:solidFill>
              <a:latin typeface="Montserrat SemiBold" panose="00000700000000000000" pitchFamily="2" charset="-52"/>
            </a:endParaRPr>
          </a:p>
          <a:p>
            <a:pPr>
              <a:defRPr/>
            </a:pPr>
            <a:r>
              <a:rPr lang="ru-RU" spc="50" dirty="0">
                <a:solidFill>
                  <a:schemeClr val="tx1"/>
                </a:solidFill>
                <a:latin typeface="Montserrat regular (Основной текст)"/>
              </a:rPr>
              <a:t>Размер</a:t>
            </a:r>
            <a:r>
              <a:rPr lang="ru-RU" spc="50" dirty="0">
                <a:solidFill>
                  <a:schemeClr val="tx1"/>
                </a:solidFill>
                <a:latin typeface="Montserrat SemiBold" panose="00000700000000000000" pitchFamily="2" charset="-52"/>
              </a:rPr>
              <a:t>  </a:t>
            </a:r>
            <a:r>
              <a:rPr lang="ru-RU" spc="50" dirty="0">
                <a:solidFill>
                  <a:schemeClr val="tx1"/>
                </a:solidFill>
                <a:latin typeface="Montserrat regular (Основной текст)"/>
              </a:rPr>
              <a:t>до</a:t>
            </a:r>
            <a:r>
              <a:rPr lang="ru-RU" spc="50" dirty="0">
                <a:solidFill>
                  <a:schemeClr val="tx1"/>
                </a:solidFill>
                <a:latin typeface="Montserrat SemiBold" panose="00000700000000000000" pitchFamily="2" charset="-52"/>
              </a:rPr>
              <a:t> 50 </a:t>
            </a:r>
            <a:r>
              <a:rPr lang="ru-RU" spc="50" dirty="0">
                <a:solidFill>
                  <a:schemeClr val="tx1"/>
                </a:solidFill>
                <a:latin typeface="Montserrat regular (Основной текст)"/>
              </a:rPr>
              <a:t>млн руб.</a:t>
            </a:r>
          </a:p>
          <a:p>
            <a:pPr>
              <a:defRPr/>
            </a:pPr>
            <a:r>
              <a:rPr lang="ru-RU" spc="50" dirty="0">
                <a:solidFill>
                  <a:schemeClr val="tx1"/>
                </a:solidFill>
                <a:latin typeface="Montserrat regular (Основной текст)"/>
              </a:rPr>
              <a:t>Ставка</a:t>
            </a:r>
            <a:r>
              <a:rPr lang="ru-RU" spc="50" dirty="0">
                <a:solidFill>
                  <a:schemeClr val="tx1"/>
                </a:solidFill>
                <a:latin typeface="Montserrat SemiBold" panose="00000700000000000000" pitchFamily="2" charset="-52"/>
              </a:rPr>
              <a:t>  6,75</a:t>
            </a:r>
            <a:r>
              <a:rPr lang="ru-RU" b="1" spc="50" dirty="0">
                <a:solidFill>
                  <a:schemeClr val="tx1"/>
                </a:solidFill>
                <a:latin typeface="Montserrat SemiBold" panose="00000700000000000000" pitchFamily="2" charset="-52"/>
              </a:rPr>
              <a:t> % </a:t>
            </a:r>
            <a:r>
              <a:rPr lang="ru-RU" spc="50" dirty="0">
                <a:solidFill>
                  <a:schemeClr val="tx1"/>
                </a:solidFill>
                <a:latin typeface="Montserrat regular (Основной текст)"/>
              </a:rPr>
              <a:t>годовых</a:t>
            </a:r>
          </a:p>
          <a:p>
            <a:pPr>
              <a:defRPr/>
            </a:pPr>
            <a:r>
              <a:rPr lang="ru-RU" spc="50" dirty="0">
                <a:solidFill>
                  <a:schemeClr val="tx1"/>
                </a:solidFill>
                <a:latin typeface="Montserrat regular (Основной текст)"/>
              </a:rPr>
              <a:t>Срок</a:t>
            </a:r>
            <a:r>
              <a:rPr lang="ru-RU" spc="50" dirty="0">
                <a:solidFill>
                  <a:schemeClr val="tx1"/>
                </a:solidFill>
                <a:latin typeface="Montserrat SemiBold" panose="00000700000000000000" pitchFamily="2" charset="-52"/>
              </a:rPr>
              <a:t>    </a:t>
            </a:r>
            <a:r>
              <a:rPr lang="ru-RU" spc="50" dirty="0">
                <a:solidFill>
                  <a:schemeClr val="tx1"/>
                </a:solidFill>
                <a:latin typeface="Montserrat regular (Основной текст)"/>
              </a:rPr>
              <a:t>до</a:t>
            </a:r>
            <a:r>
              <a:rPr lang="ru-RU" spc="50" dirty="0">
                <a:solidFill>
                  <a:schemeClr val="tx1"/>
                </a:solidFill>
                <a:latin typeface="Montserrat SemiBold" panose="00000700000000000000" pitchFamily="2" charset="-52"/>
              </a:rPr>
              <a:t> </a:t>
            </a:r>
            <a:r>
              <a:rPr lang="ru-RU" b="1" spc="50" dirty="0">
                <a:solidFill>
                  <a:schemeClr val="tx1"/>
                </a:solidFill>
                <a:latin typeface="Montserrat SemiBold" panose="00000700000000000000" pitchFamily="2" charset="-52"/>
              </a:rPr>
              <a:t>5</a:t>
            </a:r>
            <a:r>
              <a:rPr lang="ru-RU" spc="50" dirty="0">
                <a:solidFill>
                  <a:schemeClr val="tx1"/>
                </a:solidFill>
                <a:latin typeface="Montserrat SemiBold" panose="00000700000000000000" pitchFamily="2" charset="-52"/>
              </a:rPr>
              <a:t> </a:t>
            </a:r>
            <a:r>
              <a:rPr lang="ru-RU" spc="50" dirty="0">
                <a:solidFill>
                  <a:schemeClr val="tx1"/>
                </a:solidFill>
                <a:latin typeface="Montserrat regular (Основной текст)"/>
              </a:rPr>
              <a:t>лет</a:t>
            </a:r>
            <a:endParaRPr dirty="0">
              <a:solidFill>
                <a:schemeClr val="tx1"/>
              </a:solidFill>
              <a:latin typeface="Montserrat regular (Основной текст)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40724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BF6FA-EB69-43FF-C9F0-B16802DD7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D59E305-E87A-3CD2-3A01-A3AAA558A257}"/>
              </a:ext>
            </a:extLst>
          </p:cNvPr>
          <p:cNvSpPr/>
          <p:nvPr/>
        </p:nvSpPr>
        <p:spPr>
          <a:xfrm>
            <a:off x="0" y="0"/>
            <a:ext cx="393700" cy="9906000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" name="Номер слайда 1">
            <a:extLst>
              <a:ext uri="{FF2B5EF4-FFF2-40B4-BE49-F238E27FC236}">
                <a16:creationId xmlns:a16="http://schemas.microsoft.com/office/drawing/2014/main" id="{9FB89B0F-5E18-A982-8680-C1EDEE6A33AC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21</a:t>
            </a:fld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9" name="Google Shape;314;p6">
            <a:extLst>
              <a:ext uri="{FF2B5EF4-FFF2-40B4-BE49-F238E27FC236}">
                <a16:creationId xmlns:a16="http://schemas.microsoft.com/office/drawing/2014/main" id="{EAD9489E-4ED6-B72A-03AF-07C0A9774BF4}"/>
              </a:ext>
            </a:extLst>
          </p:cNvPr>
          <p:cNvSpPr txBox="1"/>
          <p:nvPr/>
        </p:nvSpPr>
        <p:spPr>
          <a:xfrm>
            <a:off x="757576" y="9548882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/>
              <a:t>Тутаевский муниципальный округ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EA10D63-98CE-7BD0-1D10-44CAE33E78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13" y="1043403"/>
            <a:ext cx="544646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/>
          <a:p>
            <a:r>
              <a:rPr lang="ru-RU" b="1" spc="50" dirty="0">
                <a:solidFill>
                  <a:schemeClr val="bg2"/>
                </a:solidFill>
                <a:latin typeface="Montserrat SemiBold" pitchFamily="2" charset="-52"/>
                <a:cs typeface="+mn-cs"/>
              </a:rPr>
              <a:t>ФОНД ПОДДЕРЖКИ МАЛОГО И СРЕДНЕГО ПРЕДПРИНИМАТЕЛЬСТВА ЯРОСЛАВСКОЙ ОБЛАСТИ</a:t>
            </a:r>
          </a:p>
          <a:p>
            <a:r>
              <a:rPr lang="ru-RU" dirty="0">
                <a:solidFill>
                  <a:schemeClr val="tx1"/>
                </a:solidFill>
                <a:latin typeface="Montserrat regular" pitchFamily="2" charset="-52"/>
                <a:ea typeface="+mn-ea"/>
                <a:cs typeface="Segoe UI Light" panose="020B0502040204020203" pitchFamily="34" charset="0"/>
              </a:rPr>
              <a:t>Предоставление займов</a:t>
            </a:r>
          </a:p>
        </p:txBody>
      </p:sp>
      <p:sp>
        <p:nvSpPr>
          <p:cNvPr id="21" name="Google Shape;657;p18">
            <a:extLst>
              <a:ext uri="{FF2B5EF4-FFF2-40B4-BE49-F238E27FC236}">
                <a16:creationId xmlns:a16="http://schemas.microsoft.com/office/drawing/2014/main" id="{2A31A1BD-886C-3F97-C97E-E1273F6405FB}"/>
              </a:ext>
            </a:extLst>
          </p:cNvPr>
          <p:cNvSpPr/>
          <p:nvPr/>
        </p:nvSpPr>
        <p:spPr>
          <a:xfrm>
            <a:off x="605763" y="1850934"/>
            <a:ext cx="2753077" cy="1525522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  <a:alpha val="2470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08668941-AEAE-A98B-E112-4A999F1B73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847" y="1899135"/>
            <a:ext cx="2668295" cy="1477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15" tIns="60957" rIns="121915" bIns="60957" anchor="ctr">
            <a:spAutoFit/>
          </a:bodyPr>
          <a:lstStyle/>
          <a:p>
            <a:pPr algn="ctr"/>
            <a:r>
              <a:rPr lang="ru-RU" sz="1200" spc="50" dirty="0">
                <a:solidFill>
                  <a:schemeClr val="tx1"/>
                </a:solidFill>
                <a:latin typeface="Montserrat SemiBold" pitchFamily="2" charset="-52"/>
              </a:rPr>
              <a:t>«</a:t>
            </a:r>
            <a:r>
              <a:rPr lang="ru-RU" sz="1200" b="1" spc="50" dirty="0">
                <a:solidFill>
                  <a:schemeClr val="tx1"/>
                </a:solidFill>
                <a:latin typeface="Montserrat SemiBold" pitchFamily="2" charset="-52"/>
              </a:rPr>
              <a:t>ИНВЕСТИЦИОННЫЙ</a:t>
            </a:r>
            <a:r>
              <a:rPr lang="ru-RU" sz="1200" spc="50" dirty="0">
                <a:solidFill>
                  <a:schemeClr val="tx1"/>
                </a:solidFill>
                <a:latin typeface="Montserrat SemiBold" pitchFamily="2" charset="-52"/>
              </a:rPr>
              <a:t>»</a:t>
            </a:r>
          </a:p>
          <a:p>
            <a:pPr algn="ctr"/>
            <a:r>
              <a:rPr lang="ru-RU" sz="1000" spc="50" dirty="0">
                <a:solidFill>
                  <a:schemeClr val="tx1"/>
                </a:solidFill>
                <a:latin typeface="+mn-lt"/>
              </a:rPr>
              <a:t>Зарегистрированные не менее </a:t>
            </a:r>
          </a:p>
          <a:p>
            <a:pPr algn="ctr"/>
            <a:r>
              <a:rPr lang="ru-RU" sz="1000" spc="50" dirty="0">
                <a:solidFill>
                  <a:schemeClr val="tx1"/>
                </a:solidFill>
                <a:latin typeface="+mn-lt"/>
              </a:rPr>
              <a:t>6 месяцев</a:t>
            </a:r>
          </a:p>
          <a:p>
            <a:pPr algn="ctr"/>
            <a:endParaRPr lang="ru-RU" sz="1000" spc="50" dirty="0">
              <a:solidFill>
                <a:schemeClr val="tx1"/>
              </a:solidFill>
              <a:latin typeface="+mn-lt"/>
            </a:endParaRPr>
          </a:p>
          <a:p>
            <a:pPr algn="ctr"/>
            <a:endParaRPr lang="ru-RU" sz="1000" spc="50" dirty="0">
              <a:solidFill>
                <a:schemeClr val="tx1"/>
              </a:solidFill>
              <a:latin typeface="+mn-lt"/>
            </a:endParaRPr>
          </a:p>
          <a:p>
            <a:r>
              <a:rPr lang="ru-RU" sz="1200" spc="50" dirty="0">
                <a:solidFill>
                  <a:schemeClr val="tx1"/>
                </a:solidFill>
                <a:latin typeface="+mn-lt"/>
              </a:rPr>
              <a:t>Размер   до</a:t>
            </a:r>
            <a:r>
              <a:rPr lang="ru-RU" sz="1200" b="1" spc="5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1200" spc="50" dirty="0">
                <a:solidFill>
                  <a:schemeClr val="tx1"/>
                </a:solidFill>
                <a:latin typeface="Montserrat SemiBold" pitchFamily="2" charset="-52"/>
              </a:rPr>
              <a:t>5 </a:t>
            </a:r>
            <a:r>
              <a:rPr lang="ru-RU" sz="1200" spc="50" dirty="0">
                <a:solidFill>
                  <a:schemeClr val="tx1"/>
                </a:solidFill>
                <a:latin typeface="+mn-lt"/>
              </a:rPr>
              <a:t>млн руб.</a:t>
            </a:r>
          </a:p>
          <a:p>
            <a:r>
              <a:rPr lang="ru-RU" sz="1200" spc="50" dirty="0">
                <a:solidFill>
                  <a:schemeClr val="tx1"/>
                </a:solidFill>
                <a:latin typeface="+mn-lt"/>
              </a:rPr>
              <a:t>Ставка   </a:t>
            </a:r>
            <a:r>
              <a:rPr lang="ru-RU" sz="1200" spc="50" dirty="0">
                <a:solidFill>
                  <a:schemeClr val="tx1"/>
                </a:solidFill>
                <a:latin typeface="Montserrat regular" panose="020F0502020204030204" pitchFamily="2" charset="-52"/>
              </a:rPr>
              <a:t>до</a:t>
            </a:r>
            <a:r>
              <a:rPr lang="ru-RU" sz="1200" spc="50" dirty="0">
                <a:solidFill>
                  <a:schemeClr val="tx1"/>
                </a:solidFill>
                <a:latin typeface="Montserrat SemiBold" panose="00000700000000000000"/>
              </a:rPr>
              <a:t> 5 </a:t>
            </a:r>
            <a:r>
              <a:rPr lang="ru-RU" sz="1200" b="1" spc="50" dirty="0">
                <a:solidFill>
                  <a:schemeClr val="tx1"/>
                </a:solidFill>
                <a:latin typeface="Montserrat SemiBold" pitchFamily="2" charset="-52"/>
              </a:rPr>
              <a:t>% </a:t>
            </a:r>
            <a:r>
              <a:rPr lang="ru-RU" sz="1200" spc="50" dirty="0">
                <a:solidFill>
                  <a:schemeClr val="tx1"/>
                </a:solidFill>
                <a:latin typeface="+mn-lt"/>
              </a:rPr>
              <a:t>годовых</a:t>
            </a:r>
          </a:p>
          <a:p>
            <a:r>
              <a:rPr lang="ru-RU" sz="1200" spc="50" dirty="0">
                <a:solidFill>
                  <a:schemeClr val="tx1"/>
                </a:solidFill>
                <a:latin typeface="+mn-lt"/>
              </a:rPr>
              <a:t>Срок      до </a:t>
            </a:r>
            <a:r>
              <a:rPr lang="ru-RU" sz="1200" spc="50" dirty="0">
                <a:solidFill>
                  <a:schemeClr val="tx1"/>
                </a:solidFill>
                <a:latin typeface="Montserrat SemiBold" pitchFamily="2" charset="-52"/>
              </a:rPr>
              <a:t>3</a:t>
            </a:r>
            <a:r>
              <a:rPr lang="ru-RU" sz="1200" spc="50" dirty="0">
                <a:solidFill>
                  <a:schemeClr val="tx1"/>
                </a:solidFill>
                <a:latin typeface="+mn-lt"/>
              </a:rPr>
              <a:t> лет</a:t>
            </a:r>
          </a:p>
        </p:txBody>
      </p:sp>
      <p:sp>
        <p:nvSpPr>
          <p:cNvPr id="23" name="Google Shape;657;p18">
            <a:extLst>
              <a:ext uri="{FF2B5EF4-FFF2-40B4-BE49-F238E27FC236}">
                <a16:creationId xmlns:a16="http://schemas.microsoft.com/office/drawing/2014/main" id="{DD6AA631-6A01-8C70-3A93-3CF7DF229465}"/>
              </a:ext>
            </a:extLst>
          </p:cNvPr>
          <p:cNvSpPr/>
          <p:nvPr/>
        </p:nvSpPr>
        <p:spPr>
          <a:xfrm>
            <a:off x="3781749" y="1860339"/>
            <a:ext cx="2689718" cy="1525522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  <a:alpha val="2470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2C93BE86-B4A1-BF18-E3A5-C25B242D0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1749" y="1869947"/>
            <a:ext cx="2919094" cy="1323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15" tIns="60957" rIns="121915" bIns="60957" anchor="ctr">
            <a:spAutoFit/>
          </a:bodyPr>
          <a:lstStyle/>
          <a:p>
            <a:pPr algn="ctr"/>
            <a:r>
              <a:rPr lang="ru-RU" sz="1200" spc="50" dirty="0">
                <a:solidFill>
                  <a:schemeClr val="tx1"/>
                </a:solidFill>
                <a:latin typeface="Montserrat SemiBold" pitchFamily="2" charset="-52"/>
              </a:rPr>
              <a:t>«ОБОРОТНЫЙ»</a:t>
            </a:r>
          </a:p>
          <a:p>
            <a:pPr algn="ctr"/>
            <a:r>
              <a:rPr lang="ru-RU" sz="1000" spc="50" dirty="0">
                <a:solidFill>
                  <a:schemeClr val="tx1"/>
                </a:solidFill>
                <a:latin typeface="+mn-lt"/>
              </a:rPr>
              <a:t>Зарегистрированные не менее </a:t>
            </a:r>
          </a:p>
          <a:p>
            <a:pPr algn="ctr"/>
            <a:r>
              <a:rPr lang="ru-RU" sz="1000" spc="50" dirty="0">
                <a:solidFill>
                  <a:schemeClr val="tx1"/>
                </a:solidFill>
                <a:latin typeface="+mn-lt"/>
              </a:rPr>
              <a:t>6 месяцев</a:t>
            </a:r>
          </a:p>
          <a:p>
            <a:pPr algn="just"/>
            <a:endParaRPr lang="ru-RU" sz="1000" spc="50" dirty="0">
              <a:solidFill>
                <a:schemeClr val="tx1"/>
              </a:solidFill>
              <a:latin typeface="+mn-lt"/>
            </a:endParaRPr>
          </a:p>
          <a:p>
            <a:r>
              <a:rPr lang="ru-RU" sz="1200" spc="50" dirty="0">
                <a:solidFill>
                  <a:schemeClr val="tx1"/>
                </a:solidFill>
                <a:latin typeface="+mn-lt"/>
              </a:rPr>
              <a:t>Размер   до </a:t>
            </a:r>
            <a:r>
              <a:rPr lang="ru-RU" sz="1200" b="1" spc="50" dirty="0">
                <a:solidFill>
                  <a:schemeClr val="tx1"/>
                </a:solidFill>
                <a:latin typeface="+mn-lt"/>
              </a:rPr>
              <a:t>1</a:t>
            </a:r>
            <a:r>
              <a:rPr lang="ru-RU" sz="1200" spc="50" dirty="0">
                <a:solidFill>
                  <a:schemeClr val="tx1"/>
                </a:solidFill>
                <a:latin typeface="+mn-lt"/>
              </a:rPr>
              <a:t> млн руб.</a:t>
            </a:r>
          </a:p>
          <a:p>
            <a:r>
              <a:rPr lang="ru-RU" sz="1200" spc="50" dirty="0">
                <a:solidFill>
                  <a:schemeClr val="tx1"/>
                </a:solidFill>
                <a:latin typeface="+mn-lt"/>
              </a:rPr>
              <a:t>Ставка    </a:t>
            </a:r>
            <a:r>
              <a:rPr lang="ru-RU" sz="1200" b="1" spc="50" dirty="0">
                <a:solidFill>
                  <a:schemeClr val="tx1"/>
                </a:solidFill>
                <a:latin typeface="+mn-lt"/>
              </a:rPr>
              <a:t>7,5</a:t>
            </a:r>
            <a:r>
              <a:rPr lang="ru-RU" sz="1200" spc="50" dirty="0">
                <a:solidFill>
                  <a:schemeClr val="tx1"/>
                </a:solidFill>
                <a:latin typeface="Montserrat SemiBold" pitchFamily="2" charset="-52"/>
              </a:rPr>
              <a:t> % </a:t>
            </a:r>
            <a:r>
              <a:rPr lang="ru-RU" sz="1200" spc="50" dirty="0">
                <a:solidFill>
                  <a:schemeClr val="tx1"/>
                </a:solidFill>
                <a:latin typeface="+mn-lt"/>
              </a:rPr>
              <a:t>годовых</a:t>
            </a:r>
          </a:p>
          <a:p>
            <a:r>
              <a:rPr lang="ru-RU" sz="1200" spc="50" dirty="0">
                <a:solidFill>
                  <a:schemeClr val="tx1"/>
                </a:solidFill>
                <a:latin typeface="+mn-lt"/>
              </a:rPr>
              <a:t>Срок       до </a:t>
            </a:r>
            <a:r>
              <a:rPr lang="ru-RU" sz="1200" spc="50" dirty="0">
                <a:solidFill>
                  <a:schemeClr val="tx1"/>
                </a:solidFill>
                <a:latin typeface="Montserrat SemiBold" pitchFamily="2" charset="-52"/>
              </a:rPr>
              <a:t>1</a:t>
            </a:r>
            <a:r>
              <a:rPr lang="ru-RU" sz="1200" spc="50" dirty="0">
                <a:solidFill>
                  <a:schemeClr val="tx1"/>
                </a:solidFill>
                <a:latin typeface="+mn-lt"/>
              </a:rPr>
              <a:t> года</a:t>
            </a:r>
          </a:p>
        </p:txBody>
      </p:sp>
      <p:sp>
        <p:nvSpPr>
          <p:cNvPr id="30" name="Google Shape;657;p18">
            <a:extLst>
              <a:ext uri="{FF2B5EF4-FFF2-40B4-BE49-F238E27FC236}">
                <a16:creationId xmlns:a16="http://schemas.microsoft.com/office/drawing/2014/main" id="{8ADC8AD5-8E86-D922-B23B-4F2D931CD28B}"/>
              </a:ext>
            </a:extLst>
          </p:cNvPr>
          <p:cNvSpPr/>
          <p:nvPr/>
        </p:nvSpPr>
        <p:spPr>
          <a:xfrm>
            <a:off x="2152857" y="3448054"/>
            <a:ext cx="2753077" cy="1525522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  <a:alpha val="2470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12C39F76-3365-1F1E-8284-405CC3BE8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9890" y="3541067"/>
            <a:ext cx="2658851" cy="1323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15" tIns="60957" rIns="121915" bIns="60957" anchor="ctr">
            <a:spAutoFit/>
          </a:bodyPr>
          <a:lstStyle/>
          <a:p>
            <a:pPr algn="ctr"/>
            <a:r>
              <a:rPr lang="ru-RU" sz="1200" spc="50" dirty="0">
                <a:solidFill>
                  <a:schemeClr val="tx1"/>
                </a:solidFill>
                <a:latin typeface="Montserrat SemiBold" pitchFamily="2" charset="-52"/>
              </a:rPr>
              <a:t>«НАЧИНАЮЩИЙ»</a:t>
            </a:r>
          </a:p>
          <a:p>
            <a:pPr algn="ctr"/>
            <a:r>
              <a:rPr lang="ru-RU" sz="1000" spc="50" dirty="0">
                <a:solidFill>
                  <a:schemeClr val="tx1"/>
                </a:solidFill>
                <a:latin typeface="+mn-lt"/>
              </a:rPr>
              <a:t>Зарегистрированные не менее </a:t>
            </a:r>
            <a:endParaRPr lang="en-US" sz="1000" spc="50" dirty="0">
              <a:solidFill>
                <a:schemeClr val="tx1"/>
              </a:solidFill>
              <a:latin typeface="+mn-lt"/>
            </a:endParaRPr>
          </a:p>
          <a:p>
            <a:pPr algn="ctr"/>
            <a:r>
              <a:rPr lang="ru-RU" sz="1000" spc="50" dirty="0">
                <a:solidFill>
                  <a:schemeClr val="tx1"/>
                </a:solidFill>
                <a:latin typeface="+mn-lt"/>
              </a:rPr>
              <a:t>2 лет</a:t>
            </a:r>
          </a:p>
          <a:p>
            <a:pPr algn="ctr"/>
            <a:endParaRPr lang="ru-RU" sz="1000" spc="50" dirty="0">
              <a:solidFill>
                <a:schemeClr val="tx1"/>
              </a:solidFill>
              <a:latin typeface="+mn-lt"/>
            </a:endParaRPr>
          </a:p>
          <a:p>
            <a:r>
              <a:rPr lang="ru-RU" sz="1200" spc="50" dirty="0">
                <a:solidFill>
                  <a:schemeClr val="tx1"/>
                </a:solidFill>
                <a:latin typeface="+mn-lt"/>
              </a:rPr>
              <a:t>Размер   до </a:t>
            </a:r>
            <a:r>
              <a:rPr lang="ru-RU" sz="1200" b="1" spc="50" dirty="0">
                <a:solidFill>
                  <a:schemeClr val="tx1"/>
                </a:solidFill>
                <a:latin typeface="Montserrat SemiBold" pitchFamily="2" charset="-52"/>
              </a:rPr>
              <a:t>2</a:t>
            </a:r>
            <a:r>
              <a:rPr lang="ru-RU" sz="1200" spc="50" dirty="0">
                <a:solidFill>
                  <a:schemeClr val="tx1"/>
                </a:solidFill>
                <a:latin typeface="+mn-lt"/>
              </a:rPr>
              <a:t> млн руб.</a:t>
            </a:r>
          </a:p>
          <a:p>
            <a:r>
              <a:rPr lang="ru-RU" sz="1200" spc="50" dirty="0">
                <a:solidFill>
                  <a:schemeClr val="tx1"/>
                </a:solidFill>
                <a:latin typeface="+mn-lt"/>
              </a:rPr>
              <a:t>Ставка    </a:t>
            </a:r>
            <a:r>
              <a:rPr lang="ru-RU" sz="1200" b="1" spc="50" dirty="0">
                <a:solidFill>
                  <a:schemeClr val="tx1"/>
                </a:solidFill>
                <a:latin typeface="Montserrat SemiBold" pitchFamily="2" charset="-52"/>
              </a:rPr>
              <a:t>1 % </a:t>
            </a:r>
            <a:r>
              <a:rPr lang="ru-RU" sz="1200" spc="50" dirty="0">
                <a:solidFill>
                  <a:schemeClr val="tx1"/>
                </a:solidFill>
                <a:latin typeface="+mn-lt"/>
              </a:rPr>
              <a:t>годовых</a:t>
            </a:r>
          </a:p>
          <a:p>
            <a:r>
              <a:rPr lang="ru-RU" sz="1200" spc="50" dirty="0">
                <a:solidFill>
                  <a:schemeClr val="tx1"/>
                </a:solidFill>
                <a:latin typeface="+mn-lt"/>
              </a:rPr>
              <a:t>Срок       до </a:t>
            </a:r>
            <a:r>
              <a:rPr lang="ru-RU" sz="1200" b="1" spc="50" dirty="0">
                <a:solidFill>
                  <a:schemeClr val="tx1"/>
                </a:solidFill>
                <a:latin typeface="Montserrat SemiBold" pitchFamily="2" charset="-52"/>
              </a:rPr>
              <a:t>3</a:t>
            </a:r>
            <a:r>
              <a:rPr lang="ru-RU" sz="1200" spc="50" dirty="0">
                <a:solidFill>
                  <a:schemeClr val="tx1"/>
                </a:solidFill>
                <a:latin typeface="+mn-lt"/>
              </a:rPr>
              <a:t> лет</a:t>
            </a:r>
          </a:p>
        </p:txBody>
      </p:sp>
      <p:sp>
        <p:nvSpPr>
          <p:cNvPr id="2" name="Google Shape;130;p2">
            <a:extLst>
              <a:ext uri="{FF2B5EF4-FFF2-40B4-BE49-F238E27FC236}">
                <a16:creationId xmlns:a16="http://schemas.microsoft.com/office/drawing/2014/main" id="{5616AF7B-C7A5-A8E5-E4C2-E5EC1A991E93}"/>
              </a:ext>
            </a:extLst>
          </p:cNvPr>
          <p:cNvSpPr txBox="1"/>
          <p:nvPr/>
        </p:nvSpPr>
        <p:spPr>
          <a:xfrm>
            <a:off x="777521" y="460375"/>
            <a:ext cx="5583591" cy="636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 dirty="0">
                <a:solidFill>
                  <a:schemeClr val="tx1"/>
                </a:solidFill>
                <a:latin typeface="Montserrat Bold" pitchFamily="2" charset="-52"/>
                <a:sym typeface="Arial"/>
              </a:rPr>
              <a:t>Меры поддержки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53C7AB-C536-F609-1852-E3E4445847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378" y="5063827"/>
            <a:ext cx="544646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/>
          <a:p>
            <a:r>
              <a:rPr lang="ru-RU" b="1" spc="50" dirty="0">
                <a:solidFill>
                  <a:schemeClr val="bg2"/>
                </a:solidFill>
                <a:latin typeface="Montserrat SemiBold" pitchFamily="2" charset="-52"/>
                <a:cs typeface="+mn-cs"/>
              </a:rPr>
              <a:t>ПРОГРАММА ЛЬГОТНОГО КРЕДИТОВАНИЯ ПРОЕКТОВ ПО СОХРАНЕНИЮ ОБЪЕКТОВ КУЛЬТУРНОГО НАСЛЕДИЯ ДОМ.РФ</a:t>
            </a:r>
          </a:p>
          <a:p>
            <a:r>
              <a:rPr lang="ru-RU" dirty="0">
                <a:solidFill>
                  <a:schemeClr val="tx1"/>
                </a:solidFill>
                <a:latin typeface="Montserrat regular" pitchFamily="2" charset="-52"/>
                <a:ea typeface="+mn-ea"/>
                <a:cs typeface="Segoe UI Light" panose="020B0502040204020203" pitchFamily="34" charset="0"/>
              </a:rPr>
              <a:t>Предоставление займов</a:t>
            </a:r>
          </a:p>
        </p:txBody>
      </p:sp>
      <p:sp>
        <p:nvSpPr>
          <p:cNvPr id="4" name="Google Shape;657;p18">
            <a:extLst>
              <a:ext uri="{FF2B5EF4-FFF2-40B4-BE49-F238E27FC236}">
                <a16:creationId xmlns:a16="http://schemas.microsoft.com/office/drawing/2014/main" id="{47869986-D674-4233-E75D-0E62484EE2E4}"/>
              </a:ext>
            </a:extLst>
          </p:cNvPr>
          <p:cNvSpPr/>
          <p:nvPr/>
        </p:nvSpPr>
        <p:spPr>
          <a:xfrm>
            <a:off x="889839" y="6108776"/>
            <a:ext cx="5358952" cy="2659443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  <a:alpha val="2470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200" b="0" i="0" u="none" strike="noStrike" kern="0" cap="none" spc="50" normalizeH="0" baseline="0" noProof="0" dirty="0">
                <a:ln>
                  <a:noFill/>
                </a:ln>
                <a:solidFill>
                  <a:srgbClr val="2B2A29"/>
                </a:solidFill>
                <a:effectLst/>
                <a:uLnTx/>
                <a:uFillTx/>
                <a:latin typeface="Montserrat SemiBold" pitchFamily="2" charset="-52"/>
                <a:cs typeface="Arial"/>
                <a:sym typeface="Arial"/>
              </a:rPr>
              <a:t>СОХРАНЕНИЕ </a:t>
            </a:r>
            <a:r>
              <a:rPr lang="ru-RU" sz="1200" spc="50" dirty="0">
                <a:solidFill>
                  <a:srgbClr val="2B2A29"/>
                </a:solidFill>
                <a:latin typeface="Montserrat SemiBold" pitchFamily="2" charset="-52"/>
              </a:rPr>
              <a:t>ОКН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1200" spc="50" dirty="0">
                <a:solidFill>
                  <a:srgbClr val="2B2A29"/>
                </a:solidFill>
                <a:latin typeface="Montserrat SemiBold" pitchFamily="2" charset="-52"/>
              </a:rPr>
              <a:t> (памятников истории и культуры)</a:t>
            </a:r>
            <a:endParaRPr kumimoji="0" lang="ru-RU" sz="1200" b="0" i="0" u="none" strike="noStrike" kern="0" cap="none" spc="50" normalizeH="0" baseline="0" noProof="0" dirty="0">
              <a:ln>
                <a:noFill/>
              </a:ln>
              <a:solidFill>
                <a:srgbClr val="2B2A29"/>
              </a:solidFill>
              <a:effectLst/>
              <a:uLnTx/>
              <a:uFillTx/>
              <a:latin typeface="Montserrat SemiBold" pitchFamily="2" charset="-52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1000" spc="50" dirty="0">
                <a:solidFill>
                  <a:srgbClr val="2B2A29"/>
                </a:solidFill>
                <a:latin typeface="Montserrat regular (Основной текст)"/>
              </a:rPr>
              <a:t>ЮЛ, ИП, являющиеся собственниками и правообладателями ОКН</a:t>
            </a:r>
            <a:endParaRPr kumimoji="0" lang="ru-RU" sz="1000" b="0" i="0" u="none" strike="noStrike" kern="0" cap="none" spc="50" normalizeH="0" baseline="0" noProof="0" dirty="0">
              <a:ln>
                <a:noFill/>
              </a:ln>
              <a:solidFill>
                <a:srgbClr val="2B2A29"/>
              </a:solidFill>
              <a:effectLst/>
              <a:uLnTx/>
              <a:uFillTx/>
              <a:latin typeface="Montserrat regular (Основной текст)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000" b="0" i="0" u="none" strike="noStrike" kern="0" cap="none" spc="50" normalizeH="0" baseline="0" noProof="0" dirty="0">
              <a:ln>
                <a:noFill/>
              </a:ln>
              <a:solidFill>
                <a:srgbClr val="2B2A29"/>
              </a:solidFill>
              <a:effectLst/>
              <a:uLnTx/>
              <a:uFillTx/>
              <a:latin typeface="Montserrat regular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200" b="0" i="0" u="none" strike="noStrike" kern="0" cap="none" spc="50" normalizeH="0" baseline="0" noProof="0" dirty="0">
                <a:ln>
                  <a:noFill/>
                </a:ln>
                <a:solidFill>
                  <a:srgbClr val="2B2A29"/>
                </a:solidFill>
                <a:effectLst/>
                <a:uLnTx/>
                <a:uFillTx/>
                <a:latin typeface="Montserrat regular"/>
                <a:cs typeface="Arial"/>
                <a:sym typeface="Arial"/>
              </a:rPr>
              <a:t>Ставка    до </a:t>
            </a:r>
            <a:r>
              <a:rPr kumimoji="0" lang="ru-RU" sz="1200" b="1" i="0" u="none" strike="noStrike" kern="0" cap="none" spc="50" normalizeH="0" baseline="0" noProof="0" dirty="0">
                <a:ln>
                  <a:noFill/>
                </a:ln>
                <a:solidFill>
                  <a:srgbClr val="2B2A29"/>
                </a:solidFill>
                <a:effectLst/>
                <a:uLnTx/>
                <a:uFillTx/>
                <a:latin typeface="Montserrat regular"/>
                <a:cs typeface="Arial"/>
                <a:sym typeface="Arial"/>
              </a:rPr>
              <a:t>6</a:t>
            </a:r>
            <a:r>
              <a:rPr kumimoji="0" lang="ru-RU" sz="1200" b="1" i="0" u="none" strike="noStrike" kern="0" cap="none" spc="50" normalizeH="0" baseline="0" noProof="0" dirty="0">
                <a:ln>
                  <a:noFill/>
                </a:ln>
                <a:solidFill>
                  <a:srgbClr val="2B2A29"/>
                </a:solidFill>
                <a:effectLst/>
                <a:uLnTx/>
                <a:uFillTx/>
                <a:latin typeface="Montserrat SemiBold" pitchFamily="2" charset="-52"/>
                <a:cs typeface="Arial"/>
                <a:sym typeface="Arial"/>
              </a:rPr>
              <a:t> % </a:t>
            </a:r>
            <a:r>
              <a:rPr kumimoji="0" lang="ru-RU" sz="1200" b="0" i="0" u="none" strike="noStrike" kern="0" cap="none" spc="50" normalizeH="0" baseline="0" noProof="0" dirty="0">
                <a:ln>
                  <a:noFill/>
                </a:ln>
                <a:solidFill>
                  <a:srgbClr val="2B2A29"/>
                </a:solidFill>
                <a:effectLst/>
                <a:uLnTx/>
                <a:uFillTx/>
                <a:latin typeface="Montserrat regular"/>
                <a:cs typeface="Arial"/>
                <a:sym typeface="Arial"/>
              </a:rPr>
              <a:t>годовых (под гостиницу)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200" b="0" i="0" u="none" strike="noStrike" kern="0" cap="none" spc="50" normalizeH="0" baseline="0" noProof="0" dirty="0">
                <a:ln>
                  <a:noFill/>
                </a:ln>
                <a:solidFill>
                  <a:srgbClr val="2B2A29"/>
                </a:solidFill>
                <a:effectLst/>
                <a:uLnTx/>
                <a:uFillTx/>
                <a:latin typeface="Montserrat regular"/>
                <a:cs typeface="Arial"/>
                <a:sym typeface="Arial"/>
              </a:rPr>
              <a:t>Ставка    до </a:t>
            </a:r>
            <a:r>
              <a:rPr kumimoji="0" lang="ru-RU" sz="1200" b="1" i="0" u="none" strike="noStrike" kern="0" cap="none" spc="50" normalizeH="0" baseline="0" noProof="0" dirty="0">
                <a:ln>
                  <a:noFill/>
                </a:ln>
                <a:solidFill>
                  <a:srgbClr val="2B2A29"/>
                </a:solidFill>
                <a:effectLst/>
                <a:uLnTx/>
                <a:uFillTx/>
                <a:latin typeface="Montserrat regular"/>
                <a:cs typeface="Arial"/>
                <a:sym typeface="Arial"/>
              </a:rPr>
              <a:t>9</a:t>
            </a:r>
            <a:r>
              <a:rPr kumimoji="0" lang="ru-RU" sz="1200" b="0" i="0" u="none" strike="noStrike" kern="0" cap="none" spc="50" normalizeH="0" baseline="0" noProof="0" dirty="0">
                <a:ln>
                  <a:noFill/>
                </a:ln>
                <a:solidFill>
                  <a:srgbClr val="2B2A29"/>
                </a:solidFill>
                <a:effectLst/>
                <a:uLnTx/>
                <a:uFillTx/>
                <a:latin typeface="Montserrat regular"/>
                <a:cs typeface="Arial"/>
                <a:sym typeface="Arial"/>
              </a:rPr>
              <a:t> % годовых (иные)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ru-RU" sz="1200" spc="50" dirty="0">
              <a:solidFill>
                <a:srgbClr val="2B2A29"/>
              </a:solidFill>
              <a:latin typeface="Montserrat regular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1200" spc="50" dirty="0">
                <a:solidFill>
                  <a:srgbClr val="2B2A29"/>
                </a:solidFill>
                <a:latin typeface="Montserrat regular"/>
              </a:rPr>
              <a:t>Сумма кредита до </a:t>
            </a:r>
            <a:r>
              <a:rPr lang="ru-RU" sz="1200" b="1" spc="50" dirty="0">
                <a:solidFill>
                  <a:srgbClr val="2B2A29"/>
                </a:solidFill>
                <a:latin typeface="Montserrat regular"/>
              </a:rPr>
              <a:t>0,5</a:t>
            </a:r>
            <a:r>
              <a:rPr lang="ru-RU" sz="1200" spc="50" dirty="0">
                <a:solidFill>
                  <a:srgbClr val="2B2A29"/>
                </a:solidFill>
                <a:latin typeface="Montserrat regular"/>
              </a:rPr>
              <a:t> млрд руб. </a:t>
            </a:r>
            <a:endParaRPr kumimoji="0" lang="ru-RU" sz="1200" b="0" i="0" u="none" strike="noStrike" kern="0" cap="none" spc="50" normalizeH="0" baseline="0" noProof="0" dirty="0">
              <a:ln>
                <a:noFill/>
              </a:ln>
              <a:solidFill>
                <a:srgbClr val="2B2A29"/>
              </a:solidFill>
              <a:effectLst/>
              <a:uLnTx/>
              <a:uFillTx/>
              <a:latin typeface="Montserrat regular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ru-RU" sz="1200" spc="50" dirty="0">
              <a:solidFill>
                <a:srgbClr val="2B2A29"/>
              </a:solidFill>
              <a:latin typeface="Montserrat regular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50" normalizeH="0" baseline="0" noProof="0" dirty="0">
                <a:ln>
                  <a:noFill/>
                </a:ln>
                <a:solidFill>
                  <a:srgbClr val="2B2A29"/>
                </a:solidFill>
                <a:effectLst/>
                <a:uLnTx/>
                <a:uFillTx/>
                <a:latin typeface="Montserrat regular"/>
                <a:cs typeface="Arial"/>
                <a:sym typeface="Arial"/>
              </a:rPr>
              <a:t>https://domrfbank.ru/sme/okn/</a:t>
            </a:r>
            <a:endParaRPr dirty="0">
              <a:solidFill>
                <a:schemeClr val="tx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08444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1F882-9673-5739-3155-02FAAF5D4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0CFA008-7928-F62B-181F-E141228BC6C7}"/>
              </a:ext>
            </a:extLst>
          </p:cNvPr>
          <p:cNvSpPr/>
          <p:nvPr/>
        </p:nvSpPr>
        <p:spPr>
          <a:xfrm>
            <a:off x="0" y="0"/>
            <a:ext cx="393700" cy="9906000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" name="Номер слайда 1">
            <a:extLst>
              <a:ext uri="{FF2B5EF4-FFF2-40B4-BE49-F238E27FC236}">
                <a16:creationId xmlns:a16="http://schemas.microsoft.com/office/drawing/2014/main" id="{6549A825-5B7D-F907-490A-785C73BBA292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22</a:t>
            </a:fld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9" name="Google Shape;314;p6">
            <a:extLst>
              <a:ext uri="{FF2B5EF4-FFF2-40B4-BE49-F238E27FC236}">
                <a16:creationId xmlns:a16="http://schemas.microsoft.com/office/drawing/2014/main" id="{2A10A1F1-2C33-35D4-CD8D-5ABCEEF26E60}"/>
              </a:ext>
            </a:extLst>
          </p:cNvPr>
          <p:cNvSpPr txBox="1"/>
          <p:nvPr/>
        </p:nvSpPr>
        <p:spPr>
          <a:xfrm>
            <a:off x="757576" y="9548882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/>
              <a:t>Тутаевский муниципальный округ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199E91CD-AE31-5D47-43DF-2828C0912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019" y="1043403"/>
            <a:ext cx="544646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/>
          <a:p>
            <a:r>
              <a:rPr lang="ru-RU" b="1" spc="50" dirty="0">
                <a:solidFill>
                  <a:schemeClr val="bg2"/>
                </a:solidFill>
                <a:latin typeface="Montserrat SemiBold" pitchFamily="2" charset="-52"/>
                <a:cs typeface="+mn-cs"/>
              </a:rPr>
              <a:t>СОВМЕСТНАЯ ПРОГРАММА МИНИЭКОНОМРАЗВИТИЯ РОССИИ И КОРПОРАЦИИ МСП</a:t>
            </a:r>
          </a:p>
          <a:p>
            <a:r>
              <a:rPr lang="ru-RU" dirty="0">
                <a:solidFill>
                  <a:schemeClr val="tx1"/>
                </a:solidFill>
                <a:latin typeface="Montserrat regular" pitchFamily="2" charset="-52"/>
                <a:ea typeface="+mn-ea"/>
                <a:cs typeface="Segoe UI Light" panose="020B0502040204020203" pitchFamily="34" charset="0"/>
              </a:rPr>
              <a:t>Поддержка предпринимателей в моногородах</a:t>
            </a:r>
          </a:p>
        </p:txBody>
      </p:sp>
      <p:sp>
        <p:nvSpPr>
          <p:cNvPr id="21" name="Google Shape;657;p18">
            <a:extLst>
              <a:ext uri="{FF2B5EF4-FFF2-40B4-BE49-F238E27FC236}">
                <a16:creationId xmlns:a16="http://schemas.microsoft.com/office/drawing/2014/main" id="{C2A5BE58-0167-814D-0483-1E4453967F25}"/>
              </a:ext>
            </a:extLst>
          </p:cNvPr>
          <p:cNvSpPr/>
          <p:nvPr/>
        </p:nvSpPr>
        <p:spPr>
          <a:xfrm>
            <a:off x="608897" y="1966733"/>
            <a:ext cx="5006091" cy="2733367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  <a:alpha val="2470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8AFCCBDA-27A2-EB5D-6373-4369DFFCAB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679" y="2253074"/>
            <a:ext cx="4961293" cy="224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15" tIns="60957" rIns="121915" bIns="60957" anchor="ctr">
            <a:spAutoFit/>
          </a:bodyPr>
          <a:lstStyle/>
          <a:p>
            <a:r>
              <a:rPr lang="ru-RU" dirty="0">
                <a:latin typeface="Montserrat regular (Основной текст)"/>
              </a:rPr>
              <a:t>Моногорода</a:t>
            </a:r>
          </a:p>
          <a:p>
            <a:pPr algn="ctr"/>
            <a:r>
              <a:rPr lang="ru-RU" dirty="0">
                <a:latin typeface="Montserrat SemiBold" panose="00000700000000000000" pitchFamily="2" charset="-52"/>
              </a:rPr>
              <a:t>«Инвестиционное кредитование»</a:t>
            </a:r>
          </a:p>
          <a:p>
            <a:pPr algn="ctr"/>
            <a:endParaRPr lang="ru-RU" dirty="0">
              <a:latin typeface="Montserrat SemiBold" panose="00000700000000000000" pitchFamily="2" charset="-52"/>
            </a:endParaRPr>
          </a:p>
          <a:p>
            <a:r>
              <a:rPr lang="ru-RU" b="1" dirty="0">
                <a:latin typeface="Montserrat regular (Основной текст)"/>
              </a:rPr>
              <a:t>6% годовых </a:t>
            </a:r>
          </a:p>
          <a:p>
            <a:r>
              <a:rPr lang="ru-RU" dirty="0">
                <a:latin typeface="Montserrat regular (Основной текст)"/>
              </a:rPr>
              <a:t>льготная ставка</a:t>
            </a:r>
          </a:p>
          <a:p>
            <a:r>
              <a:rPr lang="ru-RU" b="1" dirty="0">
                <a:latin typeface="Montserrat regular (Основной текст)"/>
              </a:rPr>
              <a:t>до 200 млн ₽</a:t>
            </a:r>
          </a:p>
          <a:p>
            <a:r>
              <a:rPr lang="ru-RU" dirty="0">
                <a:latin typeface="Montserrat regular (Основной текст)"/>
              </a:rPr>
              <a:t>сумма финансирования</a:t>
            </a:r>
          </a:p>
          <a:p>
            <a:r>
              <a:rPr lang="ru-RU" b="1" dirty="0">
                <a:latin typeface="Montserrat regular (Основной текст)"/>
              </a:rPr>
              <a:t>5 лет</a:t>
            </a:r>
          </a:p>
          <a:p>
            <a:r>
              <a:rPr lang="ru-RU" dirty="0">
                <a:latin typeface="Montserrat regular (Основной текст)"/>
              </a:rPr>
              <a:t>действует льготная ставка</a:t>
            </a:r>
          </a:p>
          <a:p>
            <a:endParaRPr lang="ru-RU" sz="1200" spc="5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0" name="Google Shape;657;p18">
            <a:extLst>
              <a:ext uri="{FF2B5EF4-FFF2-40B4-BE49-F238E27FC236}">
                <a16:creationId xmlns:a16="http://schemas.microsoft.com/office/drawing/2014/main" id="{72B7D04E-A7A3-E5D7-146D-80C473EC51B4}"/>
              </a:ext>
            </a:extLst>
          </p:cNvPr>
          <p:cNvSpPr/>
          <p:nvPr/>
        </p:nvSpPr>
        <p:spPr>
          <a:xfrm>
            <a:off x="693678" y="5205897"/>
            <a:ext cx="4921309" cy="2372349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  <a:alpha val="2470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CBBF2019-C58A-627B-4D89-F868485E49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577" y="4522113"/>
            <a:ext cx="4857412" cy="2893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15" tIns="60957" rIns="121915" bIns="60957" anchor="ctr">
            <a:spAutoFit/>
          </a:bodyPr>
          <a:lstStyle/>
          <a:p>
            <a:endParaRPr lang="ru-RU" dirty="0">
              <a:latin typeface="Montserrat regular (Основной текст)"/>
            </a:endParaRPr>
          </a:p>
          <a:p>
            <a:endParaRPr lang="ru-RU" dirty="0">
              <a:latin typeface="Montserrat regular (Основной текст)"/>
            </a:endParaRPr>
          </a:p>
          <a:p>
            <a:endParaRPr lang="ru-RU" dirty="0">
              <a:latin typeface="Montserrat regular (Основной текст)"/>
            </a:endParaRPr>
          </a:p>
          <a:p>
            <a:endParaRPr lang="ru-RU" dirty="0">
              <a:latin typeface="Montserrat regular (Основной текст)"/>
            </a:endParaRPr>
          </a:p>
          <a:p>
            <a:r>
              <a:rPr lang="ru-RU" dirty="0">
                <a:latin typeface="Montserrat regular (Основной текст)"/>
              </a:rPr>
              <a:t>Моногорода</a:t>
            </a:r>
          </a:p>
          <a:p>
            <a:pPr algn="ctr"/>
            <a:r>
              <a:rPr lang="ru-RU" b="1" dirty="0">
                <a:latin typeface="Montserrat regular (Основной текст)"/>
              </a:rPr>
              <a:t>Оборотное кредитование</a:t>
            </a:r>
          </a:p>
          <a:p>
            <a:r>
              <a:rPr lang="ru-RU" b="1" dirty="0">
                <a:latin typeface="Montserrat regular (Основной текст)"/>
              </a:rPr>
              <a:t>10% годовых </a:t>
            </a:r>
          </a:p>
          <a:p>
            <a:r>
              <a:rPr lang="ru-RU" dirty="0">
                <a:latin typeface="Montserrat regular (Основной текст)"/>
              </a:rPr>
              <a:t>льготная ставка</a:t>
            </a:r>
          </a:p>
          <a:p>
            <a:r>
              <a:rPr lang="ru-RU" b="1" dirty="0">
                <a:latin typeface="Montserrat regular (Основной текст)"/>
              </a:rPr>
              <a:t>до 50 млн ₽</a:t>
            </a:r>
          </a:p>
          <a:p>
            <a:r>
              <a:rPr lang="ru-RU" dirty="0">
                <a:latin typeface="Montserrat regular (Основной текст)"/>
              </a:rPr>
              <a:t>сумма финансирования</a:t>
            </a:r>
          </a:p>
          <a:p>
            <a:r>
              <a:rPr lang="ru-RU" b="1" dirty="0">
                <a:latin typeface="Montserrat regular (Основной текст)"/>
              </a:rPr>
              <a:t>3 года</a:t>
            </a:r>
          </a:p>
          <a:p>
            <a:r>
              <a:rPr lang="ru-RU" dirty="0">
                <a:latin typeface="Montserrat regular (Основной текст)"/>
              </a:rPr>
              <a:t>действует льготная ставка</a:t>
            </a:r>
          </a:p>
          <a:p>
            <a:endParaRPr lang="ru-RU" sz="1200" spc="5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Google Shape;130;p2">
            <a:extLst>
              <a:ext uri="{FF2B5EF4-FFF2-40B4-BE49-F238E27FC236}">
                <a16:creationId xmlns:a16="http://schemas.microsoft.com/office/drawing/2014/main" id="{50E9783F-4E65-1C2F-1340-9095B5F0EDF2}"/>
              </a:ext>
            </a:extLst>
          </p:cNvPr>
          <p:cNvSpPr txBox="1"/>
          <p:nvPr/>
        </p:nvSpPr>
        <p:spPr>
          <a:xfrm>
            <a:off x="777521" y="460375"/>
            <a:ext cx="5583591" cy="636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 dirty="0">
                <a:solidFill>
                  <a:schemeClr val="tx1"/>
                </a:solidFill>
                <a:latin typeface="Montserrat Bold" pitchFamily="2" charset="-52"/>
                <a:sym typeface="Arial"/>
              </a:rPr>
              <a:t>Меры поддержки</a:t>
            </a:r>
          </a:p>
        </p:txBody>
      </p:sp>
      <p:sp>
        <p:nvSpPr>
          <p:cNvPr id="5" name="Google Shape;657;p18">
            <a:extLst>
              <a:ext uri="{FF2B5EF4-FFF2-40B4-BE49-F238E27FC236}">
                <a16:creationId xmlns:a16="http://schemas.microsoft.com/office/drawing/2014/main" id="{19ADCB24-4FC8-9D7B-2521-B1CAAC175CB7}"/>
              </a:ext>
            </a:extLst>
          </p:cNvPr>
          <p:cNvSpPr/>
          <p:nvPr/>
        </p:nvSpPr>
        <p:spPr>
          <a:xfrm>
            <a:off x="789781" y="7842445"/>
            <a:ext cx="2304148" cy="1138717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  <a:alpha val="2470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latin typeface="+mn-lt"/>
                <a:ea typeface="Calibri"/>
                <a:cs typeface="Calibri"/>
                <a:sym typeface="Calibri"/>
              </a:rPr>
              <a:t>https://</a:t>
            </a:r>
            <a:r>
              <a:rPr lang="ru-RU" dirty="0" err="1">
                <a:solidFill>
                  <a:schemeClr val="tx1"/>
                </a:solidFill>
                <a:latin typeface="+mn-lt"/>
                <a:ea typeface="Calibri"/>
                <a:cs typeface="Calibri"/>
                <a:sym typeface="Calibri"/>
              </a:rPr>
              <a:t>мсп.рф</a:t>
            </a:r>
            <a:r>
              <a:rPr lang="ru-RU" dirty="0">
                <a:solidFill>
                  <a:schemeClr val="tx1"/>
                </a:solidFill>
                <a:latin typeface="+mn-lt"/>
                <a:ea typeface="Calibri"/>
                <a:cs typeface="Calibri"/>
                <a:sym typeface="Calibri"/>
              </a:rPr>
              <a:t>/</a:t>
            </a:r>
            <a:endParaRPr dirty="0">
              <a:solidFill>
                <a:schemeClr val="tx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0708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"/>
          <p:cNvSpPr txBox="1"/>
          <p:nvPr/>
        </p:nvSpPr>
        <p:spPr>
          <a:xfrm>
            <a:off x="718848" y="3623875"/>
            <a:ext cx="4510878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3D3D3C"/>
                </a:solidFill>
                <a:latin typeface="Montserrat Bold" pitchFamily="2" charset="-52"/>
                <a:sym typeface="Arial"/>
              </a:rPr>
              <a:t>Земельные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3D3D3C"/>
                </a:solidFill>
                <a:latin typeface="Montserrat Bold" pitchFamily="2" charset="-52"/>
                <a:sym typeface="Arial"/>
              </a:rPr>
              <a:t>участки и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3D3D3C"/>
                </a:solidFill>
                <a:latin typeface="Montserrat Bold" pitchFamily="2" charset="-52"/>
                <a:sym typeface="Arial"/>
              </a:rPr>
              <a:t>площадки</a:t>
            </a:r>
          </a:p>
        </p:txBody>
      </p:sp>
      <p:sp>
        <p:nvSpPr>
          <p:cNvPr id="212" name="Google Shape;212;p4"/>
          <p:cNvSpPr/>
          <p:nvPr/>
        </p:nvSpPr>
        <p:spPr>
          <a:xfrm rot="2700000">
            <a:off x="5138949" y="26642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4"/>
          <p:cNvSpPr/>
          <p:nvPr/>
        </p:nvSpPr>
        <p:spPr>
          <a:xfrm rot="2700000">
            <a:off x="5138949" y="157181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4"/>
          <p:cNvSpPr/>
          <p:nvPr/>
        </p:nvSpPr>
        <p:spPr>
          <a:xfrm rot="2700000">
            <a:off x="5794797" y="921493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4"/>
          <p:cNvSpPr/>
          <p:nvPr/>
        </p:nvSpPr>
        <p:spPr>
          <a:xfrm rot="2700000">
            <a:off x="6489495" y="26642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4"/>
          <p:cNvSpPr/>
          <p:nvPr/>
        </p:nvSpPr>
        <p:spPr>
          <a:xfrm rot="2700000">
            <a:off x="6489495" y="157181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4"/>
          <p:cNvSpPr/>
          <p:nvPr/>
        </p:nvSpPr>
        <p:spPr>
          <a:xfrm rot="2700000">
            <a:off x="5800553" y="-376446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4"/>
          <p:cNvSpPr/>
          <p:nvPr/>
        </p:nvSpPr>
        <p:spPr>
          <a:xfrm rot="2700000">
            <a:off x="5134523" y="287890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4"/>
          <p:cNvSpPr/>
          <p:nvPr/>
        </p:nvSpPr>
        <p:spPr>
          <a:xfrm rot="2700000">
            <a:off x="5134523" y="418429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4"/>
          <p:cNvSpPr/>
          <p:nvPr/>
        </p:nvSpPr>
        <p:spPr>
          <a:xfrm rot="2700000">
            <a:off x="5790371" y="3533972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4"/>
          <p:cNvSpPr/>
          <p:nvPr/>
        </p:nvSpPr>
        <p:spPr>
          <a:xfrm rot="2700000">
            <a:off x="6485069" y="287890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4"/>
          <p:cNvSpPr/>
          <p:nvPr/>
        </p:nvSpPr>
        <p:spPr>
          <a:xfrm rot="2700000">
            <a:off x="6485069" y="418429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4"/>
          <p:cNvSpPr/>
          <p:nvPr/>
        </p:nvSpPr>
        <p:spPr>
          <a:xfrm rot="2700000">
            <a:off x="5796127" y="2236033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4"/>
          <p:cNvSpPr/>
          <p:nvPr/>
        </p:nvSpPr>
        <p:spPr>
          <a:xfrm rot="2700000">
            <a:off x="5134523" y="5501188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4"/>
          <p:cNvSpPr/>
          <p:nvPr/>
        </p:nvSpPr>
        <p:spPr>
          <a:xfrm rot="2700000">
            <a:off x="5134523" y="6806578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4"/>
          <p:cNvSpPr/>
          <p:nvPr/>
        </p:nvSpPr>
        <p:spPr>
          <a:xfrm rot="2700000">
            <a:off x="5790371" y="6156258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4"/>
          <p:cNvSpPr/>
          <p:nvPr/>
        </p:nvSpPr>
        <p:spPr>
          <a:xfrm rot="2700000">
            <a:off x="6485069" y="5501188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4"/>
          <p:cNvSpPr/>
          <p:nvPr/>
        </p:nvSpPr>
        <p:spPr>
          <a:xfrm rot="2700000">
            <a:off x="6485069" y="6806578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4"/>
          <p:cNvSpPr/>
          <p:nvPr/>
        </p:nvSpPr>
        <p:spPr>
          <a:xfrm rot="2700000">
            <a:off x="5796127" y="4858319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4"/>
          <p:cNvSpPr/>
          <p:nvPr/>
        </p:nvSpPr>
        <p:spPr>
          <a:xfrm rot="2700000">
            <a:off x="5134523" y="813559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4"/>
          <p:cNvSpPr/>
          <p:nvPr/>
        </p:nvSpPr>
        <p:spPr>
          <a:xfrm rot="2700000">
            <a:off x="5134523" y="944098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4"/>
          <p:cNvSpPr/>
          <p:nvPr/>
        </p:nvSpPr>
        <p:spPr>
          <a:xfrm rot="2700000">
            <a:off x="5790371" y="8790662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4"/>
          <p:cNvSpPr/>
          <p:nvPr/>
        </p:nvSpPr>
        <p:spPr>
          <a:xfrm rot="2700000">
            <a:off x="6485069" y="813559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4"/>
          <p:cNvSpPr/>
          <p:nvPr/>
        </p:nvSpPr>
        <p:spPr>
          <a:xfrm rot="2700000">
            <a:off x="6485069" y="944098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4"/>
          <p:cNvSpPr/>
          <p:nvPr/>
        </p:nvSpPr>
        <p:spPr>
          <a:xfrm rot="2700000">
            <a:off x="5796127" y="7492723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25E5626-9000-455B-9EE7-C799B84A13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28" y="497317"/>
            <a:ext cx="658265" cy="83756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9739483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FBE593A-AB6D-4D07-B591-6C25153CEC7A}"/>
              </a:ext>
            </a:extLst>
          </p:cNvPr>
          <p:cNvSpPr/>
          <p:nvPr/>
        </p:nvSpPr>
        <p:spPr>
          <a:xfrm>
            <a:off x="-17844" y="0"/>
            <a:ext cx="394414" cy="9906000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Google Shape;314;p6">
            <a:extLst>
              <a:ext uri="{FF2B5EF4-FFF2-40B4-BE49-F238E27FC236}">
                <a16:creationId xmlns:a16="http://schemas.microsoft.com/office/drawing/2014/main" id="{580FBEE2-DB31-4589-B5D8-624952898E98}"/>
              </a:ext>
            </a:extLst>
          </p:cNvPr>
          <p:cNvSpPr txBox="1"/>
          <p:nvPr/>
        </p:nvSpPr>
        <p:spPr>
          <a:xfrm>
            <a:off x="704540" y="9380381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/>
              <a:t>Тутаевский муниципальный округ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A621B4A6-DA2B-431B-A3DE-3805124B02AE}"/>
              </a:ext>
            </a:extLst>
          </p:cNvPr>
          <p:cNvSpPr/>
          <p:nvPr/>
        </p:nvSpPr>
        <p:spPr>
          <a:xfrm>
            <a:off x="704540" y="1551058"/>
            <a:ext cx="24256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>
                <a:solidFill>
                  <a:srgbClr val="FFCB00"/>
                </a:solidFill>
                <a:latin typeface="Montserrat Bold (Заголовки)"/>
              </a:rPr>
              <a:t>Площадка №1 </a:t>
            </a:r>
            <a:endParaRPr lang="ru-RU" sz="1200" dirty="0">
              <a:latin typeface="Montserrat Bold (Заголовки)"/>
            </a:endParaRPr>
          </a:p>
        </p:txBody>
      </p:sp>
      <p:sp>
        <p:nvSpPr>
          <p:cNvPr id="41" name="Номер слайда 1">
            <a:extLst>
              <a:ext uri="{FF2B5EF4-FFF2-40B4-BE49-F238E27FC236}">
                <a16:creationId xmlns:a16="http://schemas.microsoft.com/office/drawing/2014/main" id="{FC5D7769-99AB-4F6F-8790-008F5A9B3553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ru-RU" sz="1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pPr/>
              <a:t>24</a:t>
            </a:fld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42" name="Google Shape;130;p2">
            <a:extLst>
              <a:ext uri="{FF2B5EF4-FFF2-40B4-BE49-F238E27FC236}">
                <a16:creationId xmlns:a16="http://schemas.microsoft.com/office/drawing/2014/main" id="{CCFB2B50-F6F1-4564-B8CB-2590A539410C}"/>
              </a:ext>
            </a:extLst>
          </p:cNvPr>
          <p:cNvSpPr txBox="1"/>
          <p:nvPr/>
        </p:nvSpPr>
        <p:spPr>
          <a:xfrm>
            <a:off x="777521" y="460375"/>
            <a:ext cx="5583591" cy="636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 Bold" pitchFamily="2" charset="-52"/>
              <a:sym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04540" y="7268459"/>
            <a:ext cx="57845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Расположение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Montserrat regular"/>
              </a:rPr>
              <a:t>г. Тутаев, ул. Панина (левый берег)</a:t>
            </a:r>
          </a:p>
          <a:p>
            <a:pPr lvl="0">
              <a:spcBef>
                <a:spcPts val="600"/>
              </a:spcBef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Категория земель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Montserrat regular"/>
              </a:rPr>
              <a:t>земли населенных пунктов</a:t>
            </a: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Вид разрешенного использования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Для размещения промышленного производства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04540" y="6758950"/>
            <a:ext cx="19094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Площадь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rgbClr val="FFCB00"/>
                </a:solidFill>
                <a:latin typeface="Montserrat Bold (Заголовки)"/>
              </a:rPr>
              <a:t>33,9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га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4541" y="6199425"/>
            <a:ext cx="248657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Кадастровый номер </a:t>
            </a:r>
            <a:b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</a:br>
            <a:r>
              <a:rPr lang="ru-RU" dirty="0">
                <a:solidFill>
                  <a:schemeClr val="tx1"/>
                </a:solidFill>
                <a:latin typeface="Montserrat regular"/>
              </a:rPr>
              <a:t>76:21:020101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92499" y="5628261"/>
            <a:ext cx="24256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>
                <a:solidFill>
                  <a:srgbClr val="FFCB00"/>
                </a:solidFill>
                <a:latin typeface="Montserrat Bold (Заголовки)"/>
              </a:rPr>
              <a:t>Площадка №2 </a:t>
            </a:r>
            <a:endParaRPr lang="ru-RU" sz="2400" dirty="0">
              <a:latin typeface="Montserrat Bold (Заголовки)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7872" y="5683142"/>
            <a:ext cx="3120085" cy="1872892"/>
          </a:xfrm>
          <a:prstGeom prst="roundRect">
            <a:avLst/>
          </a:prstGeom>
        </p:spPr>
      </p:pic>
      <p:sp>
        <p:nvSpPr>
          <p:cNvPr id="17" name="Google Shape;130;p2">
            <a:extLst>
              <a:ext uri="{FF2B5EF4-FFF2-40B4-BE49-F238E27FC236}">
                <a16:creationId xmlns:a16="http://schemas.microsoft.com/office/drawing/2014/main" id="{30A2B887-3456-4F68-B885-8E440EAE93BC}"/>
              </a:ext>
            </a:extLst>
          </p:cNvPr>
          <p:cNvSpPr txBox="1"/>
          <p:nvPr/>
        </p:nvSpPr>
        <p:spPr>
          <a:xfrm>
            <a:off x="631720" y="444323"/>
            <a:ext cx="5583591" cy="636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chemeClr val="tx1"/>
                </a:solidFill>
                <a:latin typeface="Montserrat Bold" pitchFamily="2" charset="-52"/>
                <a:sym typeface="Arial"/>
              </a:rPr>
              <a:t>Greenfield</a:t>
            </a:r>
            <a:endParaRPr lang="ru-RU" sz="2400" b="1" i="0" u="none" strike="noStrike" cap="none" dirty="0">
              <a:solidFill>
                <a:schemeClr val="tx1"/>
              </a:solidFill>
              <a:latin typeface="Montserrat Bold" pitchFamily="2" charset="-52"/>
              <a:sym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1634" y="1082893"/>
            <a:ext cx="55504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Montserrat Bold (Заголовки)"/>
              </a:rPr>
              <a:t>Промышленное производство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6981" y="1513832"/>
            <a:ext cx="3049532" cy="1966490"/>
          </a:xfrm>
          <a:prstGeom prst="round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706614" y="2010541"/>
            <a:ext cx="257795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Кадастровый номер </a:t>
            </a:r>
            <a:b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</a:br>
            <a:r>
              <a:rPr lang="ru-RU" dirty="0">
                <a:solidFill>
                  <a:schemeClr val="tx1"/>
                </a:solidFill>
                <a:latin typeface="Montserrat regular"/>
              </a:rPr>
              <a:t>не сформирован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Montserrat regular"/>
              </a:rPr>
              <a:t>(был ранее 76:15:021801:15)</a:t>
            </a:r>
          </a:p>
        </p:txBody>
      </p:sp>
      <p:sp>
        <p:nvSpPr>
          <p:cNvPr id="20" name="Google Shape;722;p20">
            <a:extLst>
              <a:ext uri="{FF2B5EF4-FFF2-40B4-BE49-F238E27FC236}">
                <a16:creationId xmlns:a16="http://schemas.microsoft.com/office/drawing/2014/main" id="{4F8FC153-B341-49C4-BEB9-9EE61E2226E5}"/>
              </a:ext>
            </a:extLst>
          </p:cNvPr>
          <p:cNvSpPr txBox="1"/>
          <p:nvPr/>
        </p:nvSpPr>
        <p:spPr>
          <a:xfrm>
            <a:off x="704540" y="2792655"/>
            <a:ext cx="295478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  <a:sym typeface="Arial"/>
              </a:rPr>
              <a:t>Площадь</a:t>
            </a:r>
            <a:r>
              <a:rPr lang="ru-RU" sz="1600" b="1" dirty="0">
                <a:solidFill>
                  <a:schemeClr val="tx1"/>
                </a:solidFill>
                <a:latin typeface="+mn-lt"/>
                <a:sym typeface="Arial"/>
              </a:rPr>
              <a:t> </a:t>
            </a:r>
            <a:r>
              <a:rPr lang="ru-RU" sz="2000" b="1" dirty="0">
                <a:solidFill>
                  <a:srgbClr val="FFCB00"/>
                </a:solidFill>
                <a:latin typeface="Montserrat Bold (Заголовки)"/>
              </a:rPr>
              <a:t>93,3</a:t>
            </a:r>
            <a:r>
              <a:rPr lang="ru-RU" sz="1600" b="1" dirty="0">
                <a:solidFill>
                  <a:schemeClr val="tx1"/>
                </a:solidFill>
                <a:latin typeface="+mn-lt"/>
                <a:sym typeface="Arial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+mn-lt"/>
                <a:sym typeface="Arial"/>
              </a:rPr>
              <a:t>га</a:t>
            </a:r>
            <a:endParaRPr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04540" y="3294854"/>
            <a:ext cx="5822287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Расположение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Тутаевский округ, </a:t>
            </a:r>
            <a:r>
              <a:rPr lang="ru-RU" dirty="0" err="1">
                <a:solidFill>
                  <a:schemeClr val="tx1"/>
                </a:solidFill>
              </a:rPr>
              <a:t>Чебаковское</a:t>
            </a:r>
            <a:r>
              <a:rPr lang="ru-RU" dirty="0">
                <a:solidFill>
                  <a:schemeClr val="tx1"/>
                </a:solidFill>
              </a:rPr>
              <a:t> СП, п. </a:t>
            </a:r>
            <a:r>
              <a:rPr lang="ru-RU" dirty="0" err="1">
                <a:solidFill>
                  <a:schemeClr val="tx1"/>
                </a:solidFill>
              </a:rPr>
              <a:t>Никульское</a:t>
            </a:r>
            <a:r>
              <a:rPr lang="ru-RU" dirty="0">
                <a:solidFill>
                  <a:schemeClr val="tx1"/>
                </a:solidFill>
              </a:rPr>
              <a:t>, в районе д. </a:t>
            </a:r>
            <a:r>
              <a:rPr lang="ru-RU" dirty="0" err="1">
                <a:solidFill>
                  <a:schemeClr val="tx1"/>
                </a:solidFill>
              </a:rPr>
              <a:t>Тамарово</a:t>
            </a:r>
            <a:endParaRPr lang="ru-RU" dirty="0">
              <a:solidFill>
                <a:schemeClr val="tx1"/>
              </a:solidFill>
            </a:endParaRPr>
          </a:p>
          <a:p>
            <a:pPr lvl="0"/>
            <a:endParaRPr lang="ru-RU" sz="600" dirty="0">
              <a:solidFill>
                <a:schemeClr val="tx1"/>
              </a:solidFill>
            </a:endParaRPr>
          </a:p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Категория земель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земли промышленности</a:t>
            </a: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Вид разрешенного использования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Для размещения промышленного производства</a:t>
            </a:r>
          </a:p>
        </p:txBody>
      </p:sp>
    </p:spTree>
    <p:extLst>
      <p:ext uri="{BB962C8B-B14F-4D97-AF65-F5344CB8AC3E}">
        <p14:creationId xmlns:p14="http://schemas.microsoft.com/office/powerpoint/2010/main" val="13078651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FBE593A-AB6D-4D07-B591-6C25153CEC7A}"/>
              </a:ext>
            </a:extLst>
          </p:cNvPr>
          <p:cNvSpPr/>
          <p:nvPr/>
        </p:nvSpPr>
        <p:spPr>
          <a:xfrm>
            <a:off x="6462824" y="0"/>
            <a:ext cx="394414" cy="9906000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Google Shape;314;p6">
            <a:extLst>
              <a:ext uri="{FF2B5EF4-FFF2-40B4-BE49-F238E27FC236}">
                <a16:creationId xmlns:a16="http://schemas.microsoft.com/office/drawing/2014/main" id="{580FBEE2-DB31-4589-B5D8-624952898E98}"/>
              </a:ext>
            </a:extLst>
          </p:cNvPr>
          <p:cNvSpPr txBox="1"/>
          <p:nvPr/>
        </p:nvSpPr>
        <p:spPr>
          <a:xfrm>
            <a:off x="704540" y="9380381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/>
              <a:t>Тутаевский муниципальный округ</a:t>
            </a:r>
          </a:p>
        </p:txBody>
      </p:sp>
      <p:sp>
        <p:nvSpPr>
          <p:cNvPr id="41" name="Номер слайда 1">
            <a:extLst>
              <a:ext uri="{FF2B5EF4-FFF2-40B4-BE49-F238E27FC236}">
                <a16:creationId xmlns:a16="http://schemas.microsoft.com/office/drawing/2014/main" id="{FC5D7769-99AB-4F6F-8790-008F5A9B3553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ru-RU" sz="1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pPr/>
              <a:t>25</a:t>
            </a:fld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42" name="Google Shape;130;p2">
            <a:extLst>
              <a:ext uri="{FF2B5EF4-FFF2-40B4-BE49-F238E27FC236}">
                <a16:creationId xmlns:a16="http://schemas.microsoft.com/office/drawing/2014/main" id="{CCFB2B50-F6F1-4564-B8CB-2590A539410C}"/>
              </a:ext>
            </a:extLst>
          </p:cNvPr>
          <p:cNvSpPr txBox="1"/>
          <p:nvPr/>
        </p:nvSpPr>
        <p:spPr>
          <a:xfrm>
            <a:off x="777521" y="460375"/>
            <a:ext cx="5583591" cy="636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 Bold" pitchFamily="2" charset="-52"/>
              <a:sym typeface="Arial"/>
            </a:endParaRPr>
          </a:p>
        </p:txBody>
      </p:sp>
      <p:sp>
        <p:nvSpPr>
          <p:cNvPr id="44" name="Google Shape;719;p20">
            <a:extLst>
              <a:ext uri="{FF2B5EF4-FFF2-40B4-BE49-F238E27FC236}">
                <a16:creationId xmlns:a16="http://schemas.microsoft.com/office/drawing/2014/main" id="{8F94A1F0-3319-413C-9A63-096E991269F9}"/>
              </a:ext>
            </a:extLst>
          </p:cNvPr>
          <p:cNvSpPr txBox="1"/>
          <p:nvPr/>
        </p:nvSpPr>
        <p:spPr>
          <a:xfrm>
            <a:off x="620418" y="1074023"/>
            <a:ext cx="467548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FFCB00"/>
                </a:solidFill>
                <a:latin typeface="Montserrat Bold (Заголовки)"/>
                <a:sym typeface="Arial"/>
              </a:rPr>
              <a:t> Площадка №3 </a:t>
            </a:r>
            <a:endParaRPr sz="1200" dirty="0">
              <a:latin typeface="Montserrat Bold (Заголовки)"/>
            </a:endParaRPr>
          </a:p>
        </p:txBody>
      </p:sp>
      <p:sp>
        <p:nvSpPr>
          <p:cNvPr id="16" name="Google Shape;721;p20">
            <a:extLst>
              <a:ext uri="{FF2B5EF4-FFF2-40B4-BE49-F238E27FC236}">
                <a16:creationId xmlns:a16="http://schemas.microsoft.com/office/drawing/2014/main" id="{8CA4C05E-80EC-4716-92EE-5E7693C6C21E}"/>
              </a:ext>
            </a:extLst>
          </p:cNvPr>
          <p:cNvSpPr txBox="1"/>
          <p:nvPr/>
        </p:nvSpPr>
        <p:spPr>
          <a:xfrm>
            <a:off x="700750" y="1597243"/>
            <a:ext cx="245915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Кадастровый номер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76:15:021201</a:t>
            </a:r>
            <a:endParaRPr dirty="0">
              <a:solidFill>
                <a:schemeClr val="tx1"/>
              </a:solidFill>
              <a:latin typeface="+mn-lt"/>
              <a:sym typeface="Arial"/>
            </a:endParaRPr>
          </a:p>
        </p:txBody>
      </p:sp>
      <p:sp>
        <p:nvSpPr>
          <p:cNvPr id="17" name="Google Shape;722;p20">
            <a:extLst>
              <a:ext uri="{FF2B5EF4-FFF2-40B4-BE49-F238E27FC236}">
                <a16:creationId xmlns:a16="http://schemas.microsoft.com/office/drawing/2014/main" id="{4F8FC153-B341-49C4-BEB9-9EE61E2226E5}"/>
              </a:ext>
            </a:extLst>
          </p:cNvPr>
          <p:cNvSpPr txBox="1"/>
          <p:nvPr/>
        </p:nvSpPr>
        <p:spPr>
          <a:xfrm>
            <a:off x="700750" y="2188930"/>
            <a:ext cx="295478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  <a:sym typeface="Arial"/>
              </a:rPr>
              <a:t>Площадь</a:t>
            </a:r>
            <a:r>
              <a:rPr lang="ru-RU" sz="1600" b="1" dirty="0">
                <a:solidFill>
                  <a:schemeClr val="tx1"/>
                </a:solidFill>
                <a:latin typeface="+mn-lt"/>
                <a:sym typeface="Arial"/>
              </a:rPr>
              <a:t> </a:t>
            </a:r>
            <a:r>
              <a:rPr lang="ru-RU" sz="2000" b="1" dirty="0">
                <a:solidFill>
                  <a:srgbClr val="FFCB00"/>
                </a:solidFill>
                <a:latin typeface="Montserrat Bold (Заголовки)"/>
              </a:rPr>
              <a:t>1,8</a:t>
            </a:r>
            <a:r>
              <a:rPr lang="ru-RU" sz="1600" b="1" dirty="0">
                <a:solidFill>
                  <a:schemeClr val="tx1"/>
                </a:solidFill>
                <a:latin typeface="+mn-lt"/>
                <a:sym typeface="Arial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+mn-lt"/>
                <a:sym typeface="Arial"/>
              </a:rPr>
              <a:t>га</a:t>
            </a:r>
            <a:endParaRPr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Google Shape;723;p20">
            <a:extLst>
              <a:ext uri="{FF2B5EF4-FFF2-40B4-BE49-F238E27FC236}">
                <a16:creationId xmlns:a16="http://schemas.microsoft.com/office/drawing/2014/main" id="{5A79FF0F-87AC-4403-BE45-F92EC3397144}"/>
              </a:ext>
            </a:extLst>
          </p:cNvPr>
          <p:cNvSpPr txBox="1"/>
          <p:nvPr/>
        </p:nvSpPr>
        <p:spPr>
          <a:xfrm>
            <a:off x="705201" y="2626729"/>
            <a:ext cx="5655911" cy="1554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Расположение</a:t>
            </a:r>
            <a:endParaRPr sz="1600" b="1" dirty="0">
              <a:solidFill>
                <a:schemeClr val="tx1"/>
              </a:solidFill>
              <a:latin typeface="Montserrat SemiBold" pitchFamily="2" charset="-52"/>
            </a:endParaRPr>
          </a:p>
          <a:p>
            <a:pPr lvl="0"/>
            <a:r>
              <a:rPr lang="ru-RU" dirty="0">
                <a:solidFill>
                  <a:schemeClr val="tx1"/>
                </a:solidFill>
                <a:latin typeface="+mn-lt"/>
              </a:rPr>
              <a:t>Тутаевский округ, </a:t>
            </a:r>
            <a:r>
              <a:rPr lang="ru-RU" dirty="0" err="1">
                <a:solidFill>
                  <a:schemeClr val="tx1"/>
                </a:solidFill>
                <a:latin typeface="+mn-lt"/>
              </a:rPr>
              <a:t>Константиновское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 СП, у п. </a:t>
            </a:r>
            <a:r>
              <a:rPr lang="ru-RU" dirty="0" err="1">
                <a:solidFill>
                  <a:schemeClr val="tx1"/>
                </a:solidFill>
                <a:latin typeface="+mn-lt"/>
              </a:rPr>
              <a:t>Фоминское</a:t>
            </a:r>
            <a:endParaRPr lang="ru-RU" dirty="0">
              <a:solidFill>
                <a:schemeClr val="tx1"/>
              </a:solidFill>
              <a:latin typeface="+mn-lt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Категория земель</a:t>
            </a:r>
          </a:p>
          <a:p>
            <a:pPr marL="0" marR="0" lvl="0" indent="0" algn="l" rtl="0"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з</a:t>
            </a: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емли промышленности</a:t>
            </a:r>
            <a:endParaRPr dirty="0">
              <a:solidFill>
                <a:schemeClr val="tx1"/>
              </a:solidFill>
              <a:latin typeface="+mn-lt"/>
              <a:sym typeface="Arial"/>
            </a:endParaRP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Вид разрешенного использования</a:t>
            </a:r>
          </a:p>
          <a:p>
            <a:pPr marL="0" marR="0" lvl="0" indent="0" algn="l" rtl="0"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Для размещения промышленного производства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5416" y="1074023"/>
            <a:ext cx="3251895" cy="184617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5184211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FBE593A-AB6D-4D07-B591-6C25153CEC7A}"/>
              </a:ext>
            </a:extLst>
          </p:cNvPr>
          <p:cNvSpPr/>
          <p:nvPr/>
        </p:nvSpPr>
        <p:spPr>
          <a:xfrm>
            <a:off x="0" y="0"/>
            <a:ext cx="394414" cy="9906000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Google Shape;314;p6">
            <a:extLst>
              <a:ext uri="{FF2B5EF4-FFF2-40B4-BE49-F238E27FC236}">
                <a16:creationId xmlns:a16="http://schemas.microsoft.com/office/drawing/2014/main" id="{580FBEE2-DB31-4589-B5D8-624952898E98}"/>
              </a:ext>
            </a:extLst>
          </p:cNvPr>
          <p:cNvSpPr txBox="1"/>
          <p:nvPr/>
        </p:nvSpPr>
        <p:spPr>
          <a:xfrm>
            <a:off x="704540" y="9380381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/>
              <a:t>Тутаевский муниципальный округ</a:t>
            </a:r>
          </a:p>
        </p:txBody>
      </p:sp>
      <p:sp>
        <p:nvSpPr>
          <p:cNvPr id="41" name="Номер слайда 1">
            <a:extLst>
              <a:ext uri="{FF2B5EF4-FFF2-40B4-BE49-F238E27FC236}">
                <a16:creationId xmlns:a16="http://schemas.microsoft.com/office/drawing/2014/main" id="{FC5D7769-99AB-4F6F-8790-008F5A9B3553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ru-RU" sz="1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pPr/>
              <a:t>26</a:t>
            </a:fld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42" name="Google Shape;130;p2">
            <a:extLst>
              <a:ext uri="{FF2B5EF4-FFF2-40B4-BE49-F238E27FC236}">
                <a16:creationId xmlns:a16="http://schemas.microsoft.com/office/drawing/2014/main" id="{CCFB2B50-F6F1-4564-B8CB-2590A539410C}"/>
              </a:ext>
            </a:extLst>
          </p:cNvPr>
          <p:cNvSpPr txBox="1"/>
          <p:nvPr/>
        </p:nvSpPr>
        <p:spPr>
          <a:xfrm>
            <a:off x="777521" y="460375"/>
            <a:ext cx="5583591" cy="636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 Bold" pitchFamily="2" charset="-52"/>
              <a:sym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7890" y="992864"/>
            <a:ext cx="26046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CB00"/>
                </a:solidFill>
                <a:latin typeface="Montserrat Bold (Заголовки)"/>
              </a:rPr>
              <a:t>Площадка №4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7890" y="1454529"/>
            <a:ext cx="248657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Кадастровый номер </a:t>
            </a:r>
            <a:b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</a:br>
            <a:r>
              <a:rPr lang="ru-RU" dirty="0">
                <a:solidFill>
                  <a:schemeClr val="tx1"/>
                </a:solidFill>
                <a:latin typeface="Montserrat regular"/>
              </a:rPr>
              <a:t>76:21:020201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77322" y="1926680"/>
            <a:ext cx="18389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Площадь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rgbClr val="FFCB00"/>
                </a:solidFill>
                <a:latin typeface="Montserrat Bold (Заголовки)"/>
              </a:rPr>
              <a:t>197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га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77322" y="2270414"/>
            <a:ext cx="5822287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Расположение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Г. Тутаев, ул. Панина (левый берег) </a:t>
            </a:r>
          </a:p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Категория земель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земли населенных пунктов</a:t>
            </a: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Вид разрешенного использования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Montserrat regular"/>
              </a:rPr>
              <a:t>размещение агропромышленного производства</a:t>
            </a:r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7904478D-558F-417F-96A4-F524AF1BEE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97" r="3704" b="9801"/>
          <a:stretch/>
        </p:blipFill>
        <p:spPr bwMode="auto">
          <a:xfrm>
            <a:off x="3692144" y="1114722"/>
            <a:ext cx="3052075" cy="2131060"/>
          </a:xfrm>
          <a:prstGeom prst="roundRect">
            <a:avLst>
              <a:gd name="adj" fmla="val 12223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704540" y="481706"/>
            <a:ext cx="55504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Montserrat Bold (Заголовки)"/>
              </a:rPr>
              <a:t>Агропромышленный комплекс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E8B97F2-3965-94FD-5FA1-5CC84BDD1AE4}"/>
              </a:ext>
            </a:extLst>
          </p:cNvPr>
          <p:cNvSpPr/>
          <p:nvPr/>
        </p:nvSpPr>
        <p:spPr>
          <a:xfrm>
            <a:off x="545217" y="4916921"/>
            <a:ext cx="26046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CB00"/>
                </a:solidFill>
                <a:latin typeface="Montserrat Bold (Заголовки)"/>
              </a:rPr>
              <a:t>Площадка №5</a:t>
            </a:r>
            <a:endParaRPr lang="ru-RU" sz="24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6A6381F-A1B0-D019-894D-106B62F2F7B7}"/>
              </a:ext>
            </a:extLst>
          </p:cNvPr>
          <p:cNvSpPr/>
          <p:nvPr/>
        </p:nvSpPr>
        <p:spPr>
          <a:xfrm>
            <a:off x="545217" y="5466017"/>
            <a:ext cx="248657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Кадастровый номер </a:t>
            </a:r>
            <a:b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</a:br>
            <a:r>
              <a:rPr lang="ru-RU" dirty="0">
                <a:solidFill>
                  <a:schemeClr val="tx1"/>
                </a:solidFill>
                <a:latin typeface="Montserrat regular"/>
              </a:rPr>
              <a:t>76:15:011901:22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D863026-22A6-5FB9-EBD8-E5ABC0EE5DBF}"/>
              </a:ext>
            </a:extLst>
          </p:cNvPr>
          <p:cNvSpPr/>
          <p:nvPr/>
        </p:nvSpPr>
        <p:spPr>
          <a:xfrm>
            <a:off x="544459" y="5932650"/>
            <a:ext cx="19046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Площадь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rgbClr val="FFCB00"/>
                </a:solidFill>
                <a:latin typeface="Montserrat Bold (Заголовки)"/>
              </a:rPr>
              <a:t>132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га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CEA07AA-380D-6580-710F-50656894DDE3}"/>
              </a:ext>
            </a:extLst>
          </p:cNvPr>
          <p:cNvSpPr/>
          <p:nvPr/>
        </p:nvSpPr>
        <p:spPr>
          <a:xfrm>
            <a:off x="517856" y="6414445"/>
            <a:ext cx="5822287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Расположение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Тутаевский округ, СПК «Победа» </a:t>
            </a:r>
          </a:p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Категория земель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земли населенных пунктов</a:t>
            </a: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Вид разрешенного использования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Montserrat regular"/>
              </a:rPr>
              <a:t>размещение агропромышленного производства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A0762FB-A8C9-879C-F50B-6D6BFDA65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3242" y="5087605"/>
            <a:ext cx="2950977" cy="22586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428946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FBE593A-AB6D-4D07-B591-6C25153CEC7A}"/>
              </a:ext>
            </a:extLst>
          </p:cNvPr>
          <p:cNvSpPr/>
          <p:nvPr/>
        </p:nvSpPr>
        <p:spPr>
          <a:xfrm>
            <a:off x="6478623" y="0"/>
            <a:ext cx="394414" cy="9906000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Google Shape;314;p6">
            <a:extLst>
              <a:ext uri="{FF2B5EF4-FFF2-40B4-BE49-F238E27FC236}">
                <a16:creationId xmlns:a16="http://schemas.microsoft.com/office/drawing/2014/main" id="{580FBEE2-DB31-4589-B5D8-624952898E98}"/>
              </a:ext>
            </a:extLst>
          </p:cNvPr>
          <p:cNvSpPr txBox="1"/>
          <p:nvPr/>
        </p:nvSpPr>
        <p:spPr>
          <a:xfrm>
            <a:off x="704540" y="9380381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/>
              <a:t>Тутаевский муниципальный округ</a:t>
            </a:r>
          </a:p>
        </p:txBody>
      </p:sp>
      <p:sp>
        <p:nvSpPr>
          <p:cNvPr id="41" name="Номер слайда 1">
            <a:extLst>
              <a:ext uri="{FF2B5EF4-FFF2-40B4-BE49-F238E27FC236}">
                <a16:creationId xmlns:a16="http://schemas.microsoft.com/office/drawing/2014/main" id="{FC5D7769-99AB-4F6F-8790-008F5A9B3553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ru-RU" sz="1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pPr/>
              <a:t>27</a:t>
            </a:fld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42" name="Google Shape;130;p2">
            <a:extLst>
              <a:ext uri="{FF2B5EF4-FFF2-40B4-BE49-F238E27FC236}">
                <a16:creationId xmlns:a16="http://schemas.microsoft.com/office/drawing/2014/main" id="{CCFB2B50-F6F1-4564-B8CB-2590A539410C}"/>
              </a:ext>
            </a:extLst>
          </p:cNvPr>
          <p:cNvSpPr txBox="1"/>
          <p:nvPr/>
        </p:nvSpPr>
        <p:spPr>
          <a:xfrm>
            <a:off x="777521" y="460375"/>
            <a:ext cx="5583591" cy="636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 Bold" pitchFamily="2" charset="-52"/>
              <a:sym typeface="Arial"/>
            </a:endParaRPr>
          </a:p>
        </p:txBody>
      </p:sp>
      <p:sp>
        <p:nvSpPr>
          <p:cNvPr id="44" name="Google Shape;719;p20">
            <a:extLst>
              <a:ext uri="{FF2B5EF4-FFF2-40B4-BE49-F238E27FC236}">
                <a16:creationId xmlns:a16="http://schemas.microsoft.com/office/drawing/2014/main" id="{8F94A1F0-3319-413C-9A63-096E991269F9}"/>
              </a:ext>
            </a:extLst>
          </p:cNvPr>
          <p:cNvSpPr txBox="1"/>
          <p:nvPr/>
        </p:nvSpPr>
        <p:spPr>
          <a:xfrm>
            <a:off x="620418" y="1074023"/>
            <a:ext cx="467548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FFCB00"/>
                </a:solidFill>
                <a:latin typeface="Montserrat Bold (Заголовки)"/>
                <a:sym typeface="Arial"/>
              </a:rPr>
              <a:t> Площадка №6 </a:t>
            </a:r>
            <a:endParaRPr sz="1200" dirty="0">
              <a:latin typeface="Montserrat Bold (Заголовки)"/>
            </a:endParaRPr>
          </a:p>
        </p:txBody>
      </p:sp>
      <p:sp>
        <p:nvSpPr>
          <p:cNvPr id="45" name="Google Shape;721;p20">
            <a:extLst>
              <a:ext uri="{FF2B5EF4-FFF2-40B4-BE49-F238E27FC236}">
                <a16:creationId xmlns:a16="http://schemas.microsoft.com/office/drawing/2014/main" id="{8CA4C05E-80EC-4716-92EE-5E7693C6C21E}"/>
              </a:ext>
            </a:extLst>
          </p:cNvPr>
          <p:cNvSpPr txBox="1"/>
          <p:nvPr/>
        </p:nvSpPr>
        <p:spPr>
          <a:xfrm>
            <a:off x="700750" y="1597243"/>
            <a:ext cx="245915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Кадастровый номер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76:15:010501:81</a:t>
            </a:r>
            <a:endParaRPr dirty="0">
              <a:solidFill>
                <a:schemeClr val="tx1"/>
              </a:solidFill>
              <a:latin typeface="+mn-lt"/>
              <a:sym typeface="Arial"/>
            </a:endParaRPr>
          </a:p>
        </p:txBody>
      </p:sp>
      <p:sp>
        <p:nvSpPr>
          <p:cNvPr id="46" name="Google Shape;722;p20">
            <a:extLst>
              <a:ext uri="{FF2B5EF4-FFF2-40B4-BE49-F238E27FC236}">
                <a16:creationId xmlns:a16="http://schemas.microsoft.com/office/drawing/2014/main" id="{4F8FC153-B341-49C4-BEB9-9EE61E2226E5}"/>
              </a:ext>
            </a:extLst>
          </p:cNvPr>
          <p:cNvSpPr txBox="1"/>
          <p:nvPr/>
        </p:nvSpPr>
        <p:spPr>
          <a:xfrm>
            <a:off x="700750" y="2188930"/>
            <a:ext cx="295478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  <a:sym typeface="Arial"/>
              </a:rPr>
              <a:t>Площадь</a:t>
            </a:r>
            <a:r>
              <a:rPr lang="ru-RU" sz="1600" b="1" dirty="0">
                <a:solidFill>
                  <a:schemeClr val="tx1"/>
                </a:solidFill>
                <a:latin typeface="+mn-lt"/>
                <a:sym typeface="Arial"/>
              </a:rPr>
              <a:t> </a:t>
            </a:r>
            <a:r>
              <a:rPr lang="ru-RU" sz="2000" b="1" dirty="0">
                <a:solidFill>
                  <a:srgbClr val="FFCB00"/>
                </a:solidFill>
                <a:latin typeface="Montserrat Bold (Заголовки)"/>
              </a:rPr>
              <a:t>23,8</a:t>
            </a:r>
            <a:r>
              <a:rPr lang="ru-RU" sz="1600" b="1" dirty="0">
                <a:solidFill>
                  <a:schemeClr val="tx1"/>
                </a:solidFill>
                <a:latin typeface="+mn-lt"/>
                <a:sym typeface="Arial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+mn-lt"/>
                <a:sym typeface="Arial"/>
              </a:rPr>
              <a:t>га</a:t>
            </a:r>
            <a:endParaRPr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7" name="Google Shape;723;p20">
            <a:extLst>
              <a:ext uri="{FF2B5EF4-FFF2-40B4-BE49-F238E27FC236}">
                <a16:creationId xmlns:a16="http://schemas.microsoft.com/office/drawing/2014/main" id="{5A79FF0F-87AC-4403-BE45-F92EC3397144}"/>
              </a:ext>
            </a:extLst>
          </p:cNvPr>
          <p:cNvSpPr txBox="1"/>
          <p:nvPr/>
        </p:nvSpPr>
        <p:spPr>
          <a:xfrm>
            <a:off x="700750" y="3183325"/>
            <a:ext cx="4138262" cy="1769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Расположение</a:t>
            </a:r>
            <a:endParaRPr sz="1600" b="1" dirty="0">
              <a:solidFill>
                <a:schemeClr val="tx1"/>
              </a:solidFill>
              <a:latin typeface="Montserrat SemiBold" pitchFamily="2" charset="-52"/>
            </a:endParaRPr>
          </a:p>
          <a:p>
            <a:pPr lvl="0"/>
            <a:r>
              <a:rPr lang="ru-RU" dirty="0">
                <a:solidFill>
                  <a:schemeClr val="tx1"/>
                </a:solidFill>
                <a:latin typeface="+mn-lt"/>
              </a:rPr>
              <a:t>Тутаевский округ, колхоз «Активист» </a:t>
            </a:r>
            <a:endParaRPr lang="ru-RU" dirty="0">
              <a:solidFill>
                <a:schemeClr val="tx1"/>
              </a:solidFill>
              <a:latin typeface="+mn-lt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Категория земель</a:t>
            </a:r>
          </a:p>
          <a:p>
            <a:pPr marL="0" marR="0" lvl="0" indent="0" algn="l" rtl="0"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з</a:t>
            </a: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емли с/х назначения</a:t>
            </a:r>
            <a:endParaRPr dirty="0">
              <a:solidFill>
                <a:schemeClr val="tx1"/>
              </a:solidFill>
              <a:latin typeface="+mn-lt"/>
              <a:sym typeface="Arial"/>
            </a:endParaRP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Вид разрешенного использования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Montserrat regular"/>
              </a:rPr>
              <a:t>размещение агропромышленного производства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AD1E6F-1647-D0F2-D5F8-89217C2E7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815" y="1236741"/>
            <a:ext cx="3083698" cy="22454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Google Shape;719;p20">
            <a:extLst>
              <a:ext uri="{FF2B5EF4-FFF2-40B4-BE49-F238E27FC236}">
                <a16:creationId xmlns:a16="http://schemas.microsoft.com/office/drawing/2014/main" id="{D04E2F2D-198F-5354-E888-D0C4081A3CA1}"/>
              </a:ext>
            </a:extLst>
          </p:cNvPr>
          <p:cNvSpPr txBox="1"/>
          <p:nvPr/>
        </p:nvSpPr>
        <p:spPr>
          <a:xfrm>
            <a:off x="620418" y="5227202"/>
            <a:ext cx="467548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FFCB00"/>
                </a:solidFill>
                <a:latin typeface="Montserrat Bold (Заголовки)"/>
                <a:sym typeface="Arial"/>
              </a:rPr>
              <a:t> Площадка №7 </a:t>
            </a:r>
            <a:endParaRPr sz="1200" dirty="0">
              <a:latin typeface="Montserrat Bold (Заголовки)"/>
            </a:endParaRPr>
          </a:p>
        </p:txBody>
      </p:sp>
      <p:sp>
        <p:nvSpPr>
          <p:cNvPr id="8" name="Google Shape;721;p20">
            <a:extLst>
              <a:ext uri="{FF2B5EF4-FFF2-40B4-BE49-F238E27FC236}">
                <a16:creationId xmlns:a16="http://schemas.microsoft.com/office/drawing/2014/main" id="{AB8D646A-7F40-3D66-F23F-D14B826586EE}"/>
              </a:ext>
            </a:extLst>
          </p:cNvPr>
          <p:cNvSpPr txBox="1"/>
          <p:nvPr/>
        </p:nvSpPr>
        <p:spPr>
          <a:xfrm>
            <a:off x="700750" y="5726597"/>
            <a:ext cx="245915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Кадастровый номер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76:15:010401:78</a:t>
            </a:r>
            <a:endParaRPr dirty="0">
              <a:solidFill>
                <a:schemeClr val="tx1"/>
              </a:solidFill>
              <a:latin typeface="+mn-lt"/>
              <a:sym typeface="Arial"/>
            </a:endParaRPr>
          </a:p>
        </p:txBody>
      </p:sp>
      <p:sp>
        <p:nvSpPr>
          <p:cNvPr id="9" name="Google Shape;723;p20">
            <a:extLst>
              <a:ext uri="{FF2B5EF4-FFF2-40B4-BE49-F238E27FC236}">
                <a16:creationId xmlns:a16="http://schemas.microsoft.com/office/drawing/2014/main" id="{AB17B508-B077-4F53-A0B1-95D7008F33F4}"/>
              </a:ext>
            </a:extLst>
          </p:cNvPr>
          <p:cNvSpPr txBox="1"/>
          <p:nvPr/>
        </p:nvSpPr>
        <p:spPr>
          <a:xfrm>
            <a:off x="739463" y="7144164"/>
            <a:ext cx="4138262" cy="1769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Расположение</a:t>
            </a:r>
            <a:endParaRPr sz="1600" b="1" dirty="0">
              <a:solidFill>
                <a:schemeClr val="tx1"/>
              </a:solidFill>
              <a:latin typeface="Montserrat SemiBold" pitchFamily="2" charset="-52"/>
            </a:endParaRPr>
          </a:p>
          <a:p>
            <a:pPr lvl="0"/>
            <a:r>
              <a:rPr lang="ru-RU" dirty="0">
                <a:solidFill>
                  <a:schemeClr val="tx1"/>
                </a:solidFill>
                <a:latin typeface="+mn-lt"/>
              </a:rPr>
              <a:t>Тутаевский округ, колхоз «Активист» </a:t>
            </a:r>
            <a:endParaRPr lang="ru-RU" dirty="0">
              <a:solidFill>
                <a:schemeClr val="tx1"/>
              </a:solidFill>
              <a:latin typeface="+mn-lt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Категория земель</a:t>
            </a:r>
          </a:p>
          <a:p>
            <a:pPr marL="0" marR="0" lvl="0" indent="0" algn="l" rtl="0"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з</a:t>
            </a: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емли с/х назначения</a:t>
            </a:r>
            <a:endParaRPr dirty="0">
              <a:solidFill>
                <a:schemeClr val="tx1"/>
              </a:solidFill>
              <a:latin typeface="+mn-lt"/>
              <a:sym typeface="Arial"/>
            </a:endParaRP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Вид разрешенного использования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Montserrat regular"/>
              </a:rPr>
              <a:t>размещение агропромышленного производства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8C1EBCD4-F342-8D97-E754-B6A85CB2AA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35174" t="17376" r="16389" b="15262"/>
          <a:stretch>
            <a:fillRect/>
          </a:stretch>
        </p:blipFill>
        <p:spPr bwMode="auto">
          <a:xfrm>
            <a:off x="3315826" y="5354054"/>
            <a:ext cx="3083698" cy="20810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Google Shape;722;p20">
            <a:extLst>
              <a:ext uri="{FF2B5EF4-FFF2-40B4-BE49-F238E27FC236}">
                <a16:creationId xmlns:a16="http://schemas.microsoft.com/office/drawing/2014/main" id="{4B3F0BA7-97EC-FEFA-3E7F-45D74940DFFC}"/>
              </a:ext>
            </a:extLst>
          </p:cNvPr>
          <p:cNvSpPr txBox="1"/>
          <p:nvPr/>
        </p:nvSpPr>
        <p:spPr>
          <a:xfrm>
            <a:off x="739463" y="6228155"/>
            <a:ext cx="295478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  <a:sym typeface="Arial"/>
              </a:rPr>
              <a:t>Площадь</a:t>
            </a:r>
            <a:r>
              <a:rPr lang="ru-RU" sz="1600" b="1" dirty="0">
                <a:solidFill>
                  <a:schemeClr val="tx1"/>
                </a:solidFill>
                <a:latin typeface="+mn-lt"/>
                <a:sym typeface="Arial"/>
              </a:rPr>
              <a:t> </a:t>
            </a:r>
            <a:r>
              <a:rPr lang="ru-RU" sz="2000" b="1" dirty="0">
                <a:solidFill>
                  <a:srgbClr val="FFCB00"/>
                </a:solidFill>
                <a:latin typeface="Montserrat Bold (Заголовки)"/>
              </a:rPr>
              <a:t>28,5</a:t>
            </a:r>
            <a:r>
              <a:rPr lang="ru-RU" sz="1600" b="1" dirty="0">
                <a:solidFill>
                  <a:schemeClr val="tx1"/>
                </a:solidFill>
                <a:latin typeface="+mn-lt"/>
                <a:sym typeface="Arial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+mn-lt"/>
                <a:sym typeface="Arial"/>
              </a:rPr>
              <a:t>га</a:t>
            </a:r>
            <a:endParaRPr sz="16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085559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6C61C-2B7A-42BF-77ED-57236A099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63B11F1-AD5B-4A6F-4581-5B8413F26CDF}"/>
              </a:ext>
            </a:extLst>
          </p:cNvPr>
          <p:cNvSpPr/>
          <p:nvPr/>
        </p:nvSpPr>
        <p:spPr>
          <a:xfrm>
            <a:off x="6478623" y="0"/>
            <a:ext cx="394414" cy="9906000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Google Shape;314;p6">
            <a:extLst>
              <a:ext uri="{FF2B5EF4-FFF2-40B4-BE49-F238E27FC236}">
                <a16:creationId xmlns:a16="http://schemas.microsoft.com/office/drawing/2014/main" id="{65362957-481D-BCF8-229A-393BE29AA613}"/>
              </a:ext>
            </a:extLst>
          </p:cNvPr>
          <p:cNvSpPr txBox="1"/>
          <p:nvPr/>
        </p:nvSpPr>
        <p:spPr>
          <a:xfrm>
            <a:off x="704540" y="9380381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/>
              <a:t>Тутаевский муниципальный округ</a:t>
            </a:r>
          </a:p>
        </p:txBody>
      </p:sp>
      <p:sp>
        <p:nvSpPr>
          <p:cNvPr id="41" name="Номер слайда 1">
            <a:extLst>
              <a:ext uri="{FF2B5EF4-FFF2-40B4-BE49-F238E27FC236}">
                <a16:creationId xmlns:a16="http://schemas.microsoft.com/office/drawing/2014/main" id="{BF693509-C381-62F3-EF06-640FD8805B42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ru-RU" sz="1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pPr/>
              <a:t>28</a:t>
            </a:fld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42" name="Google Shape;130;p2">
            <a:extLst>
              <a:ext uri="{FF2B5EF4-FFF2-40B4-BE49-F238E27FC236}">
                <a16:creationId xmlns:a16="http://schemas.microsoft.com/office/drawing/2014/main" id="{8A54ABED-88C3-FFB9-5AFF-FA72EC3599D1}"/>
              </a:ext>
            </a:extLst>
          </p:cNvPr>
          <p:cNvSpPr txBox="1"/>
          <p:nvPr/>
        </p:nvSpPr>
        <p:spPr>
          <a:xfrm>
            <a:off x="777521" y="460375"/>
            <a:ext cx="5583591" cy="636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 Bold" pitchFamily="2" charset="-52"/>
              <a:sym typeface="Arial"/>
            </a:endParaRPr>
          </a:p>
        </p:txBody>
      </p:sp>
      <p:sp>
        <p:nvSpPr>
          <p:cNvPr id="44" name="Google Shape;719;p20">
            <a:extLst>
              <a:ext uri="{FF2B5EF4-FFF2-40B4-BE49-F238E27FC236}">
                <a16:creationId xmlns:a16="http://schemas.microsoft.com/office/drawing/2014/main" id="{9E4F682D-30EC-634E-E132-AB89C95EE97E}"/>
              </a:ext>
            </a:extLst>
          </p:cNvPr>
          <p:cNvSpPr txBox="1"/>
          <p:nvPr/>
        </p:nvSpPr>
        <p:spPr>
          <a:xfrm>
            <a:off x="496888" y="586628"/>
            <a:ext cx="467548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FFCB00"/>
                </a:solidFill>
                <a:latin typeface="Montserrat Bold (Заголовки)"/>
                <a:sym typeface="Arial"/>
              </a:rPr>
              <a:t> Площадка №8 </a:t>
            </a:r>
            <a:endParaRPr sz="1200" dirty="0">
              <a:latin typeface="Montserrat Bold (Заголовки)"/>
            </a:endParaRPr>
          </a:p>
        </p:txBody>
      </p:sp>
      <p:sp>
        <p:nvSpPr>
          <p:cNvPr id="45" name="Google Shape;721;p20">
            <a:extLst>
              <a:ext uri="{FF2B5EF4-FFF2-40B4-BE49-F238E27FC236}">
                <a16:creationId xmlns:a16="http://schemas.microsoft.com/office/drawing/2014/main" id="{FFC00E24-0D31-429F-A9A4-12EB1DC1EF52}"/>
              </a:ext>
            </a:extLst>
          </p:cNvPr>
          <p:cNvSpPr txBox="1"/>
          <p:nvPr/>
        </p:nvSpPr>
        <p:spPr>
          <a:xfrm>
            <a:off x="700750" y="1597243"/>
            <a:ext cx="245915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Кадастровый номер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76:15:011901:14</a:t>
            </a:r>
            <a:endParaRPr dirty="0">
              <a:solidFill>
                <a:schemeClr val="tx1"/>
              </a:solidFill>
              <a:latin typeface="+mn-lt"/>
              <a:sym typeface="Arial"/>
            </a:endParaRPr>
          </a:p>
        </p:txBody>
      </p:sp>
      <p:sp>
        <p:nvSpPr>
          <p:cNvPr id="46" name="Google Shape;722;p20">
            <a:extLst>
              <a:ext uri="{FF2B5EF4-FFF2-40B4-BE49-F238E27FC236}">
                <a16:creationId xmlns:a16="http://schemas.microsoft.com/office/drawing/2014/main" id="{DFBC2046-48E7-A8E3-4357-441E57E92C1A}"/>
              </a:ext>
            </a:extLst>
          </p:cNvPr>
          <p:cNvSpPr txBox="1"/>
          <p:nvPr/>
        </p:nvSpPr>
        <p:spPr>
          <a:xfrm>
            <a:off x="700750" y="2188930"/>
            <a:ext cx="295478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  <a:sym typeface="Arial"/>
              </a:rPr>
              <a:t>Площадь</a:t>
            </a:r>
            <a:r>
              <a:rPr lang="ru-RU" sz="1600" b="1" dirty="0">
                <a:solidFill>
                  <a:schemeClr val="tx1"/>
                </a:solidFill>
                <a:latin typeface="+mn-lt"/>
                <a:sym typeface="Arial"/>
              </a:rPr>
              <a:t> </a:t>
            </a:r>
            <a:r>
              <a:rPr lang="ru-RU" sz="2000" b="1" dirty="0">
                <a:solidFill>
                  <a:srgbClr val="FFCB00"/>
                </a:solidFill>
                <a:latin typeface="Montserrat Bold (Заголовки)"/>
              </a:rPr>
              <a:t>45,3</a:t>
            </a:r>
            <a:r>
              <a:rPr lang="ru-RU" sz="1600" b="1" dirty="0">
                <a:solidFill>
                  <a:schemeClr val="tx1"/>
                </a:solidFill>
                <a:latin typeface="+mn-lt"/>
                <a:sym typeface="Arial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+mn-lt"/>
                <a:sym typeface="Arial"/>
              </a:rPr>
              <a:t>га</a:t>
            </a:r>
            <a:endParaRPr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7" name="Google Shape;723;p20">
            <a:extLst>
              <a:ext uri="{FF2B5EF4-FFF2-40B4-BE49-F238E27FC236}">
                <a16:creationId xmlns:a16="http://schemas.microsoft.com/office/drawing/2014/main" id="{C120E6A5-322B-5307-806F-42CB21C6FA30}"/>
              </a:ext>
            </a:extLst>
          </p:cNvPr>
          <p:cNvSpPr txBox="1"/>
          <p:nvPr/>
        </p:nvSpPr>
        <p:spPr>
          <a:xfrm>
            <a:off x="620418" y="3172671"/>
            <a:ext cx="4138262" cy="1769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Расположение</a:t>
            </a:r>
            <a:endParaRPr sz="1600" b="1" dirty="0">
              <a:solidFill>
                <a:schemeClr val="tx1"/>
              </a:solidFill>
              <a:latin typeface="Montserrat SemiBold" pitchFamily="2" charset="-52"/>
            </a:endParaRPr>
          </a:p>
          <a:p>
            <a:pPr lvl="0"/>
            <a:r>
              <a:rPr lang="ru-RU" dirty="0">
                <a:solidFill>
                  <a:schemeClr val="tx1"/>
                </a:solidFill>
                <a:latin typeface="+mn-lt"/>
              </a:rPr>
              <a:t>Тутаевский округ, СПК «Победа» </a:t>
            </a:r>
            <a:endParaRPr lang="ru-RU" dirty="0">
              <a:solidFill>
                <a:schemeClr val="tx1"/>
              </a:solidFill>
              <a:latin typeface="+mn-lt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Категория земель</a:t>
            </a:r>
          </a:p>
          <a:p>
            <a:pPr marL="0" marR="0" lvl="0" indent="0" algn="l" rtl="0"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з</a:t>
            </a: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емли с/х назначения</a:t>
            </a:r>
            <a:endParaRPr dirty="0">
              <a:solidFill>
                <a:schemeClr val="tx1"/>
              </a:solidFill>
              <a:latin typeface="+mn-lt"/>
              <a:sym typeface="Arial"/>
            </a:endParaRP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Вид разрешенного использования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Montserrat regular"/>
              </a:rPr>
              <a:t>размещение агропромышленного производства</a:t>
            </a:r>
          </a:p>
        </p:txBody>
      </p:sp>
      <p:sp>
        <p:nvSpPr>
          <p:cNvPr id="5" name="Google Shape;719;p20">
            <a:extLst>
              <a:ext uri="{FF2B5EF4-FFF2-40B4-BE49-F238E27FC236}">
                <a16:creationId xmlns:a16="http://schemas.microsoft.com/office/drawing/2014/main" id="{8EEB3CB6-862E-1A7E-887C-4047530DEAA2}"/>
              </a:ext>
            </a:extLst>
          </p:cNvPr>
          <p:cNvSpPr txBox="1"/>
          <p:nvPr/>
        </p:nvSpPr>
        <p:spPr>
          <a:xfrm>
            <a:off x="620418" y="5227202"/>
            <a:ext cx="467548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FFCB00"/>
                </a:solidFill>
                <a:latin typeface="Montserrat Bold (Заголовки)"/>
                <a:sym typeface="Arial"/>
              </a:rPr>
              <a:t> Площадка №9 </a:t>
            </a:r>
            <a:endParaRPr sz="1200" dirty="0">
              <a:latin typeface="Montserrat Bold (Заголовки)"/>
            </a:endParaRPr>
          </a:p>
        </p:txBody>
      </p:sp>
      <p:sp>
        <p:nvSpPr>
          <p:cNvPr id="8" name="Google Shape;721;p20">
            <a:extLst>
              <a:ext uri="{FF2B5EF4-FFF2-40B4-BE49-F238E27FC236}">
                <a16:creationId xmlns:a16="http://schemas.microsoft.com/office/drawing/2014/main" id="{97DDEFE8-299A-1AF6-604F-E815507CF989}"/>
              </a:ext>
            </a:extLst>
          </p:cNvPr>
          <p:cNvSpPr txBox="1"/>
          <p:nvPr/>
        </p:nvSpPr>
        <p:spPr>
          <a:xfrm>
            <a:off x="700750" y="5726597"/>
            <a:ext cx="245915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Кадастровый номер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76:15:011801:217</a:t>
            </a:r>
            <a:endParaRPr dirty="0">
              <a:solidFill>
                <a:schemeClr val="tx1"/>
              </a:solidFill>
              <a:latin typeface="+mn-lt"/>
              <a:sym typeface="Arial"/>
            </a:endParaRPr>
          </a:p>
        </p:txBody>
      </p:sp>
      <p:sp>
        <p:nvSpPr>
          <p:cNvPr id="9" name="Google Shape;723;p20">
            <a:extLst>
              <a:ext uri="{FF2B5EF4-FFF2-40B4-BE49-F238E27FC236}">
                <a16:creationId xmlns:a16="http://schemas.microsoft.com/office/drawing/2014/main" id="{4C5BCD41-0992-9DB3-447E-562E5CBDE1E1}"/>
              </a:ext>
            </a:extLst>
          </p:cNvPr>
          <p:cNvSpPr txBox="1"/>
          <p:nvPr/>
        </p:nvSpPr>
        <p:spPr>
          <a:xfrm>
            <a:off x="765498" y="7333991"/>
            <a:ext cx="4138262" cy="1769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Расположение</a:t>
            </a:r>
            <a:endParaRPr sz="1600" b="1" dirty="0">
              <a:solidFill>
                <a:schemeClr val="tx1"/>
              </a:solidFill>
              <a:latin typeface="Montserrat SemiBold" pitchFamily="2" charset="-52"/>
            </a:endParaRPr>
          </a:p>
          <a:p>
            <a:pPr lvl="0"/>
            <a:r>
              <a:rPr lang="ru-RU" dirty="0">
                <a:solidFill>
                  <a:schemeClr val="tx1"/>
                </a:solidFill>
                <a:latin typeface="+mn-lt"/>
              </a:rPr>
              <a:t>Тутаевский округ, СПК «Победа» </a:t>
            </a:r>
            <a:endParaRPr lang="ru-RU" dirty="0">
              <a:solidFill>
                <a:schemeClr val="tx1"/>
              </a:solidFill>
              <a:latin typeface="+mn-lt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Категория земель</a:t>
            </a:r>
          </a:p>
          <a:p>
            <a:pPr marL="0" marR="0" lvl="0" indent="0" algn="l" rtl="0"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з</a:t>
            </a: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емли с/х назначения</a:t>
            </a:r>
            <a:endParaRPr dirty="0">
              <a:solidFill>
                <a:schemeClr val="tx1"/>
              </a:solidFill>
              <a:latin typeface="+mn-lt"/>
              <a:sym typeface="Arial"/>
            </a:endParaRP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Вид разрешенного использования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Montserrat regular"/>
              </a:rPr>
              <a:t>размещение агропромышленного производства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C7DAC7E-0784-0A1E-6C5C-1A09B55DA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0593" y="951219"/>
            <a:ext cx="3134500" cy="24443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7BE61FF-83B8-4880-B558-421AA15CFF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2013" y="5329990"/>
            <a:ext cx="3134499" cy="22891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Google Shape;722;p20">
            <a:extLst>
              <a:ext uri="{FF2B5EF4-FFF2-40B4-BE49-F238E27FC236}">
                <a16:creationId xmlns:a16="http://schemas.microsoft.com/office/drawing/2014/main" id="{07677FB9-8365-830D-C64E-1FC5888903B9}"/>
              </a:ext>
            </a:extLst>
          </p:cNvPr>
          <p:cNvSpPr txBox="1"/>
          <p:nvPr/>
        </p:nvSpPr>
        <p:spPr>
          <a:xfrm>
            <a:off x="700750" y="6311374"/>
            <a:ext cx="295478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  <a:sym typeface="Arial"/>
              </a:rPr>
              <a:t>Площадь</a:t>
            </a:r>
            <a:r>
              <a:rPr lang="ru-RU" sz="1600" b="1" dirty="0">
                <a:solidFill>
                  <a:schemeClr val="tx1"/>
                </a:solidFill>
                <a:latin typeface="+mn-lt"/>
                <a:sym typeface="Arial"/>
              </a:rPr>
              <a:t> </a:t>
            </a:r>
            <a:r>
              <a:rPr lang="ru-RU" sz="2000" b="1" dirty="0">
                <a:solidFill>
                  <a:srgbClr val="FFCB00"/>
                </a:solidFill>
                <a:latin typeface="Montserrat Bold (Заголовки)"/>
              </a:rPr>
              <a:t>41,4</a:t>
            </a:r>
            <a:r>
              <a:rPr lang="ru-RU" sz="1600" b="1" dirty="0">
                <a:solidFill>
                  <a:schemeClr val="tx1"/>
                </a:solidFill>
                <a:latin typeface="+mn-lt"/>
                <a:sym typeface="Arial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+mn-lt"/>
                <a:sym typeface="Arial"/>
              </a:rPr>
              <a:t>га</a:t>
            </a:r>
            <a:endParaRPr sz="16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112380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314;p6">
            <a:extLst>
              <a:ext uri="{FF2B5EF4-FFF2-40B4-BE49-F238E27FC236}">
                <a16:creationId xmlns:a16="http://schemas.microsoft.com/office/drawing/2014/main" id="{5D72B679-ADD1-453A-B0CD-FC49C23A5EBD}"/>
              </a:ext>
            </a:extLst>
          </p:cNvPr>
          <p:cNvSpPr txBox="1"/>
          <p:nvPr/>
        </p:nvSpPr>
        <p:spPr>
          <a:xfrm>
            <a:off x="704540" y="9380381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/>
              <a:t>Тутаевский муниципальный округ</a:t>
            </a:r>
          </a:p>
        </p:txBody>
      </p:sp>
      <p:sp>
        <p:nvSpPr>
          <p:cNvPr id="31" name="Google Shape;716;p20">
            <a:extLst>
              <a:ext uri="{FF2B5EF4-FFF2-40B4-BE49-F238E27FC236}">
                <a16:creationId xmlns:a16="http://schemas.microsoft.com/office/drawing/2014/main" id="{04C79526-0F14-4A98-B082-E28FF41E280B}"/>
              </a:ext>
            </a:extLst>
          </p:cNvPr>
          <p:cNvSpPr txBox="1"/>
          <p:nvPr/>
        </p:nvSpPr>
        <p:spPr>
          <a:xfrm>
            <a:off x="704540" y="1343062"/>
            <a:ext cx="3403160" cy="1908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Кадастровый номер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комплекс включает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4 участка: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76:21:010149:264 (25 084 </a:t>
            </a:r>
            <a:r>
              <a:rPr lang="ru-RU" dirty="0" err="1">
                <a:solidFill>
                  <a:schemeClr val="tx1"/>
                </a:solidFill>
                <a:latin typeface="+mn-lt"/>
                <a:sym typeface="Arial"/>
              </a:rPr>
              <a:t>кв.м</a:t>
            </a: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.)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76:21:010149:616 (55 679 </a:t>
            </a:r>
            <a:r>
              <a:rPr lang="ru-RU" dirty="0" err="1">
                <a:solidFill>
                  <a:schemeClr val="tx1"/>
                </a:solidFill>
                <a:latin typeface="+mn-lt"/>
                <a:sym typeface="Arial"/>
              </a:rPr>
              <a:t>кв.м</a:t>
            </a: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.)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76:21:010149:617 (10 000 </a:t>
            </a:r>
            <a:r>
              <a:rPr lang="ru-RU" dirty="0" err="1">
                <a:solidFill>
                  <a:schemeClr val="tx1"/>
                </a:solidFill>
                <a:latin typeface="+mn-lt"/>
                <a:sym typeface="Arial"/>
              </a:rPr>
              <a:t>кв.м</a:t>
            </a: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.)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76:21:010149:69 (30 017 </a:t>
            </a:r>
            <a:r>
              <a:rPr lang="ru-RU" dirty="0" err="1">
                <a:solidFill>
                  <a:schemeClr val="tx1"/>
                </a:solidFill>
                <a:latin typeface="+mn-lt"/>
                <a:sym typeface="Arial"/>
              </a:rPr>
              <a:t>кв.м</a:t>
            </a: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.)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1"/>
              </a:solidFill>
              <a:latin typeface="+mn-lt"/>
              <a:sym typeface="Arial"/>
            </a:endParaRPr>
          </a:p>
        </p:txBody>
      </p:sp>
      <p:sp>
        <p:nvSpPr>
          <p:cNvPr id="33" name="Google Shape;717;p20">
            <a:extLst>
              <a:ext uri="{FF2B5EF4-FFF2-40B4-BE49-F238E27FC236}">
                <a16:creationId xmlns:a16="http://schemas.microsoft.com/office/drawing/2014/main" id="{EB520AAA-55E3-4081-8992-0A375B6588D5}"/>
              </a:ext>
            </a:extLst>
          </p:cNvPr>
          <p:cNvSpPr txBox="1"/>
          <p:nvPr/>
        </p:nvSpPr>
        <p:spPr>
          <a:xfrm>
            <a:off x="688112" y="3025083"/>
            <a:ext cx="2459152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Площадь</a:t>
            </a:r>
            <a:r>
              <a:rPr lang="ru-RU" sz="1600" b="1" dirty="0">
                <a:solidFill>
                  <a:schemeClr val="tx1"/>
                </a:solidFill>
                <a:latin typeface="+mn-lt"/>
                <a:sym typeface="Arial"/>
              </a:rPr>
              <a:t> </a:t>
            </a:r>
            <a:r>
              <a:rPr lang="ru-RU" sz="2000" b="1" dirty="0">
                <a:solidFill>
                  <a:srgbClr val="FFCB00"/>
                </a:solidFill>
                <a:latin typeface="Montserrat Bold (Заголовки)"/>
              </a:rPr>
              <a:t>12,078</a:t>
            </a:r>
            <a:r>
              <a:rPr lang="ru-RU" sz="1600" dirty="0">
                <a:solidFill>
                  <a:schemeClr val="tx1"/>
                </a:solidFill>
                <a:latin typeface="+mn-lt"/>
                <a:sym typeface="Arial"/>
              </a:rPr>
              <a:t> га</a:t>
            </a:r>
            <a:endParaRPr sz="1600" dirty="0">
              <a:solidFill>
                <a:schemeClr val="tx1"/>
              </a:solidFill>
              <a:latin typeface="+mn-lt"/>
              <a:sym typeface="Arial"/>
            </a:endParaRPr>
          </a:p>
        </p:txBody>
      </p:sp>
      <p:sp>
        <p:nvSpPr>
          <p:cNvPr id="34" name="Google Shape;718;p20">
            <a:extLst>
              <a:ext uri="{FF2B5EF4-FFF2-40B4-BE49-F238E27FC236}">
                <a16:creationId xmlns:a16="http://schemas.microsoft.com/office/drawing/2014/main" id="{B9D777AC-D1FC-44E1-8716-CDB1DCFBD117}"/>
              </a:ext>
            </a:extLst>
          </p:cNvPr>
          <p:cNvSpPr txBox="1"/>
          <p:nvPr/>
        </p:nvSpPr>
        <p:spPr>
          <a:xfrm>
            <a:off x="661553" y="3469009"/>
            <a:ext cx="5786265" cy="1846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Расположение</a:t>
            </a:r>
            <a:endParaRPr sz="1600" b="1" dirty="0">
              <a:solidFill>
                <a:schemeClr val="tx1"/>
              </a:solidFill>
              <a:latin typeface="Montserrat SemiBold" pitchFamily="2" charset="-52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г. Тутаев, ул. В. Набережная и п. Северная пасека, ул. Жемчужная</a:t>
            </a: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Категория земель</a:t>
            </a:r>
          </a:p>
          <a:p>
            <a:pPr marL="0" marR="0" lvl="0" indent="0" algn="l" rtl="0"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земли населенных пунктов</a:t>
            </a: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Вид разрешенного использования</a:t>
            </a:r>
          </a:p>
          <a:p>
            <a:pPr marL="0" marR="0" lvl="0" indent="0" algn="l" rtl="0"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для комплексного освоения </a:t>
            </a:r>
            <a:br>
              <a:rPr lang="ru-RU" dirty="0">
                <a:solidFill>
                  <a:schemeClr val="tx1"/>
                </a:solidFill>
                <a:latin typeface="+mn-lt"/>
                <a:sym typeface="Arial"/>
              </a:rPr>
            </a:b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(размещение туристическог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о комплекса)</a:t>
            </a:r>
            <a:endParaRPr lang="ru-RU" dirty="0">
              <a:solidFill>
                <a:schemeClr val="tx1"/>
              </a:solidFill>
              <a:latin typeface="+mn-lt"/>
              <a:sym typeface="Arial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441F347A-3072-488F-AF98-ACE9B6558CBE}"/>
              </a:ext>
            </a:extLst>
          </p:cNvPr>
          <p:cNvSpPr/>
          <p:nvPr/>
        </p:nvSpPr>
        <p:spPr>
          <a:xfrm>
            <a:off x="692499" y="866386"/>
            <a:ext cx="28023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>
                <a:solidFill>
                  <a:srgbClr val="FFCB00"/>
                </a:solidFill>
                <a:latin typeface="Montserrat Bold (Заголовки)"/>
              </a:rPr>
              <a:t>Площадка №10 </a:t>
            </a:r>
            <a:endParaRPr lang="ru-RU" sz="1200" dirty="0">
              <a:latin typeface="Montserrat Bold (Заголовки)"/>
            </a:endParaRPr>
          </a:p>
        </p:txBody>
      </p:sp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D1754D9C-0240-42C4-9037-B8B2BCB717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2" t="6716" r="8726" b="6716"/>
          <a:stretch/>
        </p:blipFill>
        <p:spPr>
          <a:xfrm>
            <a:off x="3495853" y="934778"/>
            <a:ext cx="2831827" cy="1872251"/>
          </a:xfrm>
          <a:prstGeom prst="roundRect">
            <a:avLst>
              <a:gd name="adj" fmla="val 15652"/>
            </a:avLst>
          </a:prstGeom>
          <a:noFill/>
          <a:ln>
            <a:noFill/>
          </a:ln>
          <a:effectLst/>
        </p:spPr>
      </p:pic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16147311-57B3-4C86-A028-B130E860F501}"/>
              </a:ext>
            </a:extLst>
          </p:cNvPr>
          <p:cNvSpPr/>
          <p:nvPr/>
        </p:nvSpPr>
        <p:spPr>
          <a:xfrm>
            <a:off x="-15773" y="0"/>
            <a:ext cx="394414" cy="9906000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Номер слайда 1">
            <a:extLst>
              <a:ext uri="{FF2B5EF4-FFF2-40B4-BE49-F238E27FC236}">
                <a16:creationId xmlns:a16="http://schemas.microsoft.com/office/drawing/2014/main" id="{50A08F0B-A58D-409F-A596-E4D49B86332F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ru-RU" sz="1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pPr/>
              <a:t>29</a:t>
            </a:fld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04540" y="481706"/>
            <a:ext cx="55504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Montserrat Bold (Заголовки)"/>
              </a:rPr>
              <a:t>Туристическая 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val="279369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"/>
          <p:cNvSpPr txBox="1"/>
          <p:nvPr/>
        </p:nvSpPr>
        <p:spPr>
          <a:xfrm>
            <a:off x="3170074" y="2128780"/>
            <a:ext cx="2685351" cy="2154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chemeClr val="tx1"/>
                </a:solidFill>
                <a:latin typeface="Montserrat Bold" pitchFamily="2" charset="-52"/>
                <a:sym typeface="Arial"/>
              </a:rPr>
              <a:t>Иванова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chemeClr val="tx1"/>
                </a:solidFill>
                <a:latin typeface="Montserrat Bold" pitchFamily="2" charset="-52"/>
                <a:sym typeface="Arial"/>
              </a:rPr>
              <a:t>Ольга Николаевна </a:t>
            </a:r>
            <a:endParaRPr lang="ru-RU" sz="1400" b="1" dirty="0">
              <a:solidFill>
                <a:schemeClr val="tx1"/>
              </a:solidFill>
              <a:latin typeface="Montserrat Bold" pitchFamily="2" charset="-52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1400" b="1" dirty="0">
              <a:solidFill>
                <a:schemeClr val="tx1"/>
              </a:solidFill>
              <a:latin typeface="Montserrat Bold" pitchFamily="2" charset="-52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b="1" dirty="0">
              <a:solidFill>
                <a:schemeClr val="tx1"/>
              </a:solidFill>
              <a:latin typeface="Montserrat Bold" pitchFamily="2" charset="-52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1400" b="1" dirty="0">
              <a:solidFill>
                <a:schemeClr val="tx1"/>
              </a:solidFill>
              <a:latin typeface="Montserrat Bold" pitchFamily="2" charset="-52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tx1"/>
                </a:solidFill>
                <a:latin typeface="Montserrat Bold" pitchFamily="2" charset="-52"/>
                <a:sym typeface="Arial"/>
              </a:rPr>
              <a:t>Временно исполняющий полномочия Главы Тутаевского муниципального округа</a:t>
            </a:r>
          </a:p>
        </p:txBody>
      </p:sp>
      <p:sp>
        <p:nvSpPr>
          <p:cNvPr id="190" name="Google Shape;190;p3"/>
          <p:cNvSpPr/>
          <p:nvPr/>
        </p:nvSpPr>
        <p:spPr>
          <a:xfrm>
            <a:off x="2935743" y="2208317"/>
            <a:ext cx="55180" cy="2019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3"/>
          <p:cNvSpPr/>
          <p:nvPr/>
        </p:nvSpPr>
        <p:spPr>
          <a:xfrm>
            <a:off x="0" y="0"/>
            <a:ext cx="394414" cy="9906000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3"/>
          <p:cNvSpPr/>
          <p:nvPr/>
        </p:nvSpPr>
        <p:spPr>
          <a:xfrm>
            <a:off x="724633" y="4834858"/>
            <a:ext cx="5581486" cy="4346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 defTabSz="457200">
              <a:buClrTx/>
            </a:pPr>
            <a:r>
              <a: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Уважаемые инвесторы и партнеры!</a:t>
            </a:r>
          </a:p>
          <a:p>
            <a:pPr lvl="0" algn="just" defTabSz="457200">
              <a:buClrTx/>
            </a:pPr>
            <a:endParaRPr lang="ru-RU" sz="13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 algn="just" defTabSz="457200">
              <a:buClrTx/>
            </a:pPr>
            <a:r>
              <a: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Рады возможности представить Вам Тутаевский округ – один из развивающихся округов Ярославской области. </a:t>
            </a:r>
          </a:p>
          <a:p>
            <a:pPr lvl="0" algn="just" defTabSz="457200">
              <a:buClrTx/>
            </a:pPr>
            <a:r>
              <a: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Мощный производственный, трудовой и туристический потенциал, выгодное географическое положение и информационная открытость ставят наш округ в ряд привлекательных для вложения инвестиций и ведения бизнеса.</a:t>
            </a:r>
          </a:p>
          <a:p>
            <a:pPr lvl="0" algn="just" defTabSz="457200">
              <a:buClrTx/>
            </a:pPr>
            <a:endParaRPr lang="ru-RU" sz="13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 algn="just" defTabSz="457200">
              <a:buClrTx/>
            </a:pPr>
            <a:r>
              <a: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нашем округе предпринимателям предоставляются большие возможности для реализации их инвестиционных планов. Созданы прозрачные правила для ведения бизнеса, обеспечен равный доступ к земельным участкам и энергоресурсам, сформирована развитая бизнес-инфраструктура, постоянно совершенствуется система государственной поддержки малого и среднего предпринимательства.</a:t>
            </a:r>
          </a:p>
          <a:p>
            <a:pPr lvl="0" algn="just" defTabSz="457200">
              <a:buClrTx/>
            </a:pPr>
            <a:endParaRPr lang="ru-RU" sz="13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 algn="just" defTabSz="457200">
              <a:buClrTx/>
            </a:pPr>
            <a:r>
              <a: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Тутаев (Романов-Борисоглебск) - лучший город для развития Вашего бизнеса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1312B48-F2EB-40AC-BB13-C60D93BF38A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3</a:t>
            </a:fld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4" name="Google Shape;130;p2">
            <a:extLst>
              <a:ext uri="{FF2B5EF4-FFF2-40B4-BE49-F238E27FC236}">
                <a16:creationId xmlns:a16="http://schemas.microsoft.com/office/drawing/2014/main" id="{430A6AD6-1F65-4F3D-9A43-59BAAE37E4A5}"/>
              </a:ext>
            </a:extLst>
          </p:cNvPr>
          <p:cNvSpPr txBox="1"/>
          <p:nvPr/>
        </p:nvSpPr>
        <p:spPr>
          <a:xfrm>
            <a:off x="802921" y="485775"/>
            <a:ext cx="5583591" cy="11156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 dirty="0">
                <a:solidFill>
                  <a:schemeClr val="tx1"/>
                </a:solidFill>
                <a:latin typeface="Montserrat Bold" pitchFamily="2" charset="-52"/>
                <a:sym typeface="Arial"/>
              </a:rPr>
              <a:t>Обращение временно исполняющего полномочия главы округа к инвестору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63BDBF3-B740-5E23-1780-043A14424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948" y="2128780"/>
            <a:ext cx="2293412" cy="2543428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FBE593A-AB6D-4D07-B591-6C25153CEC7A}"/>
              </a:ext>
            </a:extLst>
          </p:cNvPr>
          <p:cNvSpPr/>
          <p:nvPr/>
        </p:nvSpPr>
        <p:spPr>
          <a:xfrm>
            <a:off x="-16499" y="0"/>
            <a:ext cx="394414" cy="9906000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Google Shape;314;p6">
            <a:extLst>
              <a:ext uri="{FF2B5EF4-FFF2-40B4-BE49-F238E27FC236}">
                <a16:creationId xmlns:a16="http://schemas.microsoft.com/office/drawing/2014/main" id="{580FBEE2-DB31-4589-B5D8-624952898E98}"/>
              </a:ext>
            </a:extLst>
          </p:cNvPr>
          <p:cNvSpPr txBox="1"/>
          <p:nvPr/>
        </p:nvSpPr>
        <p:spPr>
          <a:xfrm>
            <a:off x="704540" y="9380381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/>
              <a:t>Тутаевский муниципальный округ</a:t>
            </a:r>
          </a:p>
        </p:txBody>
      </p:sp>
      <p:sp>
        <p:nvSpPr>
          <p:cNvPr id="41" name="Номер слайда 1">
            <a:extLst>
              <a:ext uri="{FF2B5EF4-FFF2-40B4-BE49-F238E27FC236}">
                <a16:creationId xmlns:a16="http://schemas.microsoft.com/office/drawing/2014/main" id="{FC5D7769-99AB-4F6F-8790-008F5A9B3553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ru-RU" sz="1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pPr/>
              <a:t>30</a:t>
            </a:fld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42" name="Google Shape;130;p2">
            <a:extLst>
              <a:ext uri="{FF2B5EF4-FFF2-40B4-BE49-F238E27FC236}">
                <a16:creationId xmlns:a16="http://schemas.microsoft.com/office/drawing/2014/main" id="{CCFB2B50-F6F1-4564-B8CB-2590A539410C}"/>
              </a:ext>
            </a:extLst>
          </p:cNvPr>
          <p:cNvSpPr txBox="1"/>
          <p:nvPr/>
        </p:nvSpPr>
        <p:spPr>
          <a:xfrm>
            <a:off x="777521" y="460375"/>
            <a:ext cx="5583591" cy="636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 Bold" pitchFamily="2" charset="-52"/>
              <a:sym typeface="Arial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601" y="1035721"/>
            <a:ext cx="2654436" cy="1684458"/>
          </a:xfrm>
          <a:prstGeom prst="round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66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10" r="10521"/>
          <a:stretch/>
        </p:blipFill>
        <p:spPr>
          <a:xfrm>
            <a:off x="3731600" y="2539602"/>
            <a:ext cx="2629512" cy="1593877"/>
          </a:xfrm>
          <a:prstGeom prst="round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587366" y="3109906"/>
            <a:ext cx="5822287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Расположение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+mn-lt"/>
              </a:rPr>
              <a:t>Г. Тутаев, ул. Петра Шитова, д. 22 </a:t>
            </a:r>
          </a:p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Категория земель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+mn-lt"/>
              </a:rPr>
              <a:t>земли населенных пунктов</a:t>
            </a: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Вид разрешенного использования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Montserrat regular"/>
              </a:rPr>
              <a:t>гостиничное обслуживание, культурное развитие, общественное питание, бытовое обслуживание, социальное обслуживание, здравоохранение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12943" y="1662547"/>
            <a:ext cx="248657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Кадастровый номер </a:t>
            </a:r>
            <a:b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</a:br>
            <a:r>
              <a:rPr lang="ru-RU" dirty="0">
                <a:solidFill>
                  <a:schemeClr val="tx1"/>
                </a:solidFill>
                <a:latin typeface="Montserrat regular"/>
              </a:rPr>
              <a:t>76:21:010132:1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12943" y="903147"/>
            <a:ext cx="25743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CB00"/>
                </a:solidFill>
                <a:latin typeface="Montserrat Bold (Заголовки)"/>
              </a:rPr>
              <a:t>Площадка №11</a:t>
            </a:r>
            <a:endParaRPr lang="ru-RU" sz="2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612943" y="2093434"/>
            <a:ext cx="17668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Площадь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rgbClr val="FFCB00"/>
                </a:solidFill>
                <a:latin typeface="Montserrat Bold (Заголовки)"/>
              </a:rPr>
              <a:t>0,1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га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A3BCC3-A464-BF17-37B0-A7B4CB753573}"/>
              </a:ext>
            </a:extLst>
          </p:cNvPr>
          <p:cNvSpPr txBox="1"/>
          <p:nvPr/>
        </p:nvSpPr>
        <p:spPr>
          <a:xfrm>
            <a:off x="704540" y="481706"/>
            <a:ext cx="55504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Montserrat Bold (Заголовки)"/>
              </a:rPr>
              <a:t>Объекты культурного наследия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605EAEB-0436-DF14-5630-EE0FE4FF14A0}"/>
              </a:ext>
            </a:extLst>
          </p:cNvPr>
          <p:cNvSpPr/>
          <p:nvPr/>
        </p:nvSpPr>
        <p:spPr>
          <a:xfrm>
            <a:off x="569039" y="5150667"/>
            <a:ext cx="25743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CB00"/>
                </a:solidFill>
                <a:latin typeface="Montserrat Bold (Заголовки)"/>
              </a:rPr>
              <a:t>Площадка №12</a:t>
            </a:r>
            <a:endParaRPr lang="ru-RU" sz="24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E4B65B0-F6CD-FDC3-5588-E716D6FBC80D}"/>
              </a:ext>
            </a:extLst>
          </p:cNvPr>
          <p:cNvSpPr/>
          <p:nvPr/>
        </p:nvSpPr>
        <p:spPr>
          <a:xfrm>
            <a:off x="569039" y="5918822"/>
            <a:ext cx="248657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Кадастровый номер </a:t>
            </a:r>
            <a:b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</a:br>
            <a:r>
              <a:rPr lang="ru-RU" dirty="0">
                <a:solidFill>
                  <a:schemeClr val="tx1"/>
                </a:solidFill>
                <a:latin typeface="Montserrat regular"/>
              </a:rPr>
              <a:t>76:21:010113:2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D77F641-7379-FEE4-C4AA-56FD6377BB7E}"/>
              </a:ext>
            </a:extLst>
          </p:cNvPr>
          <p:cNvSpPr/>
          <p:nvPr/>
        </p:nvSpPr>
        <p:spPr>
          <a:xfrm>
            <a:off x="580601" y="6353136"/>
            <a:ext cx="20697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Площадь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rgbClr val="FFCB00"/>
                </a:solidFill>
                <a:latin typeface="Montserrat Bold (Заголовки)"/>
              </a:rPr>
              <a:t>0,24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га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845BD97-5782-8FFA-36EF-558F856B03D1}"/>
              </a:ext>
            </a:extLst>
          </p:cNvPr>
          <p:cNvSpPr/>
          <p:nvPr/>
        </p:nvSpPr>
        <p:spPr>
          <a:xfrm>
            <a:off x="538825" y="7217640"/>
            <a:ext cx="5822287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Расположение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+mn-lt"/>
              </a:rPr>
              <a:t>Г. Тутаев, ул. Пролетарская, д. 4 </a:t>
            </a:r>
          </a:p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Категория земель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+mn-lt"/>
              </a:rPr>
              <a:t>земли населенных пунктов</a:t>
            </a: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Вид разрешенного использования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Montserrat regular"/>
              </a:rPr>
              <a:t>гостиничное обслуживание, культурное развитие, общественное питание, бытовое обслуживание, социальное обслуживание, здравоохранение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B7EDD0E-8032-F5C5-1C15-577772424F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8601" y="5076919"/>
            <a:ext cx="2654436" cy="18094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1B3F6A6-A07D-7E61-A856-F04BB741B5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1599" y="6618043"/>
            <a:ext cx="2545799" cy="16992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647503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FBE593A-AB6D-4D07-B591-6C25153CEC7A}"/>
              </a:ext>
            </a:extLst>
          </p:cNvPr>
          <p:cNvSpPr/>
          <p:nvPr/>
        </p:nvSpPr>
        <p:spPr>
          <a:xfrm>
            <a:off x="6466562" y="0"/>
            <a:ext cx="394414" cy="9906000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Google Shape;314;p6">
            <a:extLst>
              <a:ext uri="{FF2B5EF4-FFF2-40B4-BE49-F238E27FC236}">
                <a16:creationId xmlns:a16="http://schemas.microsoft.com/office/drawing/2014/main" id="{580FBEE2-DB31-4589-B5D8-624952898E98}"/>
              </a:ext>
            </a:extLst>
          </p:cNvPr>
          <p:cNvSpPr txBox="1"/>
          <p:nvPr/>
        </p:nvSpPr>
        <p:spPr>
          <a:xfrm>
            <a:off x="704540" y="9380381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/>
              <a:t>Тутаевский муниципальный округ</a:t>
            </a:r>
          </a:p>
        </p:txBody>
      </p:sp>
      <p:sp>
        <p:nvSpPr>
          <p:cNvPr id="41" name="Номер слайда 1">
            <a:extLst>
              <a:ext uri="{FF2B5EF4-FFF2-40B4-BE49-F238E27FC236}">
                <a16:creationId xmlns:a16="http://schemas.microsoft.com/office/drawing/2014/main" id="{FC5D7769-99AB-4F6F-8790-008F5A9B3553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ru-RU" sz="1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pPr/>
              <a:t>31</a:t>
            </a:fld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42" name="Google Shape;130;p2">
            <a:extLst>
              <a:ext uri="{FF2B5EF4-FFF2-40B4-BE49-F238E27FC236}">
                <a16:creationId xmlns:a16="http://schemas.microsoft.com/office/drawing/2014/main" id="{CCFB2B50-F6F1-4564-B8CB-2590A539410C}"/>
              </a:ext>
            </a:extLst>
          </p:cNvPr>
          <p:cNvSpPr txBox="1"/>
          <p:nvPr/>
        </p:nvSpPr>
        <p:spPr>
          <a:xfrm>
            <a:off x="777521" y="460375"/>
            <a:ext cx="5583591" cy="636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 Bold" pitchFamily="2" charset="-52"/>
              <a:sym typeface="Arial"/>
            </a:endParaRPr>
          </a:p>
        </p:txBody>
      </p:sp>
      <p:sp>
        <p:nvSpPr>
          <p:cNvPr id="44" name="Google Shape;719;p20">
            <a:extLst>
              <a:ext uri="{FF2B5EF4-FFF2-40B4-BE49-F238E27FC236}">
                <a16:creationId xmlns:a16="http://schemas.microsoft.com/office/drawing/2014/main" id="{8F94A1F0-3319-413C-9A63-096E991269F9}"/>
              </a:ext>
            </a:extLst>
          </p:cNvPr>
          <p:cNvSpPr txBox="1"/>
          <p:nvPr/>
        </p:nvSpPr>
        <p:spPr>
          <a:xfrm>
            <a:off x="620418" y="1074023"/>
            <a:ext cx="467548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FFCB00"/>
                </a:solidFill>
                <a:latin typeface="Montserrat Bold (Заголовки)"/>
                <a:sym typeface="Arial"/>
              </a:rPr>
              <a:t> Площадка №13 </a:t>
            </a:r>
            <a:endParaRPr sz="1200" dirty="0">
              <a:latin typeface="Montserrat Bold (Заголовки)"/>
            </a:endParaRPr>
          </a:p>
        </p:txBody>
      </p:sp>
      <p:sp>
        <p:nvSpPr>
          <p:cNvPr id="45" name="Google Shape;721;p20">
            <a:extLst>
              <a:ext uri="{FF2B5EF4-FFF2-40B4-BE49-F238E27FC236}">
                <a16:creationId xmlns:a16="http://schemas.microsoft.com/office/drawing/2014/main" id="{8CA4C05E-80EC-4716-92EE-5E7693C6C21E}"/>
              </a:ext>
            </a:extLst>
          </p:cNvPr>
          <p:cNvSpPr txBox="1"/>
          <p:nvPr/>
        </p:nvSpPr>
        <p:spPr>
          <a:xfrm>
            <a:off x="700750" y="1597243"/>
            <a:ext cx="245915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Кадастровый номер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76:21:020128:16</a:t>
            </a:r>
          </a:p>
        </p:txBody>
      </p:sp>
      <p:sp>
        <p:nvSpPr>
          <p:cNvPr id="46" name="Google Shape;722;p20">
            <a:extLst>
              <a:ext uri="{FF2B5EF4-FFF2-40B4-BE49-F238E27FC236}">
                <a16:creationId xmlns:a16="http://schemas.microsoft.com/office/drawing/2014/main" id="{4F8FC153-B341-49C4-BEB9-9EE61E2226E5}"/>
              </a:ext>
            </a:extLst>
          </p:cNvPr>
          <p:cNvSpPr txBox="1"/>
          <p:nvPr/>
        </p:nvSpPr>
        <p:spPr>
          <a:xfrm>
            <a:off x="700750" y="2188930"/>
            <a:ext cx="295478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  <a:sym typeface="Arial"/>
              </a:rPr>
              <a:t>Площадь</a:t>
            </a:r>
            <a:r>
              <a:rPr lang="ru-RU" sz="1600" b="1" dirty="0">
                <a:solidFill>
                  <a:schemeClr val="tx1"/>
                </a:solidFill>
                <a:latin typeface="+mn-lt"/>
                <a:sym typeface="Arial"/>
              </a:rPr>
              <a:t> </a:t>
            </a:r>
            <a:r>
              <a:rPr lang="ru-RU" sz="2000" b="1" dirty="0">
                <a:solidFill>
                  <a:srgbClr val="FFCB00"/>
                </a:solidFill>
                <a:latin typeface="Montserrat Bold (Заголовки)"/>
              </a:rPr>
              <a:t>0,11</a:t>
            </a:r>
            <a:r>
              <a:rPr lang="ru-RU" sz="1600" b="1" dirty="0">
                <a:solidFill>
                  <a:schemeClr val="tx1"/>
                </a:solidFill>
                <a:latin typeface="+mn-lt"/>
                <a:sym typeface="Arial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+mn-lt"/>
                <a:sym typeface="Arial"/>
              </a:rPr>
              <a:t>га</a:t>
            </a:r>
            <a:endParaRPr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7" name="Google Shape;723;p20">
            <a:extLst>
              <a:ext uri="{FF2B5EF4-FFF2-40B4-BE49-F238E27FC236}">
                <a16:creationId xmlns:a16="http://schemas.microsoft.com/office/drawing/2014/main" id="{5A79FF0F-87AC-4403-BE45-F92EC3397144}"/>
              </a:ext>
            </a:extLst>
          </p:cNvPr>
          <p:cNvSpPr txBox="1"/>
          <p:nvPr/>
        </p:nvSpPr>
        <p:spPr>
          <a:xfrm>
            <a:off x="705201" y="2626729"/>
            <a:ext cx="5655911" cy="2200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Расположение</a:t>
            </a:r>
            <a:endParaRPr sz="1600" b="1" dirty="0">
              <a:solidFill>
                <a:schemeClr val="tx1"/>
              </a:solidFill>
              <a:latin typeface="Montserrat SemiBold" pitchFamily="2" charset="-52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Г. Тутаев, ул. Ушакова, д. 35 </a:t>
            </a:r>
            <a:br>
              <a:rPr lang="ru-RU" dirty="0">
                <a:solidFill>
                  <a:schemeClr val="tx1"/>
                </a:solidFill>
                <a:latin typeface="+mn-lt"/>
                <a:sym typeface="Arial"/>
              </a:rPr>
            </a:b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(левый берег)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Категория земель</a:t>
            </a:r>
          </a:p>
          <a:p>
            <a:pPr marL="0" marR="0" lvl="0" indent="0" algn="l" rtl="0"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з</a:t>
            </a: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емли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населенных пунктов</a:t>
            </a:r>
            <a:endParaRPr dirty="0">
              <a:solidFill>
                <a:schemeClr val="tx1"/>
              </a:solidFill>
              <a:latin typeface="+mn-lt"/>
              <a:sym typeface="Arial"/>
            </a:endParaRP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Вид разрешенного использования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+mn-lt"/>
              </a:rPr>
              <a:t>гостиничное обслуживание, культурное развитие, общественное питание, бытовое обслуживание, социальное обслуживание, здравоохранение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20715" y="4865021"/>
            <a:ext cx="26341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CB00"/>
                </a:solidFill>
                <a:latin typeface="Montserrat Bold (Заголовки)"/>
              </a:rPr>
              <a:t>Площадка №14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20715" y="5729004"/>
            <a:ext cx="248657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Кадастровый номер </a:t>
            </a:r>
            <a:b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</a:br>
            <a:r>
              <a:rPr lang="ru-RU" dirty="0">
                <a:solidFill>
                  <a:schemeClr val="tx1"/>
                </a:solidFill>
                <a:latin typeface="Montserrat regular"/>
              </a:rPr>
              <a:t>76:21:020214:27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17724" y="6347451"/>
            <a:ext cx="19094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Площадь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rgbClr val="FFCB00"/>
                </a:solidFill>
                <a:latin typeface="Montserrat Bold (Заголовки)"/>
              </a:rPr>
              <a:t>0,21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га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04540" y="6820386"/>
            <a:ext cx="5822287" cy="2416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Расположение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Г. Тутаев, ул. Леонтьевская, д. 3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(левый берег)</a:t>
            </a:r>
          </a:p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Категория земель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+mn-lt"/>
              </a:rPr>
              <a:t>земли населенных пунктов</a:t>
            </a: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Вид разрешенного использования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Montserrat regular"/>
              </a:rPr>
              <a:t>гостиничное обслуживание, культурное развитие, общественное питание, бытовое обслуживание, социальное обслуживание, здравоохранение</a:t>
            </a:r>
          </a:p>
          <a:p>
            <a:pPr lvl="0"/>
            <a:endParaRPr lang="ru-RU" dirty="0">
              <a:solidFill>
                <a:schemeClr val="tx1"/>
              </a:solidFill>
              <a:latin typeface="Montserrat regular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7007" y="520806"/>
            <a:ext cx="2899040" cy="1946071"/>
          </a:xfrm>
          <a:prstGeom prst="round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5302" y="4777831"/>
            <a:ext cx="2899040" cy="1969730"/>
          </a:xfrm>
          <a:prstGeom prst="round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66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391" t="11481" r="10934"/>
          <a:stretch/>
        </p:blipFill>
        <p:spPr>
          <a:xfrm>
            <a:off x="3516229" y="1966210"/>
            <a:ext cx="2981540" cy="1782701"/>
          </a:xfrm>
          <a:prstGeom prst="round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990" y="6258649"/>
            <a:ext cx="2926988" cy="173005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6779085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FBE593A-AB6D-4D07-B591-6C25153CEC7A}"/>
              </a:ext>
            </a:extLst>
          </p:cNvPr>
          <p:cNvSpPr/>
          <p:nvPr/>
        </p:nvSpPr>
        <p:spPr>
          <a:xfrm>
            <a:off x="-7957" y="0"/>
            <a:ext cx="394414" cy="9906000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Google Shape;314;p6">
            <a:extLst>
              <a:ext uri="{FF2B5EF4-FFF2-40B4-BE49-F238E27FC236}">
                <a16:creationId xmlns:a16="http://schemas.microsoft.com/office/drawing/2014/main" id="{580FBEE2-DB31-4589-B5D8-624952898E98}"/>
              </a:ext>
            </a:extLst>
          </p:cNvPr>
          <p:cNvSpPr txBox="1"/>
          <p:nvPr/>
        </p:nvSpPr>
        <p:spPr>
          <a:xfrm>
            <a:off x="704540" y="9380381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/>
              <a:t>Тутаевский муниципальный округ</a:t>
            </a:r>
          </a:p>
        </p:txBody>
      </p:sp>
      <p:sp>
        <p:nvSpPr>
          <p:cNvPr id="41" name="Номер слайда 1">
            <a:extLst>
              <a:ext uri="{FF2B5EF4-FFF2-40B4-BE49-F238E27FC236}">
                <a16:creationId xmlns:a16="http://schemas.microsoft.com/office/drawing/2014/main" id="{FC5D7769-99AB-4F6F-8790-008F5A9B3553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ru-RU" sz="1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pPr/>
              <a:t>32</a:t>
            </a:fld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42" name="Google Shape;130;p2">
            <a:extLst>
              <a:ext uri="{FF2B5EF4-FFF2-40B4-BE49-F238E27FC236}">
                <a16:creationId xmlns:a16="http://schemas.microsoft.com/office/drawing/2014/main" id="{CCFB2B50-F6F1-4564-B8CB-2590A539410C}"/>
              </a:ext>
            </a:extLst>
          </p:cNvPr>
          <p:cNvSpPr txBox="1"/>
          <p:nvPr/>
        </p:nvSpPr>
        <p:spPr>
          <a:xfrm>
            <a:off x="777521" y="460375"/>
            <a:ext cx="5583591" cy="636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 Bold" pitchFamily="2" charset="-52"/>
              <a:sym typeface="Arial"/>
            </a:endParaRPr>
          </a:p>
        </p:txBody>
      </p:sp>
      <p:sp>
        <p:nvSpPr>
          <p:cNvPr id="44" name="Google Shape;719;p20">
            <a:extLst>
              <a:ext uri="{FF2B5EF4-FFF2-40B4-BE49-F238E27FC236}">
                <a16:creationId xmlns:a16="http://schemas.microsoft.com/office/drawing/2014/main" id="{8F94A1F0-3319-413C-9A63-096E991269F9}"/>
              </a:ext>
            </a:extLst>
          </p:cNvPr>
          <p:cNvSpPr txBox="1"/>
          <p:nvPr/>
        </p:nvSpPr>
        <p:spPr>
          <a:xfrm>
            <a:off x="620418" y="1074023"/>
            <a:ext cx="467548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FFCB00"/>
                </a:solidFill>
                <a:latin typeface="Montserrat Bold (Заголовки)"/>
                <a:sym typeface="Arial"/>
              </a:rPr>
              <a:t> Площадка №15 </a:t>
            </a:r>
            <a:endParaRPr sz="1200" dirty="0">
              <a:latin typeface="Montserrat Bold (Заголовки)"/>
            </a:endParaRPr>
          </a:p>
        </p:txBody>
      </p:sp>
      <p:sp>
        <p:nvSpPr>
          <p:cNvPr id="45" name="Google Shape;721;p20">
            <a:extLst>
              <a:ext uri="{FF2B5EF4-FFF2-40B4-BE49-F238E27FC236}">
                <a16:creationId xmlns:a16="http://schemas.microsoft.com/office/drawing/2014/main" id="{8CA4C05E-80EC-4716-92EE-5E7693C6C21E}"/>
              </a:ext>
            </a:extLst>
          </p:cNvPr>
          <p:cNvSpPr txBox="1"/>
          <p:nvPr/>
        </p:nvSpPr>
        <p:spPr>
          <a:xfrm>
            <a:off x="700750" y="1597243"/>
            <a:ext cx="245915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Кадастровый номер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76:21:020120:411</a:t>
            </a:r>
          </a:p>
        </p:txBody>
      </p:sp>
      <p:sp>
        <p:nvSpPr>
          <p:cNvPr id="46" name="Google Shape;722;p20">
            <a:extLst>
              <a:ext uri="{FF2B5EF4-FFF2-40B4-BE49-F238E27FC236}">
                <a16:creationId xmlns:a16="http://schemas.microsoft.com/office/drawing/2014/main" id="{4F8FC153-B341-49C4-BEB9-9EE61E2226E5}"/>
              </a:ext>
            </a:extLst>
          </p:cNvPr>
          <p:cNvSpPr txBox="1"/>
          <p:nvPr/>
        </p:nvSpPr>
        <p:spPr>
          <a:xfrm>
            <a:off x="700750" y="2188930"/>
            <a:ext cx="295478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  <a:sym typeface="Arial"/>
              </a:rPr>
              <a:t>Площадь</a:t>
            </a:r>
            <a:r>
              <a:rPr lang="ru-RU" sz="1600" b="1" dirty="0">
                <a:solidFill>
                  <a:schemeClr val="tx1"/>
                </a:solidFill>
                <a:latin typeface="+mn-lt"/>
                <a:sym typeface="Arial"/>
              </a:rPr>
              <a:t> </a:t>
            </a:r>
            <a:r>
              <a:rPr lang="ru-RU" sz="2000" b="1" dirty="0">
                <a:solidFill>
                  <a:srgbClr val="FFCB00"/>
                </a:solidFill>
                <a:latin typeface="Montserrat Bold (Заголовки)"/>
              </a:rPr>
              <a:t>0,07</a:t>
            </a:r>
            <a:r>
              <a:rPr lang="ru-RU" sz="1600" b="1" dirty="0">
                <a:solidFill>
                  <a:schemeClr val="tx1"/>
                </a:solidFill>
                <a:latin typeface="+mn-lt"/>
                <a:sym typeface="Arial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+mn-lt"/>
                <a:sym typeface="Arial"/>
              </a:rPr>
              <a:t>га</a:t>
            </a:r>
            <a:endParaRPr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7" name="Google Shape;723;p20">
            <a:extLst>
              <a:ext uri="{FF2B5EF4-FFF2-40B4-BE49-F238E27FC236}">
                <a16:creationId xmlns:a16="http://schemas.microsoft.com/office/drawing/2014/main" id="{5A79FF0F-87AC-4403-BE45-F92EC3397144}"/>
              </a:ext>
            </a:extLst>
          </p:cNvPr>
          <p:cNvSpPr txBox="1"/>
          <p:nvPr/>
        </p:nvSpPr>
        <p:spPr>
          <a:xfrm>
            <a:off x="705201" y="2626729"/>
            <a:ext cx="5655911" cy="1769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Расположение</a:t>
            </a:r>
            <a:endParaRPr sz="1600" b="1" dirty="0">
              <a:solidFill>
                <a:schemeClr val="tx1"/>
              </a:solidFill>
              <a:latin typeface="Montserrat SemiBold" pitchFamily="2" charset="-52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Г. Тутаев, </a:t>
            </a:r>
            <a:r>
              <a:rPr lang="ru-RU" dirty="0" err="1">
                <a:solidFill>
                  <a:schemeClr val="tx1"/>
                </a:solidFill>
                <a:latin typeface="+mn-lt"/>
                <a:sym typeface="Arial"/>
              </a:rPr>
              <a:t>ул</a:t>
            </a: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 Ленина, д. 78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(левый берег)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Категория земель</a:t>
            </a:r>
          </a:p>
          <a:p>
            <a:pPr marL="0" marR="0" lvl="0" indent="0" algn="l" rtl="0"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з</a:t>
            </a: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емли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населенных пунктов</a:t>
            </a:r>
            <a:endParaRPr dirty="0">
              <a:solidFill>
                <a:schemeClr val="tx1"/>
              </a:solidFill>
              <a:latin typeface="+mn-lt"/>
              <a:sym typeface="Arial"/>
            </a:endParaRP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Вид разрешенного использования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+mn-lt"/>
              </a:rPr>
              <a:t>Историко-культурная деятельность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00750" y="4775151"/>
            <a:ext cx="26341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CB00"/>
                </a:solidFill>
                <a:latin typeface="Montserrat Bold (Заголовки)"/>
              </a:rPr>
              <a:t>Площадка №16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95928" y="5807604"/>
            <a:ext cx="248657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Кадастровый номер </a:t>
            </a:r>
            <a:b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</a:br>
            <a:r>
              <a:rPr lang="ru-RU" dirty="0">
                <a:solidFill>
                  <a:schemeClr val="tx1"/>
                </a:solidFill>
                <a:latin typeface="Montserrat regular"/>
              </a:rPr>
              <a:t>76:21:020216:17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04540" y="6430129"/>
            <a:ext cx="19094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Площадь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rgbClr val="FFCB00"/>
                </a:solidFill>
                <a:latin typeface="Montserrat Bold (Заголовки)"/>
              </a:rPr>
              <a:t>0,15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га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89594" y="6892958"/>
            <a:ext cx="5822287" cy="2416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Расположение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Г. Тутаев, ул. Осипенко, д. 4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(левый берег)</a:t>
            </a:r>
          </a:p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Категория земель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+mn-lt"/>
              </a:rPr>
              <a:t>земли населенных пунктов</a:t>
            </a: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Вид разрешенного использования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Montserrat regular"/>
              </a:rPr>
              <a:t>гостиничное обслуживание, культурное развитие, общественное питание, бытовое обслуживание, социальное обслуживание, здравоохранение</a:t>
            </a:r>
          </a:p>
          <a:p>
            <a:pPr lvl="0"/>
            <a:endParaRPr lang="ru-RU" dirty="0">
              <a:solidFill>
                <a:schemeClr val="tx1"/>
              </a:solidFill>
              <a:latin typeface="Montserrat regular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3033" y="318219"/>
            <a:ext cx="3057122" cy="1991342"/>
          </a:xfrm>
          <a:prstGeom prst="round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7864" y="4827291"/>
            <a:ext cx="3040898" cy="1921363"/>
          </a:xfrm>
          <a:prstGeom prst="roundRect">
            <a:avLst/>
          </a:prstGeom>
        </p:spPr>
      </p:pic>
      <p:pic>
        <p:nvPicPr>
          <p:cNvPr id="18" name="Рисунок 17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0" t="8687" b="14664"/>
          <a:stretch/>
        </p:blipFill>
        <p:spPr>
          <a:xfrm>
            <a:off x="3484968" y="2084564"/>
            <a:ext cx="2916076" cy="1722778"/>
          </a:xfrm>
          <a:prstGeom prst="round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9499" y="6463089"/>
            <a:ext cx="2887014" cy="171082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8082061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FBE593A-AB6D-4D07-B591-6C25153CEC7A}"/>
              </a:ext>
            </a:extLst>
          </p:cNvPr>
          <p:cNvSpPr/>
          <p:nvPr/>
        </p:nvSpPr>
        <p:spPr>
          <a:xfrm>
            <a:off x="-3135" y="0"/>
            <a:ext cx="394414" cy="9906000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Google Shape;314;p6">
            <a:extLst>
              <a:ext uri="{FF2B5EF4-FFF2-40B4-BE49-F238E27FC236}">
                <a16:creationId xmlns:a16="http://schemas.microsoft.com/office/drawing/2014/main" id="{580FBEE2-DB31-4589-B5D8-624952898E98}"/>
              </a:ext>
            </a:extLst>
          </p:cNvPr>
          <p:cNvSpPr txBox="1"/>
          <p:nvPr/>
        </p:nvSpPr>
        <p:spPr>
          <a:xfrm>
            <a:off x="704540" y="9380381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/>
              <a:t>Тутаевский муниципальный округ</a:t>
            </a:r>
          </a:p>
        </p:txBody>
      </p:sp>
      <p:sp>
        <p:nvSpPr>
          <p:cNvPr id="41" name="Номер слайда 1">
            <a:extLst>
              <a:ext uri="{FF2B5EF4-FFF2-40B4-BE49-F238E27FC236}">
                <a16:creationId xmlns:a16="http://schemas.microsoft.com/office/drawing/2014/main" id="{FC5D7769-99AB-4F6F-8790-008F5A9B3553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ru-RU" sz="1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pPr/>
              <a:t>33</a:t>
            </a:fld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42" name="Google Shape;130;p2">
            <a:extLst>
              <a:ext uri="{FF2B5EF4-FFF2-40B4-BE49-F238E27FC236}">
                <a16:creationId xmlns:a16="http://schemas.microsoft.com/office/drawing/2014/main" id="{CCFB2B50-F6F1-4564-B8CB-2590A539410C}"/>
              </a:ext>
            </a:extLst>
          </p:cNvPr>
          <p:cNvSpPr txBox="1"/>
          <p:nvPr/>
        </p:nvSpPr>
        <p:spPr>
          <a:xfrm>
            <a:off x="777521" y="460375"/>
            <a:ext cx="5583591" cy="636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 Bold" pitchFamily="2" charset="-52"/>
              <a:sym typeface="Arial"/>
            </a:endParaRPr>
          </a:p>
        </p:txBody>
      </p:sp>
      <p:sp>
        <p:nvSpPr>
          <p:cNvPr id="44" name="Google Shape;719;p20">
            <a:extLst>
              <a:ext uri="{FF2B5EF4-FFF2-40B4-BE49-F238E27FC236}">
                <a16:creationId xmlns:a16="http://schemas.microsoft.com/office/drawing/2014/main" id="{8F94A1F0-3319-413C-9A63-096E991269F9}"/>
              </a:ext>
            </a:extLst>
          </p:cNvPr>
          <p:cNvSpPr txBox="1"/>
          <p:nvPr/>
        </p:nvSpPr>
        <p:spPr>
          <a:xfrm>
            <a:off x="550287" y="1652402"/>
            <a:ext cx="467548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FFCB00"/>
                </a:solidFill>
                <a:latin typeface="Montserrat Bold (Заголовки)"/>
                <a:sym typeface="Arial"/>
              </a:rPr>
              <a:t> Площадка №17 </a:t>
            </a:r>
            <a:endParaRPr sz="1200" dirty="0">
              <a:latin typeface="Montserrat Bold (Заголовки)"/>
            </a:endParaRPr>
          </a:p>
        </p:txBody>
      </p:sp>
      <p:sp>
        <p:nvSpPr>
          <p:cNvPr id="45" name="Google Shape;721;p20">
            <a:extLst>
              <a:ext uri="{FF2B5EF4-FFF2-40B4-BE49-F238E27FC236}">
                <a16:creationId xmlns:a16="http://schemas.microsoft.com/office/drawing/2014/main" id="{8CA4C05E-80EC-4716-92EE-5E7693C6C21E}"/>
              </a:ext>
            </a:extLst>
          </p:cNvPr>
          <p:cNvSpPr txBox="1"/>
          <p:nvPr/>
        </p:nvSpPr>
        <p:spPr>
          <a:xfrm>
            <a:off x="614532" y="2198613"/>
            <a:ext cx="245915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Кадастровый номер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не сформирован</a:t>
            </a:r>
          </a:p>
        </p:txBody>
      </p:sp>
      <p:sp>
        <p:nvSpPr>
          <p:cNvPr id="46" name="Google Shape;722;p20">
            <a:extLst>
              <a:ext uri="{FF2B5EF4-FFF2-40B4-BE49-F238E27FC236}">
                <a16:creationId xmlns:a16="http://schemas.microsoft.com/office/drawing/2014/main" id="{4F8FC153-B341-49C4-BEB9-9EE61E2226E5}"/>
              </a:ext>
            </a:extLst>
          </p:cNvPr>
          <p:cNvSpPr txBox="1"/>
          <p:nvPr/>
        </p:nvSpPr>
        <p:spPr>
          <a:xfrm>
            <a:off x="614532" y="2712031"/>
            <a:ext cx="295478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  <a:sym typeface="Arial"/>
              </a:rPr>
              <a:t>Площадь</a:t>
            </a:r>
            <a:r>
              <a:rPr lang="ru-RU" sz="1600" b="1" dirty="0">
                <a:solidFill>
                  <a:schemeClr val="tx1"/>
                </a:solidFill>
                <a:latin typeface="+mn-lt"/>
                <a:sym typeface="Arial"/>
              </a:rPr>
              <a:t> </a:t>
            </a:r>
            <a:r>
              <a:rPr lang="ru-RU" sz="2000" b="1" dirty="0">
                <a:solidFill>
                  <a:srgbClr val="FFCB00"/>
                </a:solidFill>
                <a:latin typeface="Montserrat Bold (Заголовки)"/>
              </a:rPr>
              <a:t>13,01</a:t>
            </a:r>
            <a:r>
              <a:rPr lang="ru-RU" sz="1600" b="1" dirty="0">
                <a:solidFill>
                  <a:schemeClr val="tx1"/>
                </a:solidFill>
                <a:latin typeface="+mn-lt"/>
                <a:sym typeface="Arial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+mn-lt"/>
                <a:sym typeface="Arial"/>
              </a:rPr>
              <a:t>га</a:t>
            </a:r>
            <a:endParaRPr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7" name="Google Shape;723;p20">
            <a:extLst>
              <a:ext uri="{FF2B5EF4-FFF2-40B4-BE49-F238E27FC236}">
                <a16:creationId xmlns:a16="http://schemas.microsoft.com/office/drawing/2014/main" id="{5A79FF0F-87AC-4403-BE45-F92EC3397144}"/>
              </a:ext>
            </a:extLst>
          </p:cNvPr>
          <p:cNvSpPr txBox="1"/>
          <p:nvPr/>
        </p:nvSpPr>
        <p:spPr>
          <a:xfrm>
            <a:off x="651802" y="3369905"/>
            <a:ext cx="5655911" cy="1554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Расположение</a:t>
            </a:r>
            <a:endParaRPr sz="1600" b="1" dirty="0">
              <a:solidFill>
                <a:schemeClr val="tx1"/>
              </a:solidFill>
              <a:latin typeface="Montserrat SemiBold" pitchFamily="2" charset="-52"/>
            </a:endParaRPr>
          </a:p>
          <a:p>
            <a:pPr lvl="0"/>
            <a:r>
              <a:rPr lang="ru-RU" dirty="0">
                <a:solidFill>
                  <a:schemeClr val="tx1"/>
                </a:solidFill>
                <a:latin typeface="+mn-lt"/>
              </a:rPr>
              <a:t>г. Тутаев, ул. Горького (левый берег)</a:t>
            </a:r>
            <a:endParaRPr lang="ru-RU" dirty="0">
              <a:solidFill>
                <a:schemeClr val="tx1"/>
              </a:solidFill>
              <a:latin typeface="+mn-lt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Категория земель</a:t>
            </a:r>
          </a:p>
          <a:p>
            <a:pPr marL="0" marR="0" lvl="0" indent="0" algn="l" rtl="0"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з</a:t>
            </a: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емли населенных пунктов</a:t>
            </a:r>
            <a:endParaRPr dirty="0">
              <a:solidFill>
                <a:schemeClr val="tx1"/>
              </a:solidFill>
              <a:latin typeface="+mn-lt"/>
              <a:sym typeface="Arial"/>
            </a:endParaRP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Вид разрешенного использования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+mn-lt"/>
              </a:rPr>
              <a:t>комплексное развитие территории жилой застройки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8814" y="1528199"/>
            <a:ext cx="2948899" cy="2070110"/>
          </a:xfrm>
          <a:prstGeom prst="roundRect">
            <a:avLst/>
          </a:prstGeom>
        </p:spPr>
      </p:pic>
      <p:sp>
        <p:nvSpPr>
          <p:cNvPr id="2" name="Google Shape;719;p20">
            <a:extLst>
              <a:ext uri="{FF2B5EF4-FFF2-40B4-BE49-F238E27FC236}">
                <a16:creationId xmlns:a16="http://schemas.microsoft.com/office/drawing/2014/main" id="{037B73F5-D85F-BBE7-DB77-1D324570EE84}"/>
              </a:ext>
            </a:extLst>
          </p:cNvPr>
          <p:cNvSpPr txBox="1"/>
          <p:nvPr/>
        </p:nvSpPr>
        <p:spPr>
          <a:xfrm>
            <a:off x="620417" y="5362564"/>
            <a:ext cx="467548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FFCB00"/>
                </a:solidFill>
                <a:latin typeface="Montserrat Bold (Заголовки)"/>
                <a:sym typeface="Arial"/>
              </a:rPr>
              <a:t> Площадка №18 </a:t>
            </a:r>
            <a:endParaRPr sz="1200" dirty="0">
              <a:latin typeface="Montserrat Bold (Заголовки)"/>
            </a:endParaRPr>
          </a:p>
        </p:txBody>
      </p:sp>
      <p:sp>
        <p:nvSpPr>
          <p:cNvPr id="3" name="Google Shape;721;p20">
            <a:extLst>
              <a:ext uri="{FF2B5EF4-FFF2-40B4-BE49-F238E27FC236}">
                <a16:creationId xmlns:a16="http://schemas.microsoft.com/office/drawing/2014/main" id="{382BB123-30E1-7F25-8CA6-E77A50767376}"/>
              </a:ext>
            </a:extLst>
          </p:cNvPr>
          <p:cNvSpPr txBox="1"/>
          <p:nvPr/>
        </p:nvSpPr>
        <p:spPr>
          <a:xfrm>
            <a:off x="694259" y="5773591"/>
            <a:ext cx="245915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Кадастровый номер</a:t>
            </a:r>
          </a:p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76:21:020224</a:t>
            </a:r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Google Shape;723;p20">
            <a:extLst>
              <a:ext uri="{FF2B5EF4-FFF2-40B4-BE49-F238E27FC236}">
                <a16:creationId xmlns:a16="http://schemas.microsoft.com/office/drawing/2014/main" id="{86A6C6D7-B899-8748-67E0-7CF90FD97980}"/>
              </a:ext>
            </a:extLst>
          </p:cNvPr>
          <p:cNvSpPr txBox="1"/>
          <p:nvPr/>
        </p:nvSpPr>
        <p:spPr>
          <a:xfrm>
            <a:off x="694259" y="6965374"/>
            <a:ext cx="5655911" cy="1554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Расположение</a:t>
            </a:r>
            <a:endParaRPr sz="1600" b="1" dirty="0">
              <a:solidFill>
                <a:schemeClr val="tx1"/>
              </a:solidFill>
              <a:latin typeface="Montserrat SemiBold" pitchFamily="2" charset="-52"/>
            </a:endParaRPr>
          </a:p>
          <a:p>
            <a:pPr lvl="0"/>
            <a:r>
              <a:rPr lang="ru-RU" dirty="0">
                <a:solidFill>
                  <a:schemeClr val="tx1"/>
                </a:solidFill>
                <a:latin typeface="+mn-lt"/>
              </a:rPr>
              <a:t>г. Тутаев, пос. Кирпичный</a:t>
            </a:r>
            <a:endParaRPr lang="ru-RU" dirty="0">
              <a:solidFill>
                <a:schemeClr val="tx1"/>
              </a:solidFill>
              <a:latin typeface="+mn-lt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Категория земель</a:t>
            </a:r>
          </a:p>
          <a:p>
            <a:pPr marL="0" marR="0" lvl="0" indent="0" algn="l" rtl="0"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з</a:t>
            </a: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емли населенных пунктов</a:t>
            </a:r>
            <a:endParaRPr dirty="0">
              <a:solidFill>
                <a:schemeClr val="tx1"/>
              </a:solidFill>
              <a:latin typeface="+mn-lt"/>
              <a:sym typeface="Arial"/>
            </a:endParaRP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Вид разрешенного использования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+mn-lt"/>
              </a:rPr>
              <a:t>комплексное развитие территории жилой застройки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97EE10A-1089-70AE-F919-FDB7C0F90E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9758" y="5377028"/>
            <a:ext cx="2948899" cy="1872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Google Shape;722;p20">
            <a:extLst>
              <a:ext uri="{FF2B5EF4-FFF2-40B4-BE49-F238E27FC236}">
                <a16:creationId xmlns:a16="http://schemas.microsoft.com/office/drawing/2014/main" id="{C0D525D1-D49A-9F48-A962-4A33207D1876}"/>
              </a:ext>
            </a:extLst>
          </p:cNvPr>
          <p:cNvSpPr txBox="1"/>
          <p:nvPr/>
        </p:nvSpPr>
        <p:spPr>
          <a:xfrm>
            <a:off x="728736" y="6255168"/>
            <a:ext cx="295478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  <a:sym typeface="Arial"/>
              </a:rPr>
              <a:t>Площадь</a:t>
            </a:r>
            <a:r>
              <a:rPr lang="ru-RU" sz="1600" b="1" dirty="0">
                <a:solidFill>
                  <a:schemeClr val="tx1"/>
                </a:solidFill>
                <a:latin typeface="+mn-lt"/>
                <a:sym typeface="Arial"/>
              </a:rPr>
              <a:t> </a:t>
            </a:r>
            <a:r>
              <a:rPr lang="ru-RU" sz="2000" b="1" dirty="0">
                <a:solidFill>
                  <a:srgbClr val="FFCB00"/>
                </a:solidFill>
                <a:latin typeface="Montserrat Bold (Заголовки)"/>
                <a:sym typeface="Arial"/>
              </a:rPr>
              <a:t>38</a:t>
            </a:r>
            <a:r>
              <a:rPr lang="ru-RU" sz="1600" b="1" dirty="0">
                <a:solidFill>
                  <a:schemeClr val="tx1"/>
                </a:solidFill>
                <a:latin typeface="+mn-lt"/>
                <a:sym typeface="Arial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+mn-lt"/>
                <a:sym typeface="Arial"/>
              </a:rPr>
              <a:t>га</a:t>
            </a:r>
            <a:endParaRPr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23CC5E-44AE-A5AE-F734-4A81D8ECE166}"/>
              </a:ext>
            </a:extLst>
          </p:cNvPr>
          <p:cNvSpPr txBox="1"/>
          <p:nvPr/>
        </p:nvSpPr>
        <p:spPr>
          <a:xfrm>
            <a:off x="653782" y="337468"/>
            <a:ext cx="5550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Montserrat Bold (Заголовки)"/>
              </a:rPr>
              <a:t>Площадки для жилищного строительства</a:t>
            </a:r>
          </a:p>
        </p:txBody>
      </p:sp>
    </p:spTree>
    <p:extLst>
      <p:ext uri="{BB962C8B-B14F-4D97-AF65-F5344CB8AC3E}">
        <p14:creationId xmlns:p14="http://schemas.microsoft.com/office/powerpoint/2010/main" val="9288616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314;p6">
            <a:extLst>
              <a:ext uri="{FF2B5EF4-FFF2-40B4-BE49-F238E27FC236}">
                <a16:creationId xmlns:a16="http://schemas.microsoft.com/office/drawing/2014/main" id="{5D72B679-ADD1-453A-B0CD-FC49C23A5EBD}"/>
              </a:ext>
            </a:extLst>
          </p:cNvPr>
          <p:cNvSpPr txBox="1"/>
          <p:nvPr/>
        </p:nvSpPr>
        <p:spPr>
          <a:xfrm>
            <a:off x="704540" y="9380381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/>
              <a:t>Тутаевский муниципальный округ</a:t>
            </a:r>
          </a:p>
        </p:txBody>
      </p:sp>
      <p:sp>
        <p:nvSpPr>
          <p:cNvPr id="31" name="Google Shape;716;p20">
            <a:extLst>
              <a:ext uri="{FF2B5EF4-FFF2-40B4-BE49-F238E27FC236}">
                <a16:creationId xmlns:a16="http://schemas.microsoft.com/office/drawing/2014/main" id="{04C79526-0F14-4A98-B082-E28FF41E280B}"/>
              </a:ext>
            </a:extLst>
          </p:cNvPr>
          <p:cNvSpPr txBox="1"/>
          <p:nvPr/>
        </p:nvSpPr>
        <p:spPr>
          <a:xfrm>
            <a:off x="704540" y="1343062"/>
            <a:ext cx="3403160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Кадастровый номер 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+mn-lt"/>
              </a:rPr>
              <a:t>76:21:0000000:208</a:t>
            </a:r>
            <a:endParaRPr dirty="0">
              <a:solidFill>
                <a:schemeClr val="tx1"/>
              </a:solidFill>
              <a:latin typeface="+mn-lt"/>
              <a:sym typeface="Arial"/>
            </a:endParaRPr>
          </a:p>
        </p:txBody>
      </p:sp>
      <p:sp>
        <p:nvSpPr>
          <p:cNvPr id="33" name="Google Shape;717;p20">
            <a:extLst>
              <a:ext uri="{FF2B5EF4-FFF2-40B4-BE49-F238E27FC236}">
                <a16:creationId xmlns:a16="http://schemas.microsoft.com/office/drawing/2014/main" id="{EB520AAA-55E3-4081-8992-0A375B6588D5}"/>
              </a:ext>
            </a:extLst>
          </p:cNvPr>
          <p:cNvSpPr txBox="1"/>
          <p:nvPr/>
        </p:nvSpPr>
        <p:spPr>
          <a:xfrm>
            <a:off x="704540" y="1922182"/>
            <a:ext cx="2459152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Площадь</a:t>
            </a:r>
            <a:r>
              <a:rPr lang="ru-RU" sz="1600" b="1" dirty="0">
                <a:solidFill>
                  <a:schemeClr val="tx1"/>
                </a:solidFill>
                <a:latin typeface="+mn-lt"/>
                <a:sym typeface="Arial"/>
              </a:rPr>
              <a:t> </a:t>
            </a:r>
            <a:r>
              <a:rPr lang="ru-RU" sz="2000" b="1" dirty="0">
                <a:solidFill>
                  <a:srgbClr val="FFCB00"/>
                </a:solidFill>
                <a:latin typeface="Montserrat Bold (Заголовки)"/>
              </a:rPr>
              <a:t>9,8</a:t>
            </a:r>
            <a:r>
              <a:rPr lang="ru-RU" sz="1600" dirty="0">
                <a:solidFill>
                  <a:schemeClr val="tx1"/>
                </a:solidFill>
                <a:latin typeface="+mn-lt"/>
                <a:sym typeface="Arial"/>
              </a:rPr>
              <a:t> га</a:t>
            </a:r>
            <a:endParaRPr sz="1600" dirty="0">
              <a:solidFill>
                <a:schemeClr val="tx1"/>
              </a:solidFill>
              <a:latin typeface="+mn-lt"/>
              <a:sym typeface="Arial"/>
            </a:endParaRPr>
          </a:p>
        </p:txBody>
      </p:sp>
      <p:sp>
        <p:nvSpPr>
          <p:cNvPr id="34" name="Google Shape;718;p20">
            <a:extLst>
              <a:ext uri="{FF2B5EF4-FFF2-40B4-BE49-F238E27FC236}">
                <a16:creationId xmlns:a16="http://schemas.microsoft.com/office/drawing/2014/main" id="{B9D777AC-D1FC-44E1-8716-CDB1DCFBD117}"/>
              </a:ext>
            </a:extLst>
          </p:cNvPr>
          <p:cNvSpPr txBox="1"/>
          <p:nvPr/>
        </p:nvSpPr>
        <p:spPr>
          <a:xfrm>
            <a:off x="704540" y="2374530"/>
            <a:ext cx="5786265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Расположение</a:t>
            </a:r>
            <a:endParaRPr sz="1600" b="1" dirty="0">
              <a:solidFill>
                <a:schemeClr val="tx1"/>
              </a:solidFill>
              <a:latin typeface="Montserrat SemiBold" pitchFamily="2" charset="-52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г. Тутаев, ул. Волжская </a:t>
            </a:r>
            <a:br>
              <a:rPr lang="ru-RU" dirty="0">
                <a:solidFill>
                  <a:schemeClr val="tx1"/>
                </a:solidFill>
                <a:latin typeface="+mn-lt"/>
                <a:sym typeface="Arial"/>
              </a:rPr>
            </a:b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набережная, д. 142</a:t>
            </a: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Назначение</a:t>
            </a:r>
          </a:p>
          <a:p>
            <a:pPr marL="0" marR="0" lvl="0" indent="0" algn="l" rtl="0"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Для производственных целей</a:t>
            </a: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Форма собственности</a:t>
            </a:r>
          </a:p>
          <a:p>
            <a:pPr marL="0" marR="0" lvl="0" indent="0" algn="l" rtl="0"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Частная</a:t>
            </a:r>
            <a:endParaRPr lang="ru-RU" dirty="0">
              <a:solidFill>
                <a:schemeClr val="tx1"/>
              </a:solidFill>
              <a:latin typeface="+mn-lt"/>
              <a:sym typeface="Arial"/>
            </a:endParaRPr>
          </a:p>
          <a:p>
            <a:pPr marL="0" marR="0" lvl="0" indent="0" algn="l" rtl="0"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anose="00000700000000000000"/>
              </a:rPr>
              <a:t>Тип сделки</a:t>
            </a:r>
          </a:p>
          <a:p>
            <a:pPr marL="0" marR="0" lvl="0" indent="0" algn="l" rtl="0"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Продажа, аренда</a:t>
            </a:r>
            <a:endParaRPr lang="ru-RU" dirty="0">
              <a:solidFill>
                <a:schemeClr val="tx1"/>
              </a:solidFill>
              <a:latin typeface="+mn-lt"/>
              <a:sym typeface="Arial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441F347A-3072-488F-AF98-ACE9B6558CBE}"/>
              </a:ext>
            </a:extLst>
          </p:cNvPr>
          <p:cNvSpPr/>
          <p:nvPr/>
        </p:nvSpPr>
        <p:spPr>
          <a:xfrm>
            <a:off x="692499" y="866386"/>
            <a:ext cx="25939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>
                <a:solidFill>
                  <a:srgbClr val="FFCB00"/>
                </a:solidFill>
                <a:latin typeface="Montserrat Bold (Заголовки)"/>
              </a:rPr>
              <a:t>Площадка №1 </a:t>
            </a:r>
            <a:endParaRPr lang="ru-RU" sz="1200" dirty="0">
              <a:latin typeface="Montserrat Bold (Заголовки)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16147311-57B3-4C86-A028-B130E860F501}"/>
              </a:ext>
            </a:extLst>
          </p:cNvPr>
          <p:cNvSpPr/>
          <p:nvPr/>
        </p:nvSpPr>
        <p:spPr>
          <a:xfrm>
            <a:off x="6492533" y="0"/>
            <a:ext cx="394414" cy="9906000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Номер слайда 1">
            <a:extLst>
              <a:ext uri="{FF2B5EF4-FFF2-40B4-BE49-F238E27FC236}">
                <a16:creationId xmlns:a16="http://schemas.microsoft.com/office/drawing/2014/main" id="{50A08F0B-A58D-409F-A596-E4D49B86332F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ru-RU" sz="1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pPr/>
              <a:t>34</a:t>
            </a:fld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58" name="Google Shape;130;p2">
            <a:extLst>
              <a:ext uri="{FF2B5EF4-FFF2-40B4-BE49-F238E27FC236}">
                <a16:creationId xmlns:a16="http://schemas.microsoft.com/office/drawing/2014/main" id="{30A2B887-3456-4F68-B885-8E440EAE93BC}"/>
              </a:ext>
            </a:extLst>
          </p:cNvPr>
          <p:cNvSpPr txBox="1"/>
          <p:nvPr/>
        </p:nvSpPr>
        <p:spPr>
          <a:xfrm>
            <a:off x="777521" y="460375"/>
            <a:ext cx="5583591" cy="636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chemeClr val="tx1"/>
                </a:solidFill>
                <a:latin typeface="Montserrat Bold" pitchFamily="2" charset="-52"/>
                <a:sym typeface="Arial"/>
              </a:rPr>
              <a:t>Brownfield</a:t>
            </a:r>
            <a:endParaRPr lang="ru-RU" sz="2400" b="1" i="0" u="none" strike="noStrike" cap="none" dirty="0">
              <a:solidFill>
                <a:schemeClr val="tx1"/>
              </a:solidFill>
              <a:latin typeface="Montserrat Bold" pitchFamily="2" charset="-52"/>
              <a:sym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2723" y="6849675"/>
            <a:ext cx="553592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Расположение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+mn-lt"/>
              </a:rPr>
              <a:t>г. Тутаев, ул. Осипенко, </a:t>
            </a:r>
            <a:br>
              <a:rPr lang="ru-RU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>д. 2Б (левый берег)</a:t>
            </a:r>
            <a:endParaRPr lang="ru-RU" sz="1200" dirty="0">
              <a:solidFill>
                <a:schemeClr val="tx1"/>
              </a:solidFill>
              <a:latin typeface="+mn-lt"/>
            </a:endParaRPr>
          </a:p>
          <a:p>
            <a:pPr lvl="0">
              <a:spcBef>
                <a:spcPts val="600"/>
              </a:spcBef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Назначение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+mn-lt"/>
              </a:rPr>
              <a:t>Для производственных целей</a:t>
            </a: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Форма собственности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+mn-lt"/>
              </a:rPr>
              <a:t>Частная</a:t>
            </a:r>
          </a:p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anose="00000700000000000000"/>
              </a:rPr>
              <a:t>Тип сделки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+mn-lt"/>
              </a:rPr>
              <a:t>Аренда</a:t>
            </a:r>
          </a:p>
          <a:p>
            <a:pPr lvl="0"/>
            <a:endParaRPr lang="ru-RU" dirty="0">
              <a:latin typeface="Montserrat regular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5800" y="6420579"/>
            <a:ext cx="19014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Площадь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rgbClr val="FFCB00"/>
                </a:solidFill>
                <a:latin typeface="Montserrat Bold (Заголовки)"/>
              </a:rPr>
              <a:t>1,39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Montserrat regular"/>
              </a:rPr>
              <a:t>га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48304" y="5837595"/>
            <a:ext cx="248657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Кадастровый номер </a:t>
            </a:r>
            <a:b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</a:br>
            <a:r>
              <a:rPr lang="ru-RU" dirty="0">
                <a:solidFill>
                  <a:schemeClr val="tx1"/>
                </a:solidFill>
                <a:latin typeface="Montserrat regular"/>
              </a:rPr>
              <a:t>76:21:020223:47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92499" y="5172764"/>
            <a:ext cx="25078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rgbClr val="FFCB00"/>
                </a:solidFill>
                <a:latin typeface="Montserrat Bold (Заголовки)"/>
              </a:rPr>
              <a:t>Площадка №2 </a:t>
            </a:r>
            <a:endParaRPr lang="ru-RU" sz="1200" dirty="0">
              <a:latin typeface="Montserrat Bold (Заголовки)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2740" y="778797"/>
            <a:ext cx="2945911" cy="2054952"/>
          </a:xfrm>
          <a:prstGeom prst="round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4882" y="5868730"/>
            <a:ext cx="3055397" cy="191225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4519042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314;p6">
            <a:extLst>
              <a:ext uri="{FF2B5EF4-FFF2-40B4-BE49-F238E27FC236}">
                <a16:creationId xmlns:a16="http://schemas.microsoft.com/office/drawing/2014/main" id="{5D72B679-ADD1-453A-B0CD-FC49C23A5EBD}"/>
              </a:ext>
            </a:extLst>
          </p:cNvPr>
          <p:cNvSpPr txBox="1"/>
          <p:nvPr/>
        </p:nvSpPr>
        <p:spPr>
          <a:xfrm>
            <a:off x="704540" y="9380381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/>
              <a:t>Тутаевский муниципальный округ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16147311-57B3-4C86-A028-B130E860F501}"/>
              </a:ext>
            </a:extLst>
          </p:cNvPr>
          <p:cNvSpPr/>
          <p:nvPr/>
        </p:nvSpPr>
        <p:spPr>
          <a:xfrm>
            <a:off x="-11386" y="0"/>
            <a:ext cx="394414" cy="9906000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Номер слайда 1">
            <a:extLst>
              <a:ext uri="{FF2B5EF4-FFF2-40B4-BE49-F238E27FC236}">
                <a16:creationId xmlns:a16="http://schemas.microsoft.com/office/drawing/2014/main" id="{50A08F0B-A58D-409F-A596-E4D49B86332F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ru-RU" sz="1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pPr/>
              <a:t>35</a:t>
            </a:fld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BA45089-C442-1893-1BC7-904C38E38839}"/>
              </a:ext>
            </a:extLst>
          </p:cNvPr>
          <p:cNvSpPr/>
          <p:nvPr/>
        </p:nvSpPr>
        <p:spPr>
          <a:xfrm>
            <a:off x="685466" y="386073"/>
            <a:ext cx="26853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>
                <a:solidFill>
                  <a:srgbClr val="FFCB00"/>
                </a:solidFill>
                <a:latin typeface="Montserrat Bold (Заголовки)"/>
              </a:rPr>
              <a:t>Площадка №3 </a:t>
            </a:r>
            <a:endParaRPr lang="ru-RU" sz="1200" dirty="0">
              <a:latin typeface="Montserrat Bold (Заголовки)"/>
            </a:endParaRPr>
          </a:p>
        </p:txBody>
      </p:sp>
      <p:sp>
        <p:nvSpPr>
          <p:cNvPr id="7" name="Google Shape;716;p20">
            <a:extLst>
              <a:ext uri="{FF2B5EF4-FFF2-40B4-BE49-F238E27FC236}">
                <a16:creationId xmlns:a16="http://schemas.microsoft.com/office/drawing/2014/main" id="{01224B30-EF7E-1C4A-3E7C-30EFF2E244F3}"/>
              </a:ext>
            </a:extLst>
          </p:cNvPr>
          <p:cNvSpPr txBox="1"/>
          <p:nvPr/>
        </p:nvSpPr>
        <p:spPr>
          <a:xfrm>
            <a:off x="704540" y="1437278"/>
            <a:ext cx="3403160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Кадастровый номер 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+mn-lt"/>
              </a:rPr>
              <a:t>76:21:010136:21</a:t>
            </a:r>
          </a:p>
        </p:txBody>
      </p:sp>
      <p:sp>
        <p:nvSpPr>
          <p:cNvPr id="8" name="Google Shape;717;p20">
            <a:extLst>
              <a:ext uri="{FF2B5EF4-FFF2-40B4-BE49-F238E27FC236}">
                <a16:creationId xmlns:a16="http://schemas.microsoft.com/office/drawing/2014/main" id="{946F678A-C7DB-704F-FE49-EDB547123B16}"/>
              </a:ext>
            </a:extLst>
          </p:cNvPr>
          <p:cNvSpPr txBox="1"/>
          <p:nvPr/>
        </p:nvSpPr>
        <p:spPr>
          <a:xfrm>
            <a:off x="620239" y="2180706"/>
            <a:ext cx="2459152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Площадь</a:t>
            </a:r>
            <a:r>
              <a:rPr lang="ru-RU" sz="1600" b="1" dirty="0">
                <a:solidFill>
                  <a:schemeClr val="tx1"/>
                </a:solidFill>
                <a:latin typeface="+mn-lt"/>
                <a:sym typeface="Arial"/>
              </a:rPr>
              <a:t> </a:t>
            </a:r>
            <a:r>
              <a:rPr lang="ru-RU" sz="2000" b="1" dirty="0">
                <a:solidFill>
                  <a:srgbClr val="FFCB00"/>
                </a:solidFill>
                <a:latin typeface="Montserrat Bold (Заголовки)"/>
              </a:rPr>
              <a:t>1390</a:t>
            </a:r>
            <a:r>
              <a:rPr lang="ru-RU" sz="1600" dirty="0">
                <a:solidFill>
                  <a:schemeClr val="tx1"/>
                </a:solidFill>
                <a:latin typeface="+mn-lt"/>
                <a:sym typeface="Arial"/>
              </a:rPr>
              <a:t> кв.м.</a:t>
            </a:r>
            <a:endParaRPr sz="1600" dirty="0">
              <a:solidFill>
                <a:schemeClr val="tx1"/>
              </a:solidFill>
              <a:latin typeface="+mn-lt"/>
              <a:sym typeface="Arial"/>
            </a:endParaRPr>
          </a:p>
        </p:txBody>
      </p:sp>
      <p:sp>
        <p:nvSpPr>
          <p:cNvPr id="9" name="Google Shape;718;p20">
            <a:extLst>
              <a:ext uri="{FF2B5EF4-FFF2-40B4-BE49-F238E27FC236}">
                <a16:creationId xmlns:a16="http://schemas.microsoft.com/office/drawing/2014/main" id="{7C8F5506-3E56-44E7-D3DF-DE023196F60A}"/>
              </a:ext>
            </a:extLst>
          </p:cNvPr>
          <p:cNvSpPr txBox="1"/>
          <p:nvPr/>
        </p:nvSpPr>
        <p:spPr>
          <a:xfrm>
            <a:off x="572400" y="2898705"/>
            <a:ext cx="3266211" cy="2523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Расположение</a:t>
            </a:r>
            <a:endParaRPr sz="1600" b="1" dirty="0">
              <a:solidFill>
                <a:schemeClr val="tx1"/>
              </a:solidFill>
              <a:latin typeface="Montserrat SemiBold" pitchFamily="2" charset="-52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г. Тутаев, ул.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Соборная</a:t>
            </a: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, д. 40</a:t>
            </a: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Назначение</a:t>
            </a:r>
          </a:p>
          <a:p>
            <a:pPr marL="0" marR="0" lvl="0" indent="0" algn="l" rtl="0"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Для размещения общественного</a:t>
            </a:r>
          </a:p>
          <a:p>
            <a:pPr marL="0" marR="0" lvl="0" indent="0" algn="l" rtl="0"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питания</a:t>
            </a:r>
            <a:endParaRPr lang="ru-RU" dirty="0">
              <a:solidFill>
                <a:schemeClr val="tx1"/>
              </a:solidFill>
              <a:latin typeface="+mn-lt"/>
              <a:sym typeface="Arial"/>
            </a:endParaRP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chemeClr val="tx1"/>
                </a:solidFill>
                <a:latin typeface="Montserrat SemiBold" pitchFamily="2" charset="-52"/>
              </a:rPr>
              <a:t>Форма собственности</a:t>
            </a:r>
          </a:p>
          <a:p>
            <a:pPr marL="0" marR="0" lvl="0" indent="0" algn="l" rtl="0"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Частная</a:t>
            </a:r>
            <a:endParaRPr lang="ru-RU" dirty="0">
              <a:solidFill>
                <a:schemeClr val="tx1"/>
              </a:solidFill>
              <a:latin typeface="+mn-lt"/>
              <a:sym typeface="Arial"/>
            </a:endParaRPr>
          </a:p>
          <a:p>
            <a:pPr marL="0" marR="0" lvl="0" indent="0" algn="l" rtl="0"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Montserrat SemiBold" panose="00000700000000000000"/>
              </a:rPr>
              <a:t>Тип сделки</a:t>
            </a:r>
          </a:p>
          <a:p>
            <a:pPr marL="0" marR="0" lvl="0" indent="0" algn="l" rtl="0"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Аренда</a:t>
            </a:r>
            <a:endParaRPr lang="ru-RU" dirty="0">
              <a:solidFill>
                <a:schemeClr val="tx1"/>
              </a:solidFill>
              <a:latin typeface="+mn-lt"/>
              <a:sym typeface="Arial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E6410E3-455D-2CBB-FAAD-D32CE5F8B1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603" y="434396"/>
            <a:ext cx="2728047" cy="200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4FD3ABD-AADD-5A3F-75C4-60947FA125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7984" y="2278910"/>
            <a:ext cx="2830016" cy="18816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468395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"/>
          <p:cNvSpPr txBox="1"/>
          <p:nvPr/>
        </p:nvSpPr>
        <p:spPr>
          <a:xfrm>
            <a:off x="718848" y="3870096"/>
            <a:ext cx="4510878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3D3D3C"/>
                </a:solidFill>
                <a:latin typeface="Montserrat Bold" pitchFamily="2" charset="-52"/>
                <a:sym typeface="Arial"/>
              </a:rPr>
              <a:t>Инвестиционные проекты</a:t>
            </a:r>
          </a:p>
        </p:txBody>
      </p:sp>
      <p:sp>
        <p:nvSpPr>
          <p:cNvPr id="212" name="Google Shape;212;p4"/>
          <p:cNvSpPr/>
          <p:nvPr/>
        </p:nvSpPr>
        <p:spPr>
          <a:xfrm rot="2700000">
            <a:off x="5138949" y="26642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4"/>
          <p:cNvSpPr/>
          <p:nvPr/>
        </p:nvSpPr>
        <p:spPr>
          <a:xfrm rot="2700000">
            <a:off x="5138949" y="157181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4"/>
          <p:cNvSpPr/>
          <p:nvPr/>
        </p:nvSpPr>
        <p:spPr>
          <a:xfrm rot="2700000">
            <a:off x="5794797" y="921493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4"/>
          <p:cNvSpPr/>
          <p:nvPr/>
        </p:nvSpPr>
        <p:spPr>
          <a:xfrm rot="2700000">
            <a:off x="6489495" y="26642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4"/>
          <p:cNvSpPr/>
          <p:nvPr/>
        </p:nvSpPr>
        <p:spPr>
          <a:xfrm rot="2700000">
            <a:off x="6489495" y="157181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4"/>
          <p:cNvSpPr/>
          <p:nvPr/>
        </p:nvSpPr>
        <p:spPr>
          <a:xfrm rot="2700000">
            <a:off x="5800553" y="-376446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4"/>
          <p:cNvSpPr/>
          <p:nvPr/>
        </p:nvSpPr>
        <p:spPr>
          <a:xfrm rot="2700000">
            <a:off x="5134523" y="287890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4"/>
          <p:cNvSpPr/>
          <p:nvPr/>
        </p:nvSpPr>
        <p:spPr>
          <a:xfrm rot="2700000">
            <a:off x="5134523" y="418429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4"/>
          <p:cNvSpPr/>
          <p:nvPr/>
        </p:nvSpPr>
        <p:spPr>
          <a:xfrm rot="2700000">
            <a:off x="5790371" y="3533972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4"/>
          <p:cNvSpPr/>
          <p:nvPr/>
        </p:nvSpPr>
        <p:spPr>
          <a:xfrm rot="2700000">
            <a:off x="6485069" y="287890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4"/>
          <p:cNvSpPr/>
          <p:nvPr/>
        </p:nvSpPr>
        <p:spPr>
          <a:xfrm rot="2700000">
            <a:off x="6485069" y="418429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4"/>
          <p:cNvSpPr/>
          <p:nvPr/>
        </p:nvSpPr>
        <p:spPr>
          <a:xfrm rot="2700000">
            <a:off x="5796127" y="2236033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4"/>
          <p:cNvSpPr/>
          <p:nvPr/>
        </p:nvSpPr>
        <p:spPr>
          <a:xfrm rot="2700000">
            <a:off x="5134523" y="5501188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4"/>
          <p:cNvSpPr/>
          <p:nvPr/>
        </p:nvSpPr>
        <p:spPr>
          <a:xfrm rot="2700000">
            <a:off x="5134523" y="6806578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4"/>
          <p:cNvSpPr/>
          <p:nvPr/>
        </p:nvSpPr>
        <p:spPr>
          <a:xfrm rot="2700000">
            <a:off x="5790371" y="6156258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4"/>
          <p:cNvSpPr/>
          <p:nvPr/>
        </p:nvSpPr>
        <p:spPr>
          <a:xfrm rot="2700000">
            <a:off x="6485069" y="5501188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4"/>
          <p:cNvSpPr/>
          <p:nvPr/>
        </p:nvSpPr>
        <p:spPr>
          <a:xfrm rot="2700000">
            <a:off x="6485069" y="6806578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4"/>
          <p:cNvSpPr/>
          <p:nvPr/>
        </p:nvSpPr>
        <p:spPr>
          <a:xfrm rot="2700000">
            <a:off x="5796127" y="4858319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4"/>
          <p:cNvSpPr/>
          <p:nvPr/>
        </p:nvSpPr>
        <p:spPr>
          <a:xfrm rot="2700000">
            <a:off x="5134523" y="813559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4"/>
          <p:cNvSpPr/>
          <p:nvPr/>
        </p:nvSpPr>
        <p:spPr>
          <a:xfrm rot="2700000">
            <a:off x="5134523" y="944098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4"/>
          <p:cNvSpPr/>
          <p:nvPr/>
        </p:nvSpPr>
        <p:spPr>
          <a:xfrm rot="2700000">
            <a:off x="5790371" y="8790662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4"/>
          <p:cNvSpPr/>
          <p:nvPr/>
        </p:nvSpPr>
        <p:spPr>
          <a:xfrm rot="2700000">
            <a:off x="6485069" y="813559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4"/>
          <p:cNvSpPr/>
          <p:nvPr/>
        </p:nvSpPr>
        <p:spPr>
          <a:xfrm rot="2700000">
            <a:off x="6485069" y="944098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4"/>
          <p:cNvSpPr/>
          <p:nvPr/>
        </p:nvSpPr>
        <p:spPr>
          <a:xfrm rot="2700000">
            <a:off x="5796127" y="7492723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3FD5D94-3C76-4773-B198-3430B6667A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28" y="497317"/>
            <a:ext cx="658265" cy="83756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9883877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543FACA-125E-A6D3-47D6-E38A5BB6DD4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000" smtClean="0">
                <a:latin typeface="+mn-lt"/>
              </a:rPr>
              <a:t>37</a:t>
            </a:fld>
            <a:endParaRPr lang="ru-RU" dirty="0">
              <a:latin typeface="+mn-lt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954C4FF-B978-798E-93BF-39BD270CBC50}"/>
              </a:ext>
            </a:extLst>
          </p:cNvPr>
          <p:cNvSpPr/>
          <p:nvPr/>
        </p:nvSpPr>
        <p:spPr>
          <a:xfrm>
            <a:off x="0" y="0"/>
            <a:ext cx="245165" cy="9906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49116EC-80A6-58C4-EA7F-149D03821B3B}"/>
              </a:ext>
            </a:extLst>
          </p:cNvPr>
          <p:cNvSpPr/>
          <p:nvPr/>
        </p:nvSpPr>
        <p:spPr>
          <a:xfrm>
            <a:off x="636104" y="477078"/>
            <a:ext cx="4996070" cy="755374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РЕЗИДЕНТЫ ТОР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486493-A0BD-BF7E-31FC-FD7A53E4ECAB}"/>
              </a:ext>
            </a:extLst>
          </p:cNvPr>
          <p:cNvSpPr txBox="1"/>
          <p:nvPr/>
        </p:nvSpPr>
        <p:spPr>
          <a:xfrm>
            <a:off x="636105" y="1338470"/>
            <a:ext cx="432052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+mn-lt"/>
              </a:rPr>
              <a:t>- Фабрика по производству мороженного </a:t>
            </a:r>
            <a:r>
              <a:rPr lang="ru-RU" b="1" dirty="0">
                <a:latin typeface="+mn-lt"/>
              </a:rPr>
              <a:t>ООО «</a:t>
            </a:r>
            <a:r>
              <a:rPr lang="ru-RU" b="1" dirty="0" err="1">
                <a:latin typeface="+mn-lt"/>
              </a:rPr>
              <a:t>Айсберри</a:t>
            </a:r>
            <a:r>
              <a:rPr lang="ru-RU" b="1" dirty="0">
                <a:latin typeface="+mn-lt"/>
              </a:rPr>
              <a:t> ФМ»</a:t>
            </a:r>
          </a:p>
          <a:p>
            <a:r>
              <a:rPr lang="ru-RU" dirty="0">
                <a:latin typeface="+mn-lt"/>
              </a:rPr>
              <a:t>- Организация производства блочно-комплектных электростанций большой мощности </a:t>
            </a:r>
            <a:r>
              <a:rPr lang="ru-RU" b="1" dirty="0">
                <a:latin typeface="+mn-lt"/>
              </a:rPr>
              <a:t>ООО «ПСМ Прайм»</a:t>
            </a:r>
          </a:p>
          <a:p>
            <a:r>
              <a:rPr lang="ru-RU" dirty="0">
                <a:latin typeface="+mn-lt"/>
              </a:rPr>
              <a:t>- Организация производства тяжелых двигателей </a:t>
            </a:r>
            <a:r>
              <a:rPr lang="ru-RU" b="1" dirty="0">
                <a:latin typeface="+mn-lt"/>
              </a:rPr>
              <a:t>ООО «ВОЛЖСКИЕ ИНДУСТРИАЛЬНЫЕ ДВИГАТЕЛИ»</a:t>
            </a:r>
          </a:p>
          <a:p>
            <a:r>
              <a:rPr lang="ru-RU" dirty="0">
                <a:latin typeface="+mn-lt"/>
              </a:rPr>
              <a:t>- Строительство завода по производству автономных альтернативных источников энергосбережения </a:t>
            </a:r>
            <a:r>
              <a:rPr lang="ru-RU" b="1" dirty="0">
                <a:latin typeface="+mn-lt"/>
              </a:rPr>
              <a:t>ООО «Передовая энергетика»</a:t>
            </a:r>
          </a:p>
          <a:p>
            <a:r>
              <a:rPr lang="ru-RU" dirty="0">
                <a:latin typeface="+mn-lt"/>
              </a:rPr>
              <a:t>- Производство крепежных изделий и запасных частей для многоцелевого тягача легкого бронирования </a:t>
            </a:r>
            <a:r>
              <a:rPr lang="ru-RU" b="1" dirty="0">
                <a:latin typeface="+mn-lt"/>
              </a:rPr>
              <a:t>ООО «СПТК </a:t>
            </a:r>
            <a:r>
              <a:rPr lang="ru-RU" b="1" dirty="0" err="1">
                <a:latin typeface="+mn-lt"/>
              </a:rPr>
              <a:t>АрмТТ</a:t>
            </a:r>
            <a:r>
              <a:rPr lang="ru-RU" b="1" dirty="0">
                <a:latin typeface="+mn-lt"/>
              </a:rPr>
              <a:t>»</a:t>
            </a:r>
          </a:p>
          <a:p>
            <a:r>
              <a:rPr lang="ru-RU" dirty="0">
                <a:latin typeface="+mn-lt"/>
              </a:rPr>
              <a:t>- Производство ленты упаковочной полипропиленовой  </a:t>
            </a:r>
            <a:r>
              <a:rPr lang="ru-RU" b="1" dirty="0">
                <a:latin typeface="+mn-lt"/>
              </a:rPr>
              <a:t>ООО «Завод Волга Полимер»</a:t>
            </a:r>
          </a:p>
          <a:p>
            <a:r>
              <a:rPr lang="ru-RU" dirty="0">
                <a:latin typeface="+mn-lt"/>
              </a:rPr>
              <a:t>- Организация швейного производства </a:t>
            </a:r>
            <a:r>
              <a:rPr lang="ru-RU" b="1" dirty="0">
                <a:latin typeface="+mn-lt"/>
              </a:rPr>
              <a:t>ООО «Феникс+»</a:t>
            </a:r>
          </a:p>
          <a:p>
            <a:r>
              <a:rPr lang="ru-RU" dirty="0">
                <a:latin typeface="+mn-lt"/>
              </a:rPr>
              <a:t>- Производство трубной продукции и </a:t>
            </a:r>
            <a:r>
              <a:rPr lang="ru-RU" dirty="0" err="1">
                <a:latin typeface="+mn-lt"/>
              </a:rPr>
              <a:t>геосинтетических</a:t>
            </a:r>
            <a:r>
              <a:rPr lang="ru-RU" dirty="0">
                <a:latin typeface="+mn-lt"/>
              </a:rPr>
              <a:t> материалов с лабораторным исследовательским центром </a:t>
            </a:r>
            <a:r>
              <a:rPr lang="ru-RU" b="1" dirty="0">
                <a:latin typeface="+mn-lt"/>
              </a:rPr>
              <a:t>ООО «ПРОФИНТЕХ»</a:t>
            </a:r>
          </a:p>
          <a:p>
            <a:r>
              <a:rPr lang="ru-RU" dirty="0">
                <a:latin typeface="+mn-lt"/>
              </a:rPr>
              <a:t>-  Создание и развитие бутик-отеля 5* </a:t>
            </a:r>
            <a:r>
              <a:rPr lang="ru-RU" b="1" dirty="0">
                <a:latin typeface="+mn-lt"/>
              </a:rPr>
              <a:t>ООО</a:t>
            </a:r>
            <a:r>
              <a:rPr lang="ru-RU" dirty="0">
                <a:latin typeface="+mn-lt"/>
              </a:rPr>
              <a:t> </a:t>
            </a:r>
            <a:r>
              <a:rPr lang="ru-RU" b="1" dirty="0">
                <a:latin typeface="+mn-lt"/>
              </a:rPr>
              <a:t>«Дом Демидова»</a:t>
            </a:r>
          </a:p>
          <a:p>
            <a:endParaRPr lang="ru-RU" b="1" dirty="0">
              <a:latin typeface="+mn-lt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D218C6CA-EE79-7178-4359-7575CCB7590E}"/>
              </a:ext>
            </a:extLst>
          </p:cNvPr>
          <p:cNvSpPr/>
          <p:nvPr/>
        </p:nvSpPr>
        <p:spPr>
          <a:xfrm>
            <a:off x="4843463" y="1338470"/>
            <a:ext cx="1676917" cy="6785113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2363 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новых рабочих мест</a:t>
            </a:r>
          </a:p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общий </a:t>
            </a:r>
          </a:p>
          <a:p>
            <a:pPr algn="ctr"/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объем инвестиций более</a:t>
            </a:r>
          </a:p>
          <a:p>
            <a:pPr algn="ctr"/>
            <a:r>
              <a:rPr lang="ru-RU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5,7 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млрд. рублей</a:t>
            </a:r>
          </a:p>
          <a:p>
            <a:pPr algn="ctr"/>
            <a:endParaRPr lang="ru-RU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ПОТЕНЦИАЛЬНЫЕ РЕЗИДЕНТЫ</a:t>
            </a:r>
          </a:p>
          <a:p>
            <a:pPr algn="ctr"/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ООО «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Металлфлоу</a:t>
            </a:r>
            <a:r>
              <a:rPr lang="ru-RU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»</a:t>
            </a:r>
          </a:p>
          <a:p>
            <a:pPr algn="ctr"/>
            <a:endParaRPr lang="ru-RU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Google Shape;314;p6">
            <a:extLst>
              <a:ext uri="{FF2B5EF4-FFF2-40B4-BE49-F238E27FC236}">
                <a16:creationId xmlns:a16="http://schemas.microsoft.com/office/drawing/2014/main" id="{5D72B679-ADD1-453A-B0CD-FC49C23A5EBD}"/>
              </a:ext>
            </a:extLst>
          </p:cNvPr>
          <p:cNvSpPr txBox="1"/>
          <p:nvPr/>
        </p:nvSpPr>
        <p:spPr>
          <a:xfrm>
            <a:off x="704540" y="9380381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/>
              <a:t>Тутаевский муниципальный округ</a:t>
            </a:r>
          </a:p>
        </p:txBody>
      </p:sp>
    </p:spTree>
    <p:extLst>
      <p:ext uri="{BB962C8B-B14F-4D97-AF65-F5344CB8AC3E}">
        <p14:creationId xmlns:p14="http://schemas.microsoft.com/office/powerpoint/2010/main" val="40498775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543FACA-125E-A6D3-47D6-E38A5BB6DD4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000" smtClean="0">
                <a:latin typeface="+mn-lt"/>
              </a:rPr>
              <a:t>38</a:t>
            </a:fld>
            <a:endParaRPr lang="ru-RU" dirty="0">
              <a:latin typeface="+mn-lt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954C4FF-B978-798E-93BF-39BD270CBC50}"/>
              </a:ext>
            </a:extLst>
          </p:cNvPr>
          <p:cNvSpPr/>
          <p:nvPr/>
        </p:nvSpPr>
        <p:spPr>
          <a:xfrm>
            <a:off x="6612835" y="0"/>
            <a:ext cx="245165" cy="9906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49116EC-80A6-58C4-EA7F-149D03821B3B}"/>
              </a:ext>
            </a:extLst>
          </p:cNvPr>
          <p:cNvSpPr/>
          <p:nvPr/>
        </p:nvSpPr>
        <p:spPr>
          <a:xfrm>
            <a:off x="636104" y="477078"/>
            <a:ext cx="4996070" cy="755374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РЕЗИДЕНТЫ ТОР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486493-A0BD-BF7E-31FC-FD7A53E4ECAB}"/>
              </a:ext>
            </a:extLst>
          </p:cNvPr>
          <p:cNvSpPr txBox="1"/>
          <p:nvPr/>
        </p:nvSpPr>
        <p:spPr>
          <a:xfrm>
            <a:off x="636105" y="1338470"/>
            <a:ext cx="4320520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+mn-lt"/>
              </a:rPr>
              <a:t>- Создание завода по безотходному производству промышленных упаковочных материалов с инженерными коммуникациями </a:t>
            </a:r>
            <a:r>
              <a:rPr lang="ru-RU" b="1" dirty="0">
                <a:latin typeface="+mn-lt"/>
              </a:rPr>
              <a:t>ООО</a:t>
            </a:r>
            <a:r>
              <a:rPr lang="ru-RU" dirty="0">
                <a:latin typeface="+mn-lt"/>
              </a:rPr>
              <a:t> </a:t>
            </a:r>
            <a:r>
              <a:rPr lang="ru-RU" b="1" dirty="0">
                <a:latin typeface="+mn-lt"/>
              </a:rPr>
              <a:t>«Завод промышленной упаковки»</a:t>
            </a:r>
          </a:p>
          <a:p>
            <a:r>
              <a:rPr lang="ru-RU" dirty="0">
                <a:latin typeface="+mn-lt"/>
              </a:rPr>
              <a:t>- Организация производства металлорежущих станков и оснастки к ним </a:t>
            </a:r>
            <a:r>
              <a:rPr lang="ru-RU" b="1" dirty="0">
                <a:latin typeface="+mn-lt"/>
              </a:rPr>
              <a:t>ООО «ССП Темп»</a:t>
            </a:r>
          </a:p>
          <a:p>
            <a:r>
              <a:rPr lang="ru-RU" dirty="0">
                <a:latin typeface="+mn-lt"/>
              </a:rPr>
              <a:t>- Строительство комбината социального питания </a:t>
            </a:r>
            <a:r>
              <a:rPr lang="ru-RU" b="1" dirty="0">
                <a:latin typeface="+mn-lt"/>
              </a:rPr>
              <a:t>ООО «</a:t>
            </a:r>
            <a:r>
              <a:rPr lang="ru-RU" b="1" dirty="0" err="1">
                <a:latin typeface="+mn-lt"/>
              </a:rPr>
              <a:t>КСП.Ярославль</a:t>
            </a:r>
            <a:r>
              <a:rPr lang="ru-RU" b="1" dirty="0">
                <a:latin typeface="+mn-lt"/>
              </a:rPr>
              <a:t>»</a:t>
            </a:r>
          </a:p>
          <a:p>
            <a:r>
              <a:rPr lang="ru-RU" dirty="0">
                <a:latin typeface="+mn-lt"/>
              </a:rPr>
              <a:t>- Создание завода полного цикла по производству отечественных алюмооксидных катализаторов и адсорбентов </a:t>
            </a:r>
            <a:r>
              <a:rPr lang="ru-RU" b="1" dirty="0">
                <a:latin typeface="+mn-lt"/>
              </a:rPr>
              <a:t>ООО ТКЗ «РЕАЛ СОРБ» </a:t>
            </a:r>
          </a:p>
          <a:p>
            <a:r>
              <a:rPr lang="ru-RU" dirty="0">
                <a:latin typeface="+mn-lt"/>
              </a:rPr>
              <a:t>- Организация производства </a:t>
            </a:r>
            <a:r>
              <a:rPr lang="ru-RU" dirty="0" err="1">
                <a:latin typeface="+mn-lt"/>
              </a:rPr>
              <a:t>шумопоглощающего</a:t>
            </a:r>
            <a:r>
              <a:rPr lang="ru-RU" dirty="0">
                <a:latin typeface="+mn-lt"/>
              </a:rPr>
              <a:t> оборудования </a:t>
            </a:r>
            <a:r>
              <a:rPr lang="ru-RU" b="1" dirty="0">
                <a:latin typeface="+mn-lt"/>
              </a:rPr>
              <a:t>ООО «Новая энергия» </a:t>
            </a:r>
            <a:endParaRPr lang="ru-RU" dirty="0">
              <a:latin typeface="+mn-lt"/>
            </a:endParaRPr>
          </a:p>
          <a:p>
            <a:r>
              <a:rPr lang="ru-RU" dirty="0">
                <a:latin typeface="+mn-lt"/>
              </a:rPr>
              <a:t>- Организация производства по резке картона и производству упаковочных материалов  </a:t>
            </a:r>
            <a:r>
              <a:rPr lang="ru-RU" b="1" dirty="0">
                <a:latin typeface="+mn-lt"/>
              </a:rPr>
              <a:t>ООО «НИАПАК»</a:t>
            </a:r>
          </a:p>
          <a:p>
            <a:r>
              <a:rPr lang="ru-RU" dirty="0">
                <a:latin typeface="+mn-lt"/>
              </a:rPr>
              <a:t>- Создание и развитие завода строительных конструкций ГОСТ </a:t>
            </a:r>
            <a:r>
              <a:rPr lang="ru-RU" b="1" dirty="0">
                <a:latin typeface="+mn-lt"/>
              </a:rPr>
              <a:t>ООО «ЗСК ГОСТ»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+mn-lt"/>
              </a:rPr>
              <a:t>Организация производства горячего цинкования ООО </a:t>
            </a:r>
            <a:r>
              <a:rPr lang="ru-RU" b="1" dirty="0">
                <a:latin typeface="+mn-lt"/>
              </a:rPr>
              <a:t>«Энджел Групп»</a:t>
            </a:r>
          </a:p>
          <a:p>
            <a:pPr marL="285750" indent="-285750">
              <a:buFontTx/>
              <a:buChar char="-"/>
            </a:pPr>
            <a:r>
              <a:rPr lang="ru-RU" dirty="0"/>
              <a:t>Строительство жилых и не жилых зданий ООО </a:t>
            </a:r>
            <a:r>
              <a:rPr lang="ru-RU" b="1" dirty="0"/>
              <a:t>«Дубль-А»</a:t>
            </a:r>
          </a:p>
          <a:p>
            <a:pPr marL="285750" indent="-285750">
              <a:buFontTx/>
              <a:buChar char="-"/>
            </a:pPr>
            <a:endParaRPr lang="ru-RU" b="1" dirty="0">
              <a:latin typeface="+mn-lt"/>
            </a:endParaRPr>
          </a:p>
          <a:p>
            <a:endParaRPr lang="ru-RU" b="1" dirty="0">
              <a:latin typeface="+mn-lt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D218C6CA-EE79-7178-4359-7575CCB7590E}"/>
              </a:ext>
            </a:extLst>
          </p:cNvPr>
          <p:cNvSpPr/>
          <p:nvPr/>
        </p:nvSpPr>
        <p:spPr>
          <a:xfrm>
            <a:off x="4843463" y="1338470"/>
            <a:ext cx="1676917" cy="6785113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2363 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новых рабочих мест</a:t>
            </a:r>
          </a:p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общий </a:t>
            </a:r>
          </a:p>
          <a:p>
            <a:pPr algn="ctr"/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объем инвестиций более</a:t>
            </a:r>
          </a:p>
          <a:p>
            <a:pPr algn="ctr"/>
            <a:r>
              <a:rPr lang="ru-RU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5,7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млрд. рублей</a:t>
            </a:r>
          </a:p>
          <a:p>
            <a:pPr algn="ctr"/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ПОТЕНЦИАЛЬНЫЕ РЕЗИДЕНТЫ</a:t>
            </a:r>
          </a:p>
          <a:p>
            <a:pPr algn="ctr"/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ООО «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Металлфлоу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»</a:t>
            </a:r>
          </a:p>
          <a:p>
            <a:pPr algn="ctr"/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Google Shape;314;p6">
            <a:extLst>
              <a:ext uri="{FF2B5EF4-FFF2-40B4-BE49-F238E27FC236}">
                <a16:creationId xmlns:a16="http://schemas.microsoft.com/office/drawing/2014/main" id="{5D72B679-ADD1-453A-B0CD-FC49C23A5EBD}"/>
              </a:ext>
            </a:extLst>
          </p:cNvPr>
          <p:cNvSpPr txBox="1"/>
          <p:nvPr/>
        </p:nvSpPr>
        <p:spPr>
          <a:xfrm>
            <a:off x="704540" y="9380381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/>
              <a:t>Тутаевский муниципальный округ</a:t>
            </a:r>
          </a:p>
        </p:txBody>
      </p:sp>
    </p:spTree>
    <p:extLst>
      <p:ext uri="{BB962C8B-B14F-4D97-AF65-F5344CB8AC3E}">
        <p14:creationId xmlns:p14="http://schemas.microsoft.com/office/powerpoint/2010/main" val="36664593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8542A8-85E6-4884-D87C-31392D24F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347EF-7701-40FF-A944-62963A0AE1A9}" type="slidenum">
              <a:rPr lang="ru-RU" sz="1000" smtClean="0">
                <a:solidFill>
                  <a:prstClr val="black">
                    <a:tint val="75000"/>
                  </a:prstClr>
                </a:solidFill>
                <a:latin typeface="Montserrat regular" panose="00000500000000000000"/>
              </a:rPr>
              <a:pPr/>
              <a:t>39</a:t>
            </a:fld>
            <a:endParaRPr lang="ru-RU" dirty="0">
              <a:solidFill>
                <a:prstClr val="black">
                  <a:tint val="75000"/>
                </a:prstClr>
              </a:solidFill>
              <a:latin typeface="Montserrat regular" panose="00000500000000000000"/>
            </a:endParaRPr>
          </a:p>
        </p:txBody>
      </p:sp>
      <p:sp>
        <p:nvSpPr>
          <p:cNvPr id="13" name="Google Shape;314;p6">
            <a:extLst>
              <a:ext uri="{FF2B5EF4-FFF2-40B4-BE49-F238E27FC236}">
                <a16:creationId xmlns:a16="http://schemas.microsoft.com/office/drawing/2014/main" id="{9E83A78A-9B61-430F-A970-A89C7B20343B}"/>
              </a:ext>
            </a:extLst>
          </p:cNvPr>
          <p:cNvSpPr txBox="1"/>
          <p:nvPr/>
        </p:nvSpPr>
        <p:spPr>
          <a:xfrm>
            <a:off x="704540" y="9380381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>
                <a:latin typeface="Montserrat regular"/>
              </a:rPr>
              <a:t>Тутаевский муниципальный округ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6E11B98-EE01-64D5-2B32-CE4C4DF458E0}"/>
              </a:ext>
            </a:extLst>
          </p:cNvPr>
          <p:cNvSpPr/>
          <p:nvPr/>
        </p:nvSpPr>
        <p:spPr>
          <a:xfrm>
            <a:off x="0" y="0"/>
            <a:ext cx="282851" cy="990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429000" y="5587727"/>
            <a:ext cx="3429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n w="0"/>
                <a:solidFill>
                  <a:schemeClr val="tx1"/>
                </a:solidFill>
                <a:latin typeface="Montserrat SemiBold" panose="00000700000000000000" pitchFamily="2" charset="-52"/>
              </a:rPr>
              <a:t>Инвестор</a:t>
            </a:r>
            <a:r>
              <a:rPr lang="ru-RU" dirty="0">
                <a:ln w="0"/>
                <a:solidFill>
                  <a:schemeClr val="tx1"/>
                </a:solidFill>
                <a:latin typeface="Montserrat Bold" panose="00000800000000000000" pitchFamily="2" charset="-52"/>
              </a:rPr>
              <a:t> </a:t>
            </a:r>
            <a:r>
              <a:rPr lang="ru-RU" dirty="0">
                <a:ln w="0"/>
                <a:solidFill>
                  <a:schemeClr val="tx1"/>
                </a:solidFill>
                <a:latin typeface="Montserrat regular" panose="00000500000000000000" pitchFamily="2" charset="-52"/>
              </a:rPr>
              <a:t>ООО «Романов Тур»</a:t>
            </a:r>
          </a:p>
          <a:p>
            <a:endParaRPr lang="ru-RU" dirty="0">
              <a:ln w="0"/>
              <a:solidFill>
                <a:schemeClr val="tx1"/>
              </a:solidFill>
              <a:latin typeface="Montserrat regular" panose="00000500000000000000" pitchFamily="2" charset="-52"/>
            </a:endParaRPr>
          </a:p>
          <a:p>
            <a:r>
              <a:rPr lang="ru-RU" dirty="0">
                <a:ln w="0"/>
                <a:solidFill>
                  <a:schemeClr val="tx1"/>
                </a:solidFill>
                <a:latin typeface="Montserrat SemiBold" panose="00000700000000000000" pitchFamily="2" charset="-52"/>
              </a:rPr>
              <a:t>Срок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tserrat SemiBold" panose="00000700000000000000" pitchFamily="2" charset="-52"/>
              </a:rPr>
              <a:t> </a:t>
            </a:r>
            <a:r>
              <a:rPr lang="ru-RU" dirty="0">
                <a:ln w="0"/>
                <a:solidFill>
                  <a:schemeClr val="tx1"/>
                </a:solidFill>
                <a:latin typeface="Montserrat SemiBold" panose="00000700000000000000" pitchFamily="2" charset="-52"/>
              </a:rPr>
              <a:t>реализации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tserrat SemiBold" panose="00000700000000000000" pitchFamily="2" charset="-52"/>
              </a:rPr>
              <a:t> </a:t>
            </a:r>
            <a:r>
              <a:rPr lang="ru-RU" dirty="0">
                <a:ln w="0"/>
                <a:solidFill>
                  <a:schemeClr val="tx1"/>
                </a:solidFill>
                <a:latin typeface="Montserrat regular" panose="00000500000000000000" pitchFamily="2" charset="-52"/>
              </a:rPr>
              <a:t>2024-2027 гг.</a:t>
            </a:r>
          </a:p>
          <a:p>
            <a:endParaRPr lang="ru-RU" dirty="0">
              <a:ln w="0"/>
              <a:solidFill>
                <a:schemeClr val="tx1"/>
              </a:solidFill>
              <a:latin typeface="Montserrat regular" panose="00000500000000000000" pitchFamily="2" charset="-52"/>
            </a:endParaRPr>
          </a:p>
          <a:p>
            <a:r>
              <a:rPr lang="ru-RU" dirty="0">
                <a:ln w="0"/>
                <a:solidFill>
                  <a:schemeClr val="tx1"/>
                </a:solidFill>
                <a:latin typeface="Montserrat SemiBold" panose="00000700000000000000" pitchFamily="2" charset="-52"/>
              </a:rPr>
              <a:t>Инвестиции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tserrat regular" panose="00000500000000000000" pitchFamily="2" charset="-52"/>
              </a:rPr>
              <a:t> </a:t>
            </a:r>
            <a:r>
              <a:rPr lang="ru-RU" dirty="0">
                <a:ln w="0"/>
                <a:solidFill>
                  <a:schemeClr val="tx1"/>
                </a:solidFill>
                <a:latin typeface="Montserrat regular" panose="00000500000000000000" pitchFamily="2" charset="-52"/>
              </a:rPr>
              <a:t>330 млн. руб.</a:t>
            </a:r>
          </a:p>
          <a:p>
            <a:endParaRPr lang="ru-RU" dirty="0">
              <a:ln w="0"/>
              <a:solidFill>
                <a:schemeClr val="tx1"/>
              </a:solidFill>
              <a:latin typeface="Montserrat regular" panose="00000500000000000000" pitchFamily="2" charset="-52"/>
            </a:endParaRPr>
          </a:p>
          <a:p>
            <a:r>
              <a:rPr lang="ru-RU" dirty="0">
                <a:ln w="0"/>
                <a:solidFill>
                  <a:schemeClr val="tx1"/>
                </a:solidFill>
                <a:latin typeface="Montserrat SemiBold" panose="00000700000000000000" pitchFamily="2" charset="-52"/>
              </a:rPr>
              <a:t>Рабочие</a:t>
            </a:r>
            <a:r>
              <a:rPr lang="ru-RU" dirty="0">
                <a:ln w="0"/>
                <a:solidFill>
                  <a:schemeClr val="tx1"/>
                </a:solidFill>
                <a:latin typeface="Montserrat regular" panose="00000500000000000000" pitchFamily="2" charset="-52"/>
              </a:rPr>
              <a:t> </a:t>
            </a:r>
            <a:r>
              <a:rPr lang="ru-RU" dirty="0">
                <a:ln w="0"/>
                <a:solidFill>
                  <a:schemeClr val="tx1"/>
                </a:solidFill>
                <a:latin typeface="Montserrat SemiBold" panose="00000700000000000000"/>
              </a:rPr>
              <a:t>места</a:t>
            </a:r>
            <a:r>
              <a:rPr lang="ru-RU" dirty="0">
                <a:ln w="0"/>
                <a:solidFill>
                  <a:schemeClr val="tx1"/>
                </a:solidFill>
                <a:latin typeface="Montserrat regular" panose="00000500000000000000" pitchFamily="2" charset="-52"/>
              </a:rPr>
              <a:t> 20 ед.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86596" y="4300947"/>
            <a:ext cx="57917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Montserrat Bold" panose="00000800000000000000" pitchFamily="2" charset="-52"/>
              </a:rPr>
              <a:t>Создание комплекса бутик-отелей «ЮЛ</a:t>
            </a:r>
            <a:r>
              <a:rPr lang="en-US" sz="1600" b="1" dirty="0" err="1">
                <a:latin typeface="Montserrat Bold" panose="00000800000000000000" pitchFamily="2" charset="-52"/>
              </a:rPr>
              <a:t>i</a:t>
            </a:r>
            <a:r>
              <a:rPr lang="ru-RU" sz="1600" b="1" dirty="0">
                <a:latin typeface="Montserrat Bold" panose="00000800000000000000" pitchFamily="2" charset="-52"/>
              </a:rPr>
              <a:t>КЪ» на первой линии Волжской Набережной с инфраструктурой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5468" y="353683"/>
            <a:ext cx="4944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Montserrat Bold (Заголовки)"/>
              </a:rPr>
              <a:t>Проекты в сфере туризма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86596" y="1134674"/>
            <a:ext cx="57917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Montserrat Bold" panose="00000800000000000000" pitchFamily="2" charset="-52"/>
              </a:rPr>
              <a:t>Создание современного тематического семейного курорта с развитой инфраструктурой "Парк отдыха"  "Николина гора"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429000" y="2244726"/>
            <a:ext cx="3429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n w="0"/>
                <a:solidFill>
                  <a:schemeClr val="tx1"/>
                </a:solidFill>
                <a:latin typeface="Montserrat SemiBold" panose="00000700000000000000" pitchFamily="2" charset="-52"/>
              </a:rPr>
              <a:t>Инвестор</a:t>
            </a:r>
            <a:r>
              <a:rPr lang="ru-RU" dirty="0">
                <a:ln w="0"/>
                <a:solidFill>
                  <a:schemeClr val="tx1"/>
                </a:solidFill>
                <a:latin typeface="Montserrat Bold" panose="00000800000000000000" pitchFamily="2" charset="-52"/>
              </a:rPr>
              <a:t> </a:t>
            </a:r>
            <a:r>
              <a:rPr lang="ru-RU" dirty="0">
                <a:ln w="0"/>
                <a:solidFill>
                  <a:schemeClr val="tx1"/>
                </a:solidFill>
                <a:latin typeface="Montserrat regular" panose="00000500000000000000" pitchFamily="2" charset="-52"/>
              </a:rPr>
              <a:t>ООО «Николина гора»</a:t>
            </a:r>
          </a:p>
          <a:p>
            <a:endParaRPr lang="ru-RU" dirty="0">
              <a:ln w="0"/>
              <a:solidFill>
                <a:schemeClr val="tx1"/>
              </a:solidFill>
              <a:latin typeface="Montserrat regular" panose="00000500000000000000" pitchFamily="2" charset="-52"/>
            </a:endParaRPr>
          </a:p>
          <a:p>
            <a:r>
              <a:rPr lang="ru-RU" dirty="0">
                <a:ln w="0"/>
                <a:solidFill>
                  <a:schemeClr val="tx1"/>
                </a:solidFill>
                <a:latin typeface="Montserrat SemiBold" panose="00000700000000000000" pitchFamily="2" charset="-52"/>
              </a:rPr>
              <a:t>Срок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tserrat SemiBold" panose="00000700000000000000" pitchFamily="2" charset="-52"/>
              </a:rPr>
              <a:t> </a:t>
            </a:r>
            <a:r>
              <a:rPr lang="ru-RU" dirty="0">
                <a:ln w="0"/>
                <a:solidFill>
                  <a:schemeClr val="tx1"/>
                </a:solidFill>
                <a:latin typeface="Montserrat SemiBold" panose="00000700000000000000" pitchFamily="2" charset="-52"/>
              </a:rPr>
              <a:t>реализации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tserrat SemiBold" panose="00000700000000000000" pitchFamily="2" charset="-52"/>
              </a:rPr>
              <a:t> </a:t>
            </a:r>
            <a:r>
              <a:rPr lang="ru-RU" dirty="0">
                <a:ln w="0"/>
                <a:solidFill>
                  <a:schemeClr val="tx1"/>
                </a:solidFill>
                <a:latin typeface="Montserrat regular" panose="00000500000000000000"/>
              </a:rPr>
              <a:t>2024-2027 гг.</a:t>
            </a:r>
            <a:endParaRPr lang="ru-RU" dirty="0">
              <a:ln w="0"/>
              <a:solidFill>
                <a:srgbClr val="FF0000"/>
              </a:solidFill>
              <a:latin typeface="Montserrat regular" panose="00000500000000000000"/>
            </a:endParaRPr>
          </a:p>
          <a:p>
            <a:endParaRPr lang="ru-RU" dirty="0">
              <a:ln w="0"/>
              <a:solidFill>
                <a:schemeClr val="tx1"/>
              </a:solidFill>
              <a:latin typeface="Montserrat regular" panose="00000500000000000000" pitchFamily="2" charset="-52"/>
            </a:endParaRPr>
          </a:p>
          <a:p>
            <a:r>
              <a:rPr lang="ru-RU" dirty="0">
                <a:ln w="0"/>
                <a:solidFill>
                  <a:schemeClr val="tx1"/>
                </a:solidFill>
                <a:latin typeface="Montserrat SemiBold" panose="00000700000000000000" pitchFamily="2" charset="-52"/>
              </a:rPr>
              <a:t>Инвестиции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tserrat regular" panose="00000500000000000000" pitchFamily="2" charset="-52"/>
              </a:rPr>
              <a:t> </a:t>
            </a:r>
            <a:r>
              <a:rPr lang="ru-RU" dirty="0">
                <a:ln w="0"/>
                <a:solidFill>
                  <a:schemeClr val="tx1"/>
                </a:solidFill>
                <a:latin typeface="Montserrat regular" panose="00000500000000000000" pitchFamily="2" charset="-52"/>
              </a:rPr>
              <a:t>500 млн. руб.</a:t>
            </a:r>
          </a:p>
          <a:p>
            <a:endParaRPr lang="ru-RU" dirty="0">
              <a:ln w="0"/>
              <a:solidFill>
                <a:schemeClr val="tx1"/>
              </a:solidFill>
              <a:latin typeface="Montserrat regular" panose="00000500000000000000" pitchFamily="2" charset="-52"/>
            </a:endParaRPr>
          </a:p>
          <a:p>
            <a:r>
              <a:rPr lang="ru-RU" dirty="0">
                <a:ln w="0"/>
                <a:solidFill>
                  <a:schemeClr val="tx1"/>
                </a:solidFill>
                <a:latin typeface="Montserrat SemiBold" panose="00000700000000000000" pitchFamily="2" charset="-52"/>
              </a:rPr>
              <a:t>Рабочие</a:t>
            </a:r>
            <a:r>
              <a:rPr lang="ru-RU" dirty="0">
                <a:ln w="0"/>
                <a:solidFill>
                  <a:schemeClr val="tx1"/>
                </a:solidFill>
                <a:latin typeface="Montserrat regular" panose="00000500000000000000" pitchFamily="2" charset="-52"/>
              </a:rPr>
              <a:t> </a:t>
            </a:r>
            <a:r>
              <a:rPr lang="ru-RU" dirty="0">
                <a:ln w="0"/>
                <a:solidFill>
                  <a:schemeClr val="tx1"/>
                </a:solidFill>
                <a:latin typeface="Montserrat SemiBold" panose="00000700000000000000"/>
              </a:rPr>
              <a:t>места </a:t>
            </a:r>
            <a:r>
              <a:rPr lang="ru-RU" dirty="0">
                <a:ln w="0"/>
                <a:solidFill>
                  <a:schemeClr val="tx1"/>
                </a:solidFill>
                <a:latin typeface="Montserrat regular" panose="00000500000000000000"/>
              </a:rPr>
              <a:t>50 ед. </a:t>
            </a:r>
            <a:endParaRPr lang="ru-RU" dirty="0">
              <a:ln w="0"/>
              <a:solidFill>
                <a:srgbClr val="FF0000"/>
              </a:solidFill>
              <a:latin typeface="Montserrat regular" panose="00000500000000000000"/>
            </a:endParaRPr>
          </a:p>
        </p:txBody>
      </p:sp>
      <p:pic>
        <p:nvPicPr>
          <p:cNvPr id="12" name="Объект 6" descr="Изображение выглядит как снимок экрана, Игры, игра&#10;&#10;Автоматически созданное описание"/>
          <p:cNvPicPr/>
          <p:nvPr/>
        </p:nvPicPr>
        <p:blipFill>
          <a:blip r:embed="rId2"/>
          <a:stretch/>
        </p:blipFill>
        <p:spPr bwMode="auto">
          <a:xfrm>
            <a:off x="486596" y="5473523"/>
            <a:ext cx="2847816" cy="1730640"/>
          </a:xfrm>
          <a:prstGeom prst="roundRect">
            <a:avLst/>
          </a:prstGeom>
        </p:spPr>
      </p:pic>
      <p:pic>
        <p:nvPicPr>
          <p:cNvPr id="1026" name="Picture 2" descr="Николина Гора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96" y="2130521"/>
            <a:ext cx="2847816" cy="182884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7530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"/>
          <p:cNvSpPr txBox="1"/>
          <p:nvPr/>
        </p:nvSpPr>
        <p:spPr>
          <a:xfrm>
            <a:off x="718848" y="3870097"/>
            <a:ext cx="4510878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3D3D3C"/>
                </a:solidFill>
                <a:latin typeface="Montserrat Bold" pitchFamily="2" charset="-52"/>
                <a:sym typeface="Arial"/>
              </a:rPr>
              <a:t>Общая </a:t>
            </a:r>
            <a:endParaRPr sz="3200" dirty="0">
              <a:latin typeface="Montserrat Bold" pitchFamily="2" charset="-52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3D3D3C"/>
                </a:solidFill>
                <a:latin typeface="Montserrat Bold" pitchFamily="2" charset="-52"/>
                <a:sym typeface="Arial"/>
              </a:rPr>
              <a:t>характеристика </a:t>
            </a:r>
            <a:endParaRPr sz="3200" dirty="0">
              <a:latin typeface="Montserrat Bold" pitchFamily="2" charset="-52"/>
            </a:endParaRPr>
          </a:p>
        </p:txBody>
      </p:sp>
      <p:sp>
        <p:nvSpPr>
          <p:cNvPr id="212" name="Google Shape;212;p4"/>
          <p:cNvSpPr/>
          <p:nvPr/>
        </p:nvSpPr>
        <p:spPr>
          <a:xfrm rot="2700000">
            <a:off x="5138949" y="26642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4"/>
          <p:cNvSpPr/>
          <p:nvPr/>
        </p:nvSpPr>
        <p:spPr>
          <a:xfrm rot="2700000">
            <a:off x="5138949" y="157181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4"/>
          <p:cNvSpPr/>
          <p:nvPr/>
        </p:nvSpPr>
        <p:spPr>
          <a:xfrm rot="2700000">
            <a:off x="5794797" y="921493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4"/>
          <p:cNvSpPr/>
          <p:nvPr/>
        </p:nvSpPr>
        <p:spPr>
          <a:xfrm rot="2700000">
            <a:off x="6489495" y="26642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4"/>
          <p:cNvSpPr/>
          <p:nvPr/>
        </p:nvSpPr>
        <p:spPr>
          <a:xfrm rot="2700000">
            <a:off x="6489495" y="157181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4"/>
          <p:cNvSpPr/>
          <p:nvPr/>
        </p:nvSpPr>
        <p:spPr>
          <a:xfrm rot="2700000">
            <a:off x="5800553" y="-376446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4"/>
          <p:cNvSpPr/>
          <p:nvPr/>
        </p:nvSpPr>
        <p:spPr>
          <a:xfrm rot="2700000">
            <a:off x="5134523" y="287890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4"/>
          <p:cNvSpPr/>
          <p:nvPr/>
        </p:nvSpPr>
        <p:spPr>
          <a:xfrm rot="2700000">
            <a:off x="5134523" y="418429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4"/>
          <p:cNvSpPr/>
          <p:nvPr/>
        </p:nvSpPr>
        <p:spPr>
          <a:xfrm rot="2700000">
            <a:off x="5790371" y="3533972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4"/>
          <p:cNvSpPr/>
          <p:nvPr/>
        </p:nvSpPr>
        <p:spPr>
          <a:xfrm rot="2700000">
            <a:off x="6485069" y="287890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4"/>
          <p:cNvSpPr/>
          <p:nvPr/>
        </p:nvSpPr>
        <p:spPr>
          <a:xfrm rot="2700000">
            <a:off x="6485069" y="418429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4"/>
          <p:cNvSpPr/>
          <p:nvPr/>
        </p:nvSpPr>
        <p:spPr>
          <a:xfrm rot="2700000">
            <a:off x="5796127" y="2236033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4"/>
          <p:cNvSpPr/>
          <p:nvPr/>
        </p:nvSpPr>
        <p:spPr>
          <a:xfrm rot="2700000">
            <a:off x="5134523" y="5501188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4"/>
          <p:cNvSpPr/>
          <p:nvPr/>
        </p:nvSpPr>
        <p:spPr>
          <a:xfrm rot="2700000">
            <a:off x="5134523" y="6806578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4"/>
          <p:cNvSpPr/>
          <p:nvPr/>
        </p:nvSpPr>
        <p:spPr>
          <a:xfrm rot="2700000">
            <a:off x="5790371" y="6156258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4"/>
          <p:cNvSpPr/>
          <p:nvPr/>
        </p:nvSpPr>
        <p:spPr>
          <a:xfrm rot="2700000">
            <a:off x="6485069" y="5501188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4"/>
          <p:cNvSpPr/>
          <p:nvPr/>
        </p:nvSpPr>
        <p:spPr>
          <a:xfrm rot="2700000">
            <a:off x="6485069" y="6806578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4"/>
          <p:cNvSpPr/>
          <p:nvPr/>
        </p:nvSpPr>
        <p:spPr>
          <a:xfrm rot="2700000">
            <a:off x="5796127" y="4858319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4"/>
          <p:cNvSpPr/>
          <p:nvPr/>
        </p:nvSpPr>
        <p:spPr>
          <a:xfrm rot="2700000">
            <a:off x="5134523" y="813559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4"/>
          <p:cNvSpPr/>
          <p:nvPr/>
        </p:nvSpPr>
        <p:spPr>
          <a:xfrm rot="2700000">
            <a:off x="5134523" y="944098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4"/>
          <p:cNvSpPr/>
          <p:nvPr/>
        </p:nvSpPr>
        <p:spPr>
          <a:xfrm rot="2700000">
            <a:off x="5790371" y="8790662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4"/>
          <p:cNvSpPr/>
          <p:nvPr/>
        </p:nvSpPr>
        <p:spPr>
          <a:xfrm rot="2700000">
            <a:off x="6485069" y="813559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4"/>
          <p:cNvSpPr/>
          <p:nvPr/>
        </p:nvSpPr>
        <p:spPr>
          <a:xfrm rot="2700000">
            <a:off x="6485069" y="944098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4"/>
          <p:cNvSpPr/>
          <p:nvPr/>
        </p:nvSpPr>
        <p:spPr>
          <a:xfrm rot="2700000">
            <a:off x="5796127" y="7492723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8F2C9A9-CCA9-40A5-B81E-838CDEC6EB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28" y="497317"/>
            <a:ext cx="658265" cy="837568"/>
          </a:xfrm>
          <a:prstGeom prst="rect">
            <a:avLst/>
          </a:prstGeom>
          <a:ln>
            <a:noFill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8542A8-85E6-4884-D87C-31392D24F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347EF-7701-40FF-A944-62963A0AE1A9}" type="slidenum">
              <a:rPr lang="ru-RU" sz="1000" smtClean="0">
                <a:solidFill>
                  <a:prstClr val="black">
                    <a:tint val="75000"/>
                  </a:prstClr>
                </a:solidFill>
                <a:latin typeface="Montserrat regular" panose="00000500000000000000"/>
              </a:rPr>
              <a:pPr/>
              <a:t>40</a:t>
            </a:fld>
            <a:endParaRPr lang="ru-RU" sz="1000" dirty="0">
              <a:solidFill>
                <a:prstClr val="black">
                  <a:tint val="75000"/>
                </a:prstClr>
              </a:solidFill>
              <a:latin typeface="Montserrat regular" panose="00000500000000000000"/>
            </a:endParaRPr>
          </a:p>
        </p:txBody>
      </p:sp>
      <p:sp>
        <p:nvSpPr>
          <p:cNvPr id="13" name="Google Shape;314;p6">
            <a:extLst>
              <a:ext uri="{FF2B5EF4-FFF2-40B4-BE49-F238E27FC236}">
                <a16:creationId xmlns:a16="http://schemas.microsoft.com/office/drawing/2014/main" id="{9E83A78A-9B61-430F-A970-A89C7B20343B}"/>
              </a:ext>
            </a:extLst>
          </p:cNvPr>
          <p:cNvSpPr txBox="1"/>
          <p:nvPr/>
        </p:nvSpPr>
        <p:spPr>
          <a:xfrm>
            <a:off x="704540" y="9380381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>
                <a:latin typeface="Montserrat regular"/>
              </a:rPr>
              <a:t>Тутаевский муниципальный округ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6E11B98-EE01-64D5-2B32-CE4C4DF458E0}"/>
              </a:ext>
            </a:extLst>
          </p:cNvPr>
          <p:cNvSpPr/>
          <p:nvPr/>
        </p:nvSpPr>
        <p:spPr>
          <a:xfrm>
            <a:off x="6585087" y="1"/>
            <a:ext cx="282851" cy="990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382455" y="2180017"/>
            <a:ext cx="3429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n w="0"/>
                <a:solidFill>
                  <a:schemeClr val="tx1"/>
                </a:solidFill>
                <a:latin typeface="Montserrat SemiBold" panose="00000700000000000000" pitchFamily="2" charset="-52"/>
              </a:rPr>
              <a:t>Инвестор</a:t>
            </a:r>
            <a:r>
              <a:rPr lang="ru-RU" dirty="0">
                <a:ln w="0"/>
                <a:solidFill>
                  <a:schemeClr val="tx1"/>
                </a:solidFill>
                <a:latin typeface="Montserrat Bold" panose="00000800000000000000" pitchFamily="2" charset="-52"/>
              </a:rPr>
              <a:t> </a:t>
            </a:r>
            <a:r>
              <a:rPr lang="ru-RU" dirty="0">
                <a:ln w="0"/>
                <a:solidFill>
                  <a:schemeClr val="tx1"/>
                </a:solidFill>
                <a:latin typeface="Montserrat regular" panose="00000500000000000000" pitchFamily="2" charset="-52"/>
              </a:rPr>
              <a:t>ООО «Дом Демидова»</a:t>
            </a:r>
          </a:p>
          <a:p>
            <a:endParaRPr lang="ru-RU" dirty="0">
              <a:ln w="0"/>
              <a:solidFill>
                <a:schemeClr val="tx1"/>
              </a:solidFill>
              <a:latin typeface="Montserrat regular" panose="00000500000000000000" pitchFamily="2" charset="-52"/>
            </a:endParaRPr>
          </a:p>
          <a:p>
            <a:r>
              <a:rPr lang="ru-RU" dirty="0">
                <a:ln w="0"/>
                <a:solidFill>
                  <a:schemeClr val="tx1"/>
                </a:solidFill>
                <a:latin typeface="Montserrat SemiBold" panose="00000700000000000000" pitchFamily="2" charset="-52"/>
              </a:rPr>
              <a:t>Срок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tserrat SemiBold" panose="00000700000000000000" pitchFamily="2" charset="-52"/>
              </a:rPr>
              <a:t> </a:t>
            </a:r>
            <a:r>
              <a:rPr lang="ru-RU" dirty="0">
                <a:ln w="0"/>
                <a:solidFill>
                  <a:schemeClr val="tx1"/>
                </a:solidFill>
                <a:latin typeface="Montserrat SemiBold" panose="00000700000000000000" pitchFamily="2" charset="-52"/>
              </a:rPr>
              <a:t>реализации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tserrat SemiBold" panose="00000700000000000000" pitchFamily="2" charset="-52"/>
              </a:rPr>
              <a:t> </a:t>
            </a:r>
            <a:r>
              <a:rPr lang="ru-RU" dirty="0">
                <a:ln w="0"/>
                <a:solidFill>
                  <a:schemeClr val="tx1"/>
                </a:solidFill>
                <a:latin typeface="Montserrat regular" panose="00000500000000000000" pitchFamily="2" charset="-52"/>
              </a:rPr>
              <a:t>2024-2026 гг.</a:t>
            </a:r>
          </a:p>
          <a:p>
            <a:endParaRPr lang="ru-RU" dirty="0">
              <a:ln w="0"/>
              <a:solidFill>
                <a:schemeClr val="tx1"/>
              </a:solidFill>
              <a:latin typeface="Montserrat regular" panose="00000500000000000000" pitchFamily="2" charset="-52"/>
            </a:endParaRPr>
          </a:p>
          <a:p>
            <a:r>
              <a:rPr lang="ru-RU" dirty="0">
                <a:ln w="0"/>
                <a:solidFill>
                  <a:schemeClr val="tx1"/>
                </a:solidFill>
                <a:latin typeface="Montserrat SemiBold" panose="00000700000000000000" pitchFamily="2" charset="-52"/>
              </a:rPr>
              <a:t>Инвестиции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tserrat regular" panose="00000500000000000000" pitchFamily="2" charset="-52"/>
              </a:rPr>
              <a:t> </a:t>
            </a:r>
            <a:r>
              <a:rPr lang="ru-RU" dirty="0">
                <a:ln w="0"/>
                <a:solidFill>
                  <a:schemeClr val="tx1"/>
                </a:solidFill>
                <a:latin typeface="Montserrat regular" panose="00000500000000000000" pitchFamily="2" charset="-52"/>
              </a:rPr>
              <a:t>166,18 млн. руб.</a:t>
            </a:r>
          </a:p>
          <a:p>
            <a:endParaRPr lang="ru-RU" dirty="0">
              <a:ln w="0"/>
              <a:solidFill>
                <a:schemeClr val="tx1"/>
              </a:solidFill>
              <a:latin typeface="Montserrat regular" panose="00000500000000000000" pitchFamily="2" charset="-52"/>
            </a:endParaRPr>
          </a:p>
          <a:p>
            <a:r>
              <a:rPr lang="ru-RU" dirty="0">
                <a:ln w="0"/>
                <a:solidFill>
                  <a:schemeClr val="tx1"/>
                </a:solidFill>
                <a:latin typeface="Montserrat SemiBold" panose="00000700000000000000" pitchFamily="2" charset="-52"/>
              </a:rPr>
              <a:t>Рабочие</a:t>
            </a:r>
            <a:r>
              <a:rPr lang="ru-RU" dirty="0">
                <a:ln w="0"/>
                <a:solidFill>
                  <a:schemeClr val="tx1"/>
                </a:solidFill>
                <a:latin typeface="Montserrat regular" panose="00000500000000000000" pitchFamily="2" charset="-52"/>
              </a:rPr>
              <a:t> </a:t>
            </a:r>
            <a:r>
              <a:rPr lang="ru-RU" dirty="0">
                <a:ln w="0"/>
                <a:solidFill>
                  <a:schemeClr val="tx1"/>
                </a:solidFill>
                <a:latin typeface="Montserrat SemiBold" panose="00000700000000000000"/>
              </a:rPr>
              <a:t>места</a:t>
            </a:r>
            <a:r>
              <a:rPr lang="ru-RU" dirty="0">
                <a:ln w="0"/>
                <a:solidFill>
                  <a:schemeClr val="tx1"/>
                </a:solidFill>
                <a:latin typeface="Montserrat regular" panose="00000500000000000000" pitchFamily="2" charset="-52"/>
              </a:rPr>
              <a:t> 29 ед.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86596" y="978358"/>
            <a:ext cx="57917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Montserrat Bold" panose="00000800000000000000" pitchFamily="2" charset="-52"/>
              </a:rPr>
              <a:t>Строительство комплекса бутик-отелей на 12-18 номеров и ресторана на 60 посадочных мест </a:t>
            </a: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44" y="1960134"/>
            <a:ext cx="3014686" cy="220742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DE6D203-182D-F1F2-2F48-2D7080FB7922}"/>
              </a:ext>
            </a:extLst>
          </p:cNvPr>
          <p:cNvSpPr/>
          <p:nvPr/>
        </p:nvSpPr>
        <p:spPr>
          <a:xfrm>
            <a:off x="328555" y="4628300"/>
            <a:ext cx="57917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Montserrat Bold" panose="00000800000000000000" pitchFamily="2" charset="-52"/>
              </a:rPr>
              <a:t>Строительство Канатной дороги</a:t>
            </a:r>
          </a:p>
        </p:txBody>
      </p:sp>
      <p:pic>
        <p:nvPicPr>
          <p:cNvPr id="3" name="Рисунок 2" descr="4fb3d30b2b9e566c39c979967fa06eaf.jpg">
            <a:extLst>
              <a:ext uri="{FF2B5EF4-FFF2-40B4-BE49-F238E27FC236}">
                <a16:creationId xmlns:a16="http://schemas.microsoft.com/office/drawing/2014/main" id="{0756DEAA-C1D4-A1D9-E0D4-F5CE6A1386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903" r="9930"/>
          <a:stretch/>
        </p:blipFill>
        <p:spPr>
          <a:xfrm>
            <a:off x="389732" y="5227344"/>
            <a:ext cx="3062693" cy="2107123"/>
          </a:xfrm>
          <a:prstGeom prst="round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1BDE281-B432-C553-FBD9-05B31204522A}"/>
              </a:ext>
            </a:extLst>
          </p:cNvPr>
          <p:cNvSpPr/>
          <p:nvPr/>
        </p:nvSpPr>
        <p:spPr>
          <a:xfrm>
            <a:off x="3570425" y="5373432"/>
            <a:ext cx="328757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n w="0"/>
                <a:solidFill>
                  <a:schemeClr val="tx1"/>
                </a:solidFill>
                <a:latin typeface="Montserrat SemiBold" panose="00000700000000000000" pitchFamily="2" charset="-52"/>
              </a:rPr>
              <a:t>Инвестор</a:t>
            </a:r>
            <a:r>
              <a:rPr lang="ru-RU" dirty="0">
                <a:ln w="0"/>
                <a:solidFill>
                  <a:schemeClr val="tx1"/>
                </a:solidFill>
                <a:latin typeface="Montserrat Bold" panose="00000800000000000000" pitchFamily="2" charset="-52"/>
              </a:rPr>
              <a:t> </a:t>
            </a:r>
            <a:r>
              <a:rPr lang="ru-RU" dirty="0">
                <a:ln w="0"/>
                <a:solidFill>
                  <a:schemeClr val="tx1"/>
                </a:solidFill>
                <a:latin typeface="Montserrat regular" panose="00000500000000000000" pitchFamily="2" charset="-52"/>
              </a:rPr>
              <a:t>Осуществляется поиск</a:t>
            </a:r>
          </a:p>
          <a:p>
            <a:endParaRPr lang="ru-RU" dirty="0">
              <a:ln w="0"/>
              <a:solidFill>
                <a:schemeClr val="tx1"/>
              </a:solidFill>
              <a:latin typeface="Montserrat regular" panose="00000500000000000000" pitchFamily="2" charset="-52"/>
            </a:endParaRPr>
          </a:p>
          <a:p>
            <a:r>
              <a:rPr lang="ru-RU" dirty="0">
                <a:ln w="0"/>
                <a:solidFill>
                  <a:schemeClr val="tx1"/>
                </a:solidFill>
                <a:latin typeface="Montserrat SemiBold" panose="00000700000000000000" pitchFamily="2" charset="-52"/>
              </a:rPr>
              <a:t>Срок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tserrat SemiBold" panose="00000700000000000000" pitchFamily="2" charset="-52"/>
              </a:rPr>
              <a:t> </a:t>
            </a:r>
            <a:r>
              <a:rPr lang="ru-RU" dirty="0">
                <a:ln w="0"/>
                <a:solidFill>
                  <a:schemeClr val="tx1"/>
                </a:solidFill>
                <a:latin typeface="Montserrat SemiBold" panose="00000700000000000000" pitchFamily="2" charset="-52"/>
              </a:rPr>
              <a:t>реализации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tserrat SemiBold" panose="00000700000000000000" pitchFamily="2" charset="-52"/>
              </a:rPr>
              <a:t> </a:t>
            </a:r>
            <a:r>
              <a:rPr lang="ru-RU" dirty="0">
                <a:ln w="0"/>
                <a:solidFill>
                  <a:schemeClr val="tx1"/>
                </a:solidFill>
                <a:latin typeface="Montserrat regular" panose="00000500000000000000" pitchFamily="2" charset="-52"/>
              </a:rPr>
              <a:t>2025-2027 гг.</a:t>
            </a:r>
          </a:p>
          <a:p>
            <a:endParaRPr lang="ru-RU" dirty="0">
              <a:ln w="0"/>
              <a:solidFill>
                <a:schemeClr val="tx1"/>
              </a:solidFill>
              <a:latin typeface="Montserrat regular" panose="00000500000000000000" pitchFamily="2" charset="-52"/>
            </a:endParaRPr>
          </a:p>
          <a:p>
            <a:r>
              <a:rPr lang="ru-RU" dirty="0">
                <a:ln w="0"/>
                <a:solidFill>
                  <a:schemeClr val="tx1"/>
                </a:solidFill>
                <a:latin typeface="Montserrat SemiBold" panose="00000700000000000000" pitchFamily="2" charset="-52"/>
              </a:rPr>
              <a:t>Инвестиции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tserrat regular" panose="00000500000000000000" pitchFamily="2" charset="-52"/>
              </a:rPr>
              <a:t> </a:t>
            </a:r>
            <a:r>
              <a:rPr lang="ru-RU" dirty="0">
                <a:ln w="0"/>
                <a:solidFill>
                  <a:schemeClr val="tx1"/>
                </a:solidFill>
                <a:latin typeface="Montserrat regular" panose="00000500000000000000" pitchFamily="2" charset="-52"/>
              </a:rPr>
              <a:t>2 млрд. руб.</a:t>
            </a:r>
          </a:p>
          <a:p>
            <a:endParaRPr lang="ru-RU" dirty="0">
              <a:ln w="0"/>
              <a:solidFill>
                <a:schemeClr val="tx1"/>
              </a:solidFill>
              <a:latin typeface="Montserrat regular" panose="00000500000000000000" pitchFamily="2" charset="-52"/>
            </a:endParaRPr>
          </a:p>
          <a:p>
            <a:r>
              <a:rPr lang="ru-RU" dirty="0">
                <a:ln w="0"/>
                <a:solidFill>
                  <a:schemeClr val="tx1"/>
                </a:solidFill>
                <a:latin typeface="Montserrat regular" panose="00000500000000000000"/>
              </a:rPr>
              <a:t>Осуществляется поиск средств из Федерального бюджета. Достигнута договоренность с корпорацией ВЭБ.РФ о финансировании проекта в размере 1 млрд. руб. под 1%. Имеется потенциальный исполнитель проекта (выполнение работ</a:t>
            </a:r>
            <a:r>
              <a:rPr lang="ru-RU" dirty="0">
                <a:ln w="0"/>
                <a:solidFill>
                  <a:schemeClr val="tx1"/>
                </a:solidFill>
                <a:latin typeface="Montserrat SemiBold" panose="00000700000000000000" pitchFamily="2" charset="-52"/>
              </a:rPr>
              <a:t>)</a:t>
            </a:r>
            <a:endParaRPr lang="ru-RU" dirty="0">
              <a:ln w="0"/>
              <a:solidFill>
                <a:schemeClr val="tx1"/>
              </a:solidFill>
              <a:latin typeface="Montserrat regular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9878693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FBE593A-AB6D-4D07-B591-6C25153CEC7A}"/>
              </a:ext>
            </a:extLst>
          </p:cNvPr>
          <p:cNvSpPr/>
          <p:nvPr/>
        </p:nvSpPr>
        <p:spPr>
          <a:xfrm>
            <a:off x="6463586" y="0"/>
            <a:ext cx="394414" cy="9906000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  <a:buFontTx/>
              <a:buNone/>
            </a:pPr>
            <a:endParaRPr lang="ru-RU" sz="1800" kern="1200">
              <a:solidFill>
                <a:prstClr val="white"/>
              </a:solidFill>
            </a:endParaRPr>
          </a:p>
        </p:txBody>
      </p:sp>
      <p:sp>
        <p:nvSpPr>
          <p:cNvPr id="21" name="Google Shape;314;p6">
            <a:extLst>
              <a:ext uri="{FF2B5EF4-FFF2-40B4-BE49-F238E27FC236}">
                <a16:creationId xmlns:a16="http://schemas.microsoft.com/office/drawing/2014/main" id="{2A1C0FF2-CC09-4B7C-966A-852C9F8CC3D3}"/>
              </a:ext>
            </a:extLst>
          </p:cNvPr>
          <p:cNvSpPr txBox="1"/>
          <p:nvPr/>
        </p:nvSpPr>
        <p:spPr>
          <a:xfrm>
            <a:off x="704540" y="9380381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>
                <a:latin typeface="Montserrat regular"/>
              </a:rPr>
              <a:t>Тутаевский муниципальный округ</a:t>
            </a:r>
          </a:p>
        </p:txBody>
      </p:sp>
      <p:sp>
        <p:nvSpPr>
          <p:cNvPr id="22" name="Номер слайда 1">
            <a:extLst>
              <a:ext uri="{FF2B5EF4-FFF2-40B4-BE49-F238E27FC236}">
                <a16:creationId xmlns:a16="http://schemas.microsoft.com/office/drawing/2014/main" id="{6E51B21A-E0ED-4CA4-B8E3-413D2FD9C12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ru-RU" sz="1000">
                <a:solidFill>
                  <a:srgbClr val="2B2A29">
                    <a:lumMod val="75000"/>
                    <a:lumOff val="25000"/>
                  </a:srgbClr>
                </a:solidFill>
                <a:latin typeface="Montserrat regular"/>
                <a:cs typeface="Calibri"/>
              </a:rPr>
              <a:pPr/>
              <a:t>41</a:t>
            </a:fld>
            <a:endParaRPr lang="ru-RU" sz="1000" dirty="0">
              <a:solidFill>
                <a:srgbClr val="2B2A29">
                  <a:lumMod val="75000"/>
                  <a:lumOff val="25000"/>
                </a:srgbClr>
              </a:solidFill>
              <a:latin typeface="Montserrat regular"/>
              <a:cs typeface="Calibri"/>
            </a:endParaRPr>
          </a:p>
        </p:txBody>
      </p:sp>
      <p:sp>
        <p:nvSpPr>
          <p:cNvPr id="72" name="Google Shape;130;p2">
            <a:extLst>
              <a:ext uri="{FF2B5EF4-FFF2-40B4-BE49-F238E27FC236}">
                <a16:creationId xmlns:a16="http://schemas.microsoft.com/office/drawing/2014/main" id="{D1D84B8F-D990-4E49-B213-C9D94001B569}"/>
              </a:ext>
            </a:extLst>
          </p:cNvPr>
          <p:cNvSpPr txBox="1"/>
          <p:nvPr/>
        </p:nvSpPr>
        <p:spPr>
          <a:xfrm>
            <a:off x="402413" y="1300536"/>
            <a:ext cx="5884536" cy="297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2000" b="1">
                <a:solidFill>
                  <a:schemeClr val="tx1"/>
                </a:solidFill>
                <a:latin typeface="Montserrat Bold" pitchFamily="2" charset="-5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 Bold" pitchFamily="2" charset="-52"/>
              </a:rPr>
              <a:t>ООО «</a:t>
            </a:r>
            <a:r>
              <a:rPr kumimoji="0" lang="ru-RU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 Bold" pitchFamily="2" charset="-52"/>
              </a:rPr>
              <a:t>Айсберри</a:t>
            </a: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 Bold" pitchFamily="2" charset="-52"/>
              </a:rPr>
              <a:t>-ФМ»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9936" y="1694296"/>
            <a:ext cx="55894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Montserrat regular"/>
              </a:rPr>
              <a:t>Строительство фабрики по производству мороженного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8295" y="6527963"/>
            <a:ext cx="960368" cy="69025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chemeClr val="tx1"/>
                </a:solidFill>
                <a:latin typeface="Montserrat regular"/>
              </a:rPr>
              <a:t>Резидент ТОР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40007" y="6509533"/>
            <a:ext cx="1996384" cy="690259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dirty="0">
                <a:latin typeface="Montserrat regular"/>
              </a:rPr>
              <a:t>Софинансирование инфраструктуры ВЭБ.РФ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823608" y="6503979"/>
            <a:ext cx="1735363" cy="687544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dirty="0">
                <a:latin typeface="Montserrat regular"/>
              </a:rPr>
              <a:t>Земельный участок по льготной аренде</a:t>
            </a:r>
          </a:p>
        </p:txBody>
      </p:sp>
      <p:sp>
        <p:nvSpPr>
          <p:cNvPr id="10" name="Равно 9"/>
          <p:cNvSpPr/>
          <p:nvPr/>
        </p:nvSpPr>
        <p:spPr>
          <a:xfrm>
            <a:off x="2987168" y="7218222"/>
            <a:ext cx="811317" cy="621466"/>
          </a:xfrm>
          <a:prstGeom prst="mathEqual">
            <a:avLst/>
          </a:prstGeom>
          <a:solidFill>
            <a:schemeClr val="accent4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5612" y="8001527"/>
            <a:ext cx="5854432" cy="121054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latin typeface="Montserrat regular"/>
            </a:endParaRPr>
          </a:p>
          <a:p>
            <a:pPr algn="ctr"/>
            <a:r>
              <a:rPr lang="ru-RU" dirty="0">
                <a:latin typeface="Montserrat regular"/>
              </a:rPr>
              <a:t>БОЛЕЕ </a:t>
            </a:r>
            <a:r>
              <a:rPr lang="ru-RU" sz="2800" dirty="0">
                <a:solidFill>
                  <a:srgbClr val="C00000"/>
                </a:solidFill>
                <a:latin typeface="Montserrat regular"/>
              </a:rPr>
              <a:t>1</a:t>
            </a:r>
            <a:endParaRPr lang="ru-RU" dirty="0">
              <a:solidFill>
                <a:srgbClr val="C00000"/>
              </a:solidFill>
              <a:latin typeface="Montserrat regular"/>
            </a:endParaRPr>
          </a:p>
          <a:p>
            <a:pPr algn="ctr"/>
            <a:r>
              <a:rPr lang="ru-RU" sz="1300" dirty="0">
                <a:latin typeface="Montserrat regular"/>
              </a:rPr>
              <a:t>млрд рублей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160419" y="7872667"/>
            <a:ext cx="2464817" cy="55068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FFC000"/>
                </a:solidFill>
                <a:latin typeface="Montserrat Bold"/>
              </a:rPr>
              <a:t>Общий объем </a:t>
            </a:r>
            <a:br>
              <a:rPr lang="ru-RU" sz="1800" b="1" dirty="0">
                <a:solidFill>
                  <a:srgbClr val="FFC000"/>
                </a:solidFill>
                <a:latin typeface="Montserrat Bold"/>
              </a:rPr>
            </a:br>
            <a:r>
              <a:rPr lang="ru-RU" sz="1800" b="1" dirty="0">
                <a:solidFill>
                  <a:srgbClr val="FFC000"/>
                </a:solidFill>
                <a:latin typeface="Montserrat Bold"/>
              </a:rPr>
              <a:t>поддержки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4540" y="353683"/>
            <a:ext cx="5854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Montserrat Bold (Заголовки)"/>
              </a:rPr>
              <a:t>Успешные реализованные практики</a:t>
            </a:r>
          </a:p>
        </p:txBody>
      </p:sp>
      <p:sp>
        <p:nvSpPr>
          <p:cNvPr id="12" name="Крест 11"/>
          <p:cNvSpPr/>
          <p:nvPr/>
        </p:nvSpPr>
        <p:spPr>
          <a:xfrm>
            <a:off x="4093421" y="6529016"/>
            <a:ext cx="672319" cy="664416"/>
          </a:xfrm>
          <a:prstGeom prst="plus">
            <a:avLst>
              <a:gd name="adj" fmla="val 37951"/>
            </a:avLst>
          </a:prstGeom>
          <a:solidFill>
            <a:schemeClr val="accent4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Крест 22"/>
          <p:cNvSpPr/>
          <p:nvPr/>
        </p:nvSpPr>
        <p:spPr>
          <a:xfrm>
            <a:off x="1310658" y="6537780"/>
            <a:ext cx="672319" cy="664416"/>
          </a:xfrm>
          <a:prstGeom prst="plus">
            <a:avLst>
              <a:gd name="adj" fmla="val 37951"/>
            </a:avLst>
          </a:prstGeom>
          <a:solidFill>
            <a:schemeClr val="accent4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00" y="2367171"/>
            <a:ext cx="5875052" cy="391670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57013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4">
            <a:extLst>
              <a:ext uri="{FF2B5EF4-FFF2-40B4-BE49-F238E27FC236}">
                <a16:creationId xmlns:a16="http://schemas.microsoft.com/office/drawing/2014/main" id="{ADCB938D-925E-4D6E-9BF3-B750287754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3"/>
          <a:stretch/>
        </p:blipFill>
        <p:spPr bwMode="auto">
          <a:xfrm>
            <a:off x="943465" y="2037042"/>
            <a:ext cx="5376579" cy="4051898"/>
          </a:xfrm>
          <a:prstGeom prst="roundRect">
            <a:avLst>
              <a:gd name="adj" fmla="val 9574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FBE593A-AB6D-4D07-B591-6C25153CEC7A}"/>
              </a:ext>
            </a:extLst>
          </p:cNvPr>
          <p:cNvSpPr/>
          <p:nvPr/>
        </p:nvSpPr>
        <p:spPr>
          <a:xfrm>
            <a:off x="655" y="0"/>
            <a:ext cx="394414" cy="9906000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  <a:buFontTx/>
              <a:buNone/>
            </a:pPr>
            <a:endParaRPr lang="ru-RU" sz="1800" kern="1200">
              <a:solidFill>
                <a:prstClr val="white"/>
              </a:solidFill>
            </a:endParaRPr>
          </a:p>
        </p:txBody>
      </p:sp>
      <p:sp>
        <p:nvSpPr>
          <p:cNvPr id="21" name="Google Shape;314;p6">
            <a:extLst>
              <a:ext uri="{FF2B5EF4-FFF2-40B4-BE49-F238E27FC236}">
                <a16:creationId xmlns:a16="http://schemas.microsoft.com/office/drawing/2014/main" id="{2A1C0FF2-CC09-4B7C-966A-852C9F8CC3D3}"/>
              </a:ext>
            </a:extLst>
          </p:cNvPr>
          <p:cNvSpPr txBox="1"/>
          <p:nvPr/>
        </p:nvSpPr>
        <p:spPr>
          <a:xfrm>
            <a:off x="704540" y="9380381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>
                <a:latin typeface="Montserrat regular"/>
              </a:rPr>
              <a:t>Тутаевский муниципальный округ</a:t>
            </a:r>
          </a:p>
        </p:txBody>
      </p:sp>
      <p:sp>
        <p:nvSpPr>
          <p:cNvPr id="22" name="Номер слайда 1">
            <a:extLst>
              <a:ext uri="{FF2B5EF4-FFF2-40B4-BE49-F238E27FC236}">
                <a16:creationId xmlns:a16="http://schemas.microsoft.com/office/drawing/2014/main" id="{6E51B21A-E0ED-4CA4-B8E3-413D2FD9C12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ru-RU" sz="1000">
                <a:solidFill>
                  <a:srgbClr val="2B2A29">
                    <a:lumMod val="75000"/>
                    <a:lumOff val="25000"/>
                  </a:srgbClr>
                </a:solidFill>
                <a:latin typeface="Montserrat regular"/>
                <a:cs typeface="Calibri"/>
              </a:rPr>
              <a:pPr/>
              <a:t>42</a:t>
            </a:fld>
            <a:endParaRPr lang="ru-RU" sz="1000" dirty="0">
              <a:solidFill>
                <a:srgbClr val="2B2A29">
                  <a:lumMod val="75000"/>
                  <a:lumOff val="25000"/>
                </a:srgbClr>
              </a:solidFill>
              <a:latin typeface="Montserrat regular"/>
              <a:cs typeface="Calibri"/>
            </a:endParaRPr>
          </a:p>
        </p:txBody>
      </p:sp>
      <p:sp>
        <p:nvSpPr>
          <p:cNvPr id="72" name="Google Shape;130;p2">
            <a:extLst>
              <a:ext uri="{FF2B5EF4-FFF2-40B4-BE49-F238E27FC236}">
                <a16:creationId xmlns:a16="http://schemas.microsoft.com/office/drawing/2014/main" id="{D1D84B8F-D990-4E49-B213-C9D94001B569}"/>
              </a:ext>
            </a:extLst>
          </p:cNvPr>
          <p:cNvSpPr txBox="1"/>
          <p:nvPr/>
        </p:nvSpPr>
        <p:spPr>
          <a:xfrm>
            <a:off x="541391" y="838442"/>
            <a:ext cx="5884536" cy="297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2000" b="1">
                <a:solidFill>
                  <a:schemeClr val="tx1"/>
                </a:solidFill>
                <a:latin typeface="Montserrat Bold" pitchFamily="2" charset="-5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 Bold" pitchFamily="2" charset="-52"/>
              </a:rPr>
              <a:t>ООО «ПСМ </a:t>
            </a:r>
            <a:r>
              <a:rPr kumimoji="0" lang="ru-RU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 Bold" pitchFamily="2" charset="-52"/>
              </a:rPr>
              <a:t>Прайм</a:t>
            </a: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 Bold" pitchFamily="2" charset="-52"/>
              </a:rPr>
              <a:t>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12068" y="1202811"/>
            <a:ext cx="5589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Montserrat regular"/>
              </a:rPr>
              <a:t>Организация производства </a:t>
            </a:r>
            <a:r>
              <a:rPr lang="ru-RU" sz="1600" dirty="0" err="1">
                <a:latin typeface="Montserrat regular"/>
              </a:rPr>
              <a:t>блочно</a:t>
            </a:r>
            <a:r>
              <a:rPr lang="ru-RU" sz="1600" dirty="0">
                <a:latin typeface="Montserrat regular"/>
              </a:rPr>
              <a:t>-комплектных электростанций большой мощности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0929" y="6316777"/>
            <a:ext cx="960368" cy="69025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chemeClr val="tx1"/>
                </a:solidFill>
                <a:latin typeface="Montserrat regular"/>
              </a:rPr>
              <a:t>Резидент ТОР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9955" y="6316777"/>
            <a:ext cx="885878" cy="690259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dirty="0">
                <a:latin typeface="Montserrat regular"/>
              </a:rPr>
              <a:t>Займы ВЭБ.РФ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93065" y="6316778"/>
            <a:ext cx="1550397" cy="690259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latin typeface="Montserrat regular"/>
              </a:rPr>
              <a:t>Возмещение затрат на инфраструктуру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271912" y="6319492"/>
            <a:ext cx="1533766" cy="687544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latin typeface="Montserrat regular"/>
              </a:rPr>
              <a:t>Земельный участок по льготной аренде</a:t>
            </a:r>
          </a:p>
        </p:txBody>
      </p:sp>
      <p:sp>
        <p:nvSpPr>
          <p:cNvPr id="9" name="Крест 8"/>
          <p:cNvSpPr/>
          <p:nvPr/>
        </p:nvSpPr>
        <p:spPr>
          <a:xfrm>
            <a:off x="1414225" y="6373762"/>
            <a:ext cx="481766" cy="576285"/>
          </a:xfrm>
          <a:prstGeom prst="plus">
            <a:avLst>
              <a:gd name="adj" fmla="val 36182"/>
            </a:avLst>
          </a:prstGeom>
          <a:solidFill>
            <a:schemeClr val="accent4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Крест 24"/>
          <p:cNvSpPr/>
          <p:nvPr/>
        </p:nvSpPr>
        <p:spPr>
          <a:xfrm>
            <a:off x="4778513" y="6380018"/>
            <a:ext cx="481766" cy="576285"/>
          </a:xfrm>
          <a:prstGeom prst="plus">
            <a:avLst>
              <a:gd name="adj" fmla="val 36182"/>
            </a:avLst>
          </a:prstGeom>
          <a:solidFill>
            <a:schemeClr val="accent4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Крест 25"/>
          <p:cNvSpPr/>
          <p:nvPr/>
        </p:nvSpPr>
        <p:spPr>
          <a:xfrm>
            <a:off x="2807465" y="6373762"/>
            <a:ext cx="469097" cy="576285"/>
          </a:xfrm>
          <a:prstGeom prst="plus">
            <a:avLst>
              <a:gd name="adj" fmla="val 36044"/>
            </a:avLst>
          </a:prstGeom>
          <a:solidFill>
            <a:schemeClr val="accent4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 9"/>
          <p:cNvSpPr/>
          <p:nvPr/>
        </p:nvSpPr>
        <p:spPr>
          <a:xfrm>
            <a:off x="3333627" y="7009016"/>
            <a:ext cx="811317" cy="621466"/>
          </a:xfrm>
          <a:prstGeom prst="mathEqual">
            <a:avLst/>
          </a:prstGeom>
          <a:solidFill>
            <a:schemeClr val="accent4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12068" y="7857011"/>
            <a:ext cx="5854432" cy="121054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latin typeface="Montserrat regular"/>
            </a:endParaRPr>
          </a:p>
          <a:p>
            <a:pPr algn="ctr"/>
            <a:r>
              <a:rPr lang="ru-RU" dirty="0">
                <a:latin typeface="Montserrat regular"/>
              </a:rPr>
              <a:t>БОЛЕЕ </a:t>
            </a:r>
            <a:r>
              <a:rPr lang="ru-RU" sz="2800" dirty="0">
                <a:solidFill>
                  <a:srgbClr val="C00000"/>
                </a:solidFill>
                <a:latin typeface="Montserrat regular"/>
              </a:rPr>
              <a:t>600</a:t>
            </a:r>
            <a:endParaRPr lang="ru-RU" dirty="0">
              <a:solidFill>
                <a:srgbClr val="C00000"/>
              </a:solidFill>
              <a:latin typeface="Montserrat regular"/>
            </a:endParaRPr>
          </a:p>
          <a:p>
            <a:pPr algn="ctr"/>
            <a:r>
              <a:rPr lang="ru-RU" sz="1300" dirty="0">
                <a:latin typeface="Montserrat regular"/>
              </a:rPr>
              <a:t>млн рублей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506876" y="7630482"/>
            <a:ext cx="2464817" cy="55068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FFC000"/>
                </a:solidFill>
                <a:latin typeface="Montserrat Bold"/>
              </a:rPr>
              <a:t>Общий объем </a:t>
            </a:r>
            <a:br>
              <a:rPr lang="ru-RU" sz="1800" b="1" dirty="0">
                <a:solidFill>
                  <a:srgbClr val="FFC000"/>
                </a:solidFill>
                <a:latin typeface="Montserrat Bold"/>
              </a:rPr>
            </a:br>
            <a:r>
              <a:rPr lang="ru-RU" sz="1800" b="1" dirty="0">
                <a:solidFill>
                  <a:srgbClr val="FFC000"/>
                </a:solidFill>
                <a:latin typeface="Montserrat Bold"/>
              </a:rPr>
              <a:t>поддержки</a:t>
            </a:r>
          </a:p>
        </p:txBody>
      </p:sp>
    </p:spTree>
    <p:extLst>
      <p:ext uri="{BB962C8B-B14F-4D97-AF65-F5344CB8AC3E}">
        <p14:creationId xmlns:p14="http://schemas.microsoft.com/office/powerpoint/2010/main" val="20096904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66AD1-A6E9-9E54-778F-6EA517FE5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0E59DEB0-993D-21C4-9BBF-CEA6555EC0C4}"/>
              </a:ext>
            </a:extLst>
          </p:cNvPr>
          <p:cNvSpPr/>
          <p:nvPr/>
        </p:nvSpPr>
        <p:spPr>
          <a:xfrm>
            <a:off x="655" y="0"/>
            <a:ext cx="394414" cy="9906000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  <a:buFontTx/>
              <a:buNone/>
            </a:pPr>
            <a:endParaRPr lang="ru-RU" sz="1800" kern="1200">
              <a:solidFill>
                <a:prstClr val="white"/>
              </a:solidFill>
            </a:endParaRPr>
          </a:p>
        </p:txBody>
      </p:sp>
      <p:sp>
        <p:nvSpPr>
          <p:cNvPr id="21" name="Google Shape;314;p6">
            <a:extLst>
              <a:ext uri="{FF2B5EF4-FFF2-40B4-BE49-F238E27FC236}">
                <a16:creationId xmlns:a16="http://schemas.microsoft.com/office/drawing/2014/main" id="{2EFD3A9F-B80E-119D-1B64-58CFFCDB0064}"/>
              </a:ext>
            </a:extLst>
          </p:cNvPr>
          <p:cNvSpPr txBox="1"/>
          <p:nvPr/>
        </p:nvSpPr>
        <p:spPr>
          <a:xfrm>
            <a:off x="704540" y="9380381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>
                <a:latin typeface="Montserrat regular"/>
              </a:rPr>
              <a:t>Тутаевский муниципальный округ</a:t>
            </a:r>
          </a:p>
        </p:txBody>
      </p:sp>
      <p:sp>
        <p:nvSpPr>
          <p:cNvPr id="22" name="Номер слайда 1">
            <a:extLst>
              <a:ext uri="{FF2B5EF4-FFF2-40B4-BE49-F238E27FC236}">
                <a16:creationId xmlns:a16="http://schemas.microsoft.com/office/drawing/2014/main" id="{62513698-6273-D75C-9A6E-D3108C38B599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ru-RU" sz="1000">
                <a:solidFill>
                  <a:srgbClr val="2B2A29">
                    <a:lumMod val="75000"/>
                    <a:lumOff val="25000"/>
                  </a:srgbClr>
                </a:solidFill>
                <a:latin typeface="Montserrat regular"/>
                <a:cs typeface="Calibri"/>
              </a:rPr>
              <a:pPr/>
              <a:t>43</a:t>
            </a:fld>
            <a:endParaRPr lang="ru-RU" sz="1000" dirty="0">
              <a:solidFill>
                <a:srgbClr val="2B2A29">
                  <a:lumMod val="75000"/>
                  <a:lumOff val="25000"/>
                </a:srgbClr>
              </a:solidFill>
              <a:latin typeface="Montserrat regular"/>
              <a:cs typeface="Calibri"/>
            </a:endParaRPr>
          </a:p>
        </p:txBody>
      </p:sp>
      <p:sp>
        <p:nvSpPr>
          <p:cNvPr id="72" name="Google Shape;130;p2">
            <a:extLst>
              <a:ext uri="{FF2B5EF4-FFF2-40B4-BE49-F238E27FC236}">
                <a16:creationId xmlns:a16="http://schemas.microsoft.com/office/drawing/2014/main" id="{DD76C420-B6A0-5D9A-0B22-C06FED6B1696}"/>
              </a:ext>
            </a:extLst>
          </p:cNvPr>
          <p:cNvSpPr txBox="1"/>
          <p:nvPr/>
        </p:nvSpPr>
        <p:spPr>
          <a:xfrm>
            <a:off x="597577" y="725026"/>
            <a:ext cx="5884536" cy="297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2000" b="1">
                <a:solidFill>
                  <a:schemeClr val="tx1"/>
                </a:solidFill>
                <a:latin typeface="Montserrat Bold" pitchFamily="2" charset="-5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 Bold" pitchFamily="2" charset="-52"/>
              </a:rPr>
              <a:t>ООО «ТКЗ Реал-</a:t>
            </a:r>
            <a:r>
              <a:rPr kumimoji="0" lang="ru-RU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 Bold" pitchFamily="2" charset="-52"/>
              </a:rPr>
              <a:t>Сорб</a:t>
            </a: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 Bold" pitchFamily="2" charset="-52"/>
              </a:rPr>
              <a:t>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FF0568-3037-DE78-674D-D1B2ADFADB5C}"/>
              </a:ext>
            </a:extLst>
          </p:cNvPr>
          <p:cNvSpPr txBox="1"/>
          <p:nvPr/>
        </p:nvSpPr>
        <p:spPr>
          <a:xfrm>
            <a:off x="846657" y="1151534"/>
            <a:ext cx="558949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Montserrat regular"/>
              </a:rPr>
              <a:t>Создание завода полного цикла по производству отечественных алюмооксидных катализаторов и адсорбентов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BC0D2FC-000E-A438-97C6-DF7529957CAA}"/>
              </a:ext>
            </a:extLst>
          </p:cNvPr>
          <p:cNvSpPr/>
          <p:nvPr/>
        </p:nvSpPr>
        <p:spPr>
          <a:xfrm>
            <a:off x="765337" y="6278116"/>
            <a:ext cx="960368" cy="69025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chemeClr val="tx1"/>
                </a:solidFill>
                <a:latin typeface="Montserrat regular"/>
              </a:rPr>
              <a:t>Резидент ТОР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70D9659-B04B-1217-33B4-3612C4F01725}"/>
              </a:ext>
            </a:extLst>
          </p:cNvPr>
          <p:cNvSpPr/>
          <p:nvPr/>
        </p:nvSpPr>
        <p:spPr>
          <a:xfrm>
            <a:off x="2922813" y="6250457"/>
            <a:ext cx="885878" cy="690259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dirty="0">
                <a:latin typeface="Montserrat regular"/>
              </a:rPr>
              <a:t>Займы ВЭБ.РФ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5EDE900-AC6C-9090-0D6D-2982891CC12E}"/>
              </a:ext>
            </a:extLst>
          </p:cNvPr>
          <p:cNvSpPr/>
          <p:nvPr/>
        </p:nvSpPr>
        <p:spPr>
          <a:xfrm>
            <a:off x="4885750" y="6250211"/>
            <a:ext cx="1550397" cy="690259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latin typeface="Montserrat regular"/>
              </a:rPr>
              <a:t>Возмещение затрат на инфраструктуру</a:t>
            </a:r>
          </a:p>
        </p:txBody>
      </p:sp>
      <p:sp>
        <p:nvSpPr>
          <p:cNvPr id="9" name="Крест 8">
            <a:extLst>
              <a:ext uri="{FF2B5EF4-FFF2-40B4-BE49-F238E27FC236}">
                <a16:creationId xmlns:a16="http://schemas.microsoft.com/office/drawing/2014/main" id="{24EDE64B-BCF0-FAD2-47EB-7E681DC43259}"/>
              </a:ext>
            </a:extLst>
          </p:cNvPr>
          <p:cNvSpPr/>
          <p:nvPr/>
        </p:nvSpPr>
        <p:spPr>
          <a:xfrm>
            <a:off x="1964152" y="6373762"/>
            <a:ext cx="481766" cy="576285"/>
          </a:xfrm>
          <a:prstGeom prst="plus">
            <a:avLst>
              <a:gd name="adj" fmla="val 36182"/>
            </a:avLst>
          </a:prstGeom>
          <a:solidFill>
            <a:schemeClr val="accent4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Крест 25">
            <a:extLst>
              <a:ext uri="{FF2B5EF4-FFF2-40B4-BE49-F238E27FC236}">
                <a16:creationId xmlns:a16="http://schemas.microsoft.com/office/drawing/2014/main" id="{3F044E1F-2878-0D27-649E-798D857B8D52}"/>
              </a:ext>
            </a:extLst>
          </p:cNvPr>
          <p:cNvSpPr/>
          <p:nvPr/>
        </p:nvSpPr>
        <p:spPr>
          <a:xfrm>
            <a:off x="4110461" y="6382689"/>
            <a:ext cx="469097" cy="576285"/>
          </a:xfrm>
          <a:prstGeom prst="plus">
            <a:avLst>
              <a:gd name="adj" fmla="val 36044"/>
            </a:avLst>
          </a:prstGeom>
          <a:solidFill>
            <a:schemeClr val="accent4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 9">
            <a:extLst>
              <a:ext uri="{FF2B5EF4-FFF2-40B4-BE49-F238E27FC236}">
                <a16:creationId xmlns:a16="http://schemas.microsoft.com/office/drawing/2014/main" id="{E0D1FEE6-8160-73DD-EE13-5C09B17710F7}"/>
              </a:ext>
            </a:extLst>
          </p:cNvPr>
          <p:cNvSpPr/>
          <p:nvPr/>
        </p:nvSpPr>
        <p:spPr>
          <a:xfrm>
            <a:off x="3333627" y="7009016"/>
            <a:ext cx="811317" cy="621466"/>
          </a:xfrm>
          <a:prstGeom prst="mathEqual">
            <a:avLst/>
          </a:prstGeom>
          <a:solidFill>
            <a:schemeClr val="accent4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26AC31A-D4AA-2E42-FEA8-0CAE0A79853D}"/>
              </a:ext>
            </a:extLst>
          </p:cNvPr>
          <p:cNvSpPr/>
          <p:nvPr/>
        </p:nvSpPr>
        <p:spPr>
          <a:xfrm>
            <a:off x="812068" y="7857011"/>
            <a:ext cx="5854432" cy="121054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latin typeface="Montserrat regular"/>
            </a:endParaRPr>
          </a:p>
          <a:p>
            <a:pPr algn="ctr"/>
            <a:r>
              <a:rPr lang="ru-RU" dirty="0">
                <a:latin typeface="Montserrat regular"/>
              </a:rPr>
              <a:t>ПОРЯДКА </a:t>
            </a:r>
            <a:r>
              <a:rPr lang="ru-RU" sz="2800" dirty="0">
                <a:solidFill>
                  <a:srgbClr val="C00000"/>
                </a:solidFill>
                <a:latin typeface="Montserrat regular"/>
              </a:rPr>
              <a:t>250</a:t>
            </a:r>
            <a:endParaRPr lang="ru-RU" dirty="0">
              <a:solidFill>
                <a:srgbClr val="C00000"/>
              </a:solidFill>
              <a:latin typeface="Montserrat regular"/>
            </a:endParaRPr>
          </a:p>
          <a:p>
            <a:pPr algn="ctr"/>
            <a:r>
              <a:rPr lang="ru-RU" sz="1300" dirty="0">
                <a:latin typeface="Montserrat regular"/>
              </a:rPr>
              <a:t>млн рублей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695C9C0-A62B-823D-097B-C6AAB3AB174E}"/>
              </a:ext>
            </a:extLst>
          </p:cNvPr>
          <p:cNvSpPr/>
          <p:nvPr/>
        </p:nvSpPr>
        <p:spPr>
          <a:xfrm>
            <a:off x="2506876" y="7630482"/>
            <a:ext cx="2464817" cy="55068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FFC000"/>
                </a:solidFill>
                <a:latin typeface="Montserrat Bold"/>
              </a:rPr>
              <a:t>Общий объем </a:t>
            </a:r>
            <a:br>
              <a:rPr lang="ru-RU" sz="1800" b="1" dirty="0">
                <a:solidFill>
                  <a:srgbClr val="FFC000"/>
                </a:solidFill>
                <a:latin typeface="Montserrat Bold"/>
              </a:rPr>
            </a:br>
            <a:r>
              <a:rPr lang="ru-RU" sz="1800" b="1" dirty="0">
                <a:solidFill>
                  <a:srgbClr val="FFC000"/>
                </a:solidFill>
                <a:latin typeface="Montserrat Bold"/>
              </a:rPr>
              <a:t>поддержки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FF11866-EAA1-29B4-26FC-CE45E82D0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49" y="2153541"/>
            <a:ext cx="6080307" cy="3907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4549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D2571-43F1-2588-FD2D-80DB0F851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154DB310-DE08-E8B3-89F3-96DA820E4D57}"/>
              </a:ext>
            </a:extLst>
          </p:cNvPr>
          <p:cNvSpPr/>
          <p:nvPr/>
        </p:nvSpPr>
        <p:spPr>
          <a:xfrm>
            <a:off x="655" y="0"/>
            <a:ext cx="394414" cy="9906000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  <a:buFontTx/>
              <a:buNone/>
            </a:pPr>
            <a:endParaRPr lang="ru-RU" sz="1800" kern="1200">
              <a:solidFill>
                <a:prstClr val="white"/>
              </a:solidFill>
            </a:endParaRPr>
          </a:p>
        </p:txBody>
      </p:sp>
      <p:sp>
        <p:nvSpPr>
          <p:cNvPr id="21" name="Google Shape;314;p6">
            <a:extLst>
              <a:ext uri="{FF2B5EF4-FFF2-40B4-BE49-F238E27FC236}">
                <a16:creationId xmlns:a16="http://schemas.microsoft.com/office/drawing/2014/main" id="{F3E11EE6-F059-5F26-9414-117918F46069}"/>
              </a:ext>
            </a:extLst>
          </p:cNvPr>
          <p:cNvSpPr txBox="1"/>
          <p:nvPr/>
        </p:nvSpPr>
        <p:spPr>
          <a:xfrm>
            <a:off x="704540" y="9380381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>
                <a:latin typeface="Montserrat regular"/>
              </a:rPr>
              <a:t>Тутаевский муниципальный округ</a:t>
            </a:r>
          </a:p>
        </p:txBody>
      </p:sp>
      <p:sp>
        <p:nvSpPr>
          <p:cNvPr id="22" name="Номер слайда 1">
            <a:extLst>
              <a:ext uri="{FF2B5EF4-FFF2-40B4-BE49-F238E27FC236}">
                <a16:creationId xmlns:a16="http://schemas.microsoft.com/office/drawing/2014/main" id="{A8430316-AB81-C571-73E2-FD11B526F7A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ru-RU" sz="1000">
                <a:solidFill>
                  <a:srgbClr val="2B2A29">
                    <a:lumMod val="75000"/>
                    <a:lumOff val="25000"/>
                  </a:srgbClr>
                </a:solidFill>
                <a:latin typeface="Montserrat regular"/>
                <a:cs typeface="Calibri"/>
              </a:rPr>
              <a:pPr/>
              <a:t>44</a:t>
            </a:fld>
            <a:endParaRPr lang="ru-RU" sz="1000" dirty="0">
              <a:solidFill>
                <a:srgbClr val="2B2A29">
                  <a:lumMod val="75000"/>
                  <a:lumOff val="25000"/>
                </a:srgbClr>
              </a:solidFill>
              <a:latin typeface="Montserrat regular"/>
              <a:cs typeface="Calibri"/>
            </a:endParaRPr>
          </a:p>
        </p:txBody>
      </p:sp>
      <p:sp>
        <p:nvSpPr>
          <p:cNvPr id="72" name="Google Shape;130;p2">
            <a:extLst>
              <a:ext uri="{FF2B5EF4-FFF2-40B4-BE49-F238E27FC236}">
                <a16:creationId xmlns:a16="http://schemas.microsoft.com/office/drawing/2014/main" id="{58FDB582-E638-2C3A-B0D5-4948BC1DD106}"/>
              </a:ext>
            </a:extLst>
          </p:cNvPr>
          <p:cNvSpPr txBox="1"/>
          <p:nvPr/>
        </p:nvSpPr>
        <p:spPr>
          <a:xfrm>
            <a:off x="597577" y="725026"/>
            <a:ext cx="5884536" cy="297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2000" b="1">
                <a:solidFill>
                  <a:schemeClr val="tx1"/>
                </a:solidFill>
                <a:latin typeface="Montserrat Bold" pitchFamily="2" charset="-5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 Bold" pitchFamily="2" charset="-52"/>
              </a:rPr>
              <a:t>ООО «Завод Волга Полимер»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D50CAC-F826-3C5E-9157-92F48CF80A6D}"/>
              </a:ext>
            </a:extLst>
          </p:cNvPr>
          <p:cNvSpPr txBox="1"/>
          <p:nvPr/>
        </p:nvSpPr>
        <p:spPr>
          <a:xfrm>
            <a:off x="846657" y="1151534"/>
            <a:ext cx="558949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Montserrat regular"/>
              </a:rPr>
              <a:t>Производство ленты упаковочной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8D06756-832F-F19A-074B-A702C96951F4}"/>
              </a:ext>
            </a:extLst>
          </p:cNvPr>
          <p:cNvSpPr/>
          <p:nvPr/>
        </p:nvSpPr>
        <p:spPr>
          <a:xfrm>
            <a:off x="989556" y="6241144"/>
            <a:ext cx="885879" cy="7272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chemeClr val="tx1"/>
                </a:solidFill>
                <a:latin typeface="Montserrat regular"/>
              </a:rPr>
              <a:t>Резидент ТОР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9FCB2AD-0933-9B6C-9C7E-90EC866B2017}"/>
              </a:ext>
            </a:extLst>
          </p:cNvPr>
          <p:cNvSpPr/>
          <p:nvPr/>
        </p:nvSpPr>
        <p:spPr>
          <a:xfrm>
            <a:off x="812068" y="7729103"/>
            <a:ext cx="5854432" cy="13384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latin typeface="Montserrat regular"/>
              </a:rPr>
              <a:t>БОЛЕЕ </a:t>
            </a:r>
            <a:r>
              <a:rPr lang="ru-RU" sz="2800" dirty="0">
                <a:solidFill>
                  <a:srgbClr val="C00000"/>
                </a:solidFill>
                <a:latin typeface="Montserrat regular"/>
              </a:rPr>
              <a:t>125</a:t>
            </a:r>
            <a:endParaRPr lang="ru-RU" sz="1200" dirty="0">
              <a:solidFill>
                <a:srgbClr val="C00000"/>
              </a:solidFill>
              <a:latin typeface="Montserrat regular"/>
            </a:endParaRPr>
          </a:p>
          <a:p>
            <a:pPr algn="ctr"/>
            <a:r>
              <a:rPr lang="ru-RU" sz="1300" dirty="0">
                <a:latin typeface="Montserrat regular"/>
              </a:rPr>
              <a:t>млн рублей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3341554-FC0D-9191-5DD3-F4AA466B2EEF}"/>
              </a:ext>
            </a:extLst>
          </p:cNvPr>
          <p:cNvSpPr/>
          <p:nvPr/>
        </p:nvSpPr>
        <p:spPr>
          <a:xfrm>
            <a:off x="2464530" y="7058360"/>
            <a:ext cx="2464817" cy="112318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FFC000"/>
                </a:solidFill>
                <a:latin typeface="Montserrat Bold"/>
              </a:rPr>
              <a:t>Общий объем </a:t>
            </a:r>
            <a:br>
              <a:rPr lang="ru-RU" sz="1800" b="1" dirty="0">
                <a:solidFill>
                  <a:srgbClr val="FFC000"/>
                </a:solidFill>
                <a:latin typeface="Montserrat Bold"/>
              </a:rPr>
            </a:br>
            <a:r>
              <a:rPr lang="ru-RU" sz="1800" b="1" dirty="0">
                <a:solidFill>
                  <a:srgbClr val="FFC000"/>
                </a:solidFill>
                <a:latin typeface="Montserrat Bold"/>
              </a:rPr>
              <a:t>поддержки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1B0F5BD-6F4E-DF59-CD38-7D33A61E1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623" y="2004663"/>
            <a:ext cx="5589490" cy="3706517"/>
          </a:xfrm>
          <a:prstGeom prst="rect">
            <a:avLst/>
          </a:prstGeom>
        </p:spPr>
      </p:pic>
      <p:sp>
        <p:nvSpPr>
          <p:cNvPr id="2" name="Крест 1">
            <a:extLst>
              <a:ext uri="{FF2B5EF4-FFF2-40B4-BE49-F238E27FC236}">
                <a16:creationId xmlns:a16="http://schemas.microsoft.com/office/drawing/2014/main" id="{1A3F5628-CB8B-ECE5-CE57-DFE162A31FE0}"/>
              </a:ext>
            </a:extLst>
          </p:cNvPr>
          <p:cNvSpPr/>
          <p:nvPr/>
        </p:nvSpPr>
        <p:spPr>
          <a:xfrm>
            <a:off x="1960732" y="6335102"/>
            <a:ext cx="481766" cy="576285"/>
          </a:xfrm>
          <a:prstGeom prst="plus">
            <a:avLst>
              <a:gd name="adj" fmla="val 36182"/>
            </a:avLst>
          </a:prstGeom>
          <a:solidFill>
            <a:schemeClr val="accent4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275408E-05D3-F2E8-D10C-63A2D00D888D}"/>
              </a:ext>
            </a:extLst>
          </p:cNvPr>
          <p:cNvSpPr/>
          <p:nvPr/>
        </p:nvSpPr>
        <p:spPr>
          <a:xfrm>
            <a:off x="2527795" y="6247439"/>
            <a:ext cx="885878" cy="690259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dirty="0">
                <a:latin typeface="Montserrat regular"/>
              </a:rPr>
              <a:t>Займы ФПП ЯО</a:t>
            </a:r>
          </a:p>
        </p:txBody>
      </p:sp>
      <p:sp>
        <p:nvSpPr>
          <p:cNvPr id="12" name="Крест 11">
            <a:extLst>
              <a:ext uri="{FF2B5EF4-FFF2-40B4-BE49-F238E27FC236}">
                <a16:creationId xmlns:a16="http://schemas.microsoft.com/office/drawing/2014/main" id="{92A12D4F-8D55-7E6C-45B1-BA45EECCC601}"/>
              </a:ext>
            </a:extLst>
          </p:cNvPr>
          <p:cNvSpPr/>
          <p:nvPr/>
        </p:nvSpPr>
        <p:spPr>
          <a:xfrm>
            <a:off x="3518752" y="6330718"/>
            <a:ext cx="481766" cy="576285"/>
          </a:xfrm>
          <a:prstGeom prst="plus">
            <a:avLst>
              <a:gd name="adj" fmla="val 36182"/>
            </a:avLst>
          </a:prstGeom>
          <a:solidFill>
            <a:schemeClr val="accent4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185A4EF-DB86-7D4E-6235-0FB8B677AE19}"/>
              </a:ext>
            </a:extLst>
          </p:cNvPr>
          <p:cNvSpPr/>
          <p:nvPr/>
        </p:nvSpPr>
        <p:spPr>
          <a:xfrm>
            <a:off x="4083874" y="6254686"/>
            <a:ext cx="898694" cy="690259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latin typeface="Montserrat regular"/>
              </a:rPr>
              <a:t>Лизинг АО «РЛК ЯО»</a:t>
            </a:r>
          </a:p>
        </p:txBody>
      </p:sp>
      <p:sp>
        <p:nvSpPr>
          <p:cNvPr id="15" name="Крест 14">
            <a:extLst>
              <a:ext uri="{FF2B5EF4-FFF2-40B4-BE49-F238E27FC236}">
                <a16:creationId xmlns:a16="http://schemas.microsoft.com/office/drawing/2014/main" id="{EF7B0820-1812-64A8-20F6-DB861D2E478A}"/>
              </a:ext>
            </a:extLst>
          </p:cNvPr>
          <p:cNvSpPr/>
          <p:nvPr/>
        </p:nvSpPr>
        <p:spPr>
          <a:xfrm>
            <a:off x="5065924" y="6304425"/>
            <a:ext cx="481766" cy="576285"/>
          </a:xfrm>
          <a:prstGeom prst="plus">
            <a:avLst>
              <a:gd name="adj" fmla="val 36182"/>
            </a:avLst>
          </a:prstGeom>
          <a:solidFill>
            <a:schemeClr val="accent4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48BF200-E43D-4D5F-A97E-83E07A13711D}"/>
              </a:ext>
            </a:extLst>
          </p:cNvPr>
          <p:cNvSpPr/>
          <p:nvPr/>
        </p:nvSpPr>
        <p:spPr>
          <a:xfrm>
            <a:off x="5716501" y="6254686"/>
            <a:ext cx="898694" cy="690259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err="1">
                <a:latin typeface="Montserrat regular"/>
              </a:rPr>
              <a:t>Займ</a:t>
            </a:r>
            <a:r>
              <a:rPr lang="ru-RU" sz="1200" dirty="0">
                <a:latin typeface="Montserrat regular"/>
              </a:rPr>
              <a:t>  АО «МСП Банк»</a:t>
            </a:r>
          </a:p>
        </p:txBody>
      </p:sp>
    </p:spTree>
    <p:extLst>
      <p:ext uri="{BB962C8B-B14F-4D97-AF65-F5344CB8AC3E}">
        <p14:creationId xmlns:p14="http://schemas.microsoft.com/office/powerpoint/2010/main" val="14487979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"/>
          <p:cNvSpPr txBox="1"/>
          <p:nvPr/>
        </p:nvSpPr>
        <p:spPr>
          <a:xfrm>
            <a:off x="718848" y="3870096"/>
            <a:ext cx="4510878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3D3D3C"/>
                </a:solidFill>
                <a:latin typeface="Montserrat Bold" pitchFamily="2" charset="-52"/>
                <a:sym typeface="Arial"/>
              </a:rPr>
              <a:t>Инвестиционные предложения</a:t>
            </a:r>
          </a:p>
        </p:txBody>
      </p:sp>
      <p:sp>
        <p:nvSpPr>
          <p:cNvPr id="212" name="Google Shape;212;p4"/>
          <p:cNvSpPr/>
          <p:nvPr/>
        </p:nvSpPr>
        <p:spPr>
          <a:xfrm rot="2700000">
            <a:off x="5138949" y="26642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4"/>
          <p:cNvSpPr/>
          <p:nvPr/>
        </p:nvSpPr>
        <p:spPr>
          <a:xfrm rot="2700000">
            <a:off x="5138949" y="157181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4"/>
          <p:cNvSpPr/>
          <p:nvPr/>
        </p:nvSpPr>
        <p:spPr>
          <a:xfrm rot="2700000">
            <a:off x="5794797" y="921493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4"/>
          <p:cNvSpPr/>
          <p:nvPr/>
        </p:nvSpPr>
        <p:spPr>
          <a:xfrm rot="2700000">
            <a:off x="6489495" y="26642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4"/>
          <p:cNvSpPr/>
          <p:nvPr/>
        </p:nvSpPr>
        <p:spPr>
          <a:xfrm rot="2700000">
            <a:off x="6489495" y="157181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4"/>
          <p:cNvSpPr/>
          <p:nvPr/>
        </p:nvSpPr>
        <p:spPr>
          <a:xfrm rot="2700000">
            <a:off x="5800553" y="-376446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4"/>
          <p:cNvSpPr/>
          <p:nvPr/>
        </p:nvSpPr>
        <p:spPr>
          <a:xfrm rot="2700000">
            <a:off x="5134523" y="287890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4"/>
          <p:cNvSpPr/>
          <p:nvPr/>
        </p:nvSpPr>
        <p:spPr>
          <a:xfrm rot="2700000">
            <a:off x="5134523" y="418429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4"/>
          <p:cNvSpPr/>
          <p:nvPr/>
        </p:nvSpPr>
        <p:spPr>
          <a:xfrm rot="2700000">
            <a:off x="5790371" y="3533972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4"/>
          <p:cNvSpPr/>
          <p:nvPr/>
        </p:nvSpPr>
        <p:spPr>
          <a:xfrm rot="2700000">
            <a:off x="6485069" y="287890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4"/>
          <p:cNvSpPr/>
          <p:nvPr/>
        </p:nvSpPr>
        <p:spPr>
          <a:xfrm rot="2700000">
            <a:off x="6485069" y="418429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4"/>
          <p:cNvSpPr/>
          <p:nvPr/>
        </p:nvSpPr>
        <p:spPr>
          <a:xfrm rot="2700000">
            <a:off x="5796127" y="2236033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4"/>
          <p:cNvSpPr/>
          <p:nvPr/>
        </p:nvSpPr>
        <p:spPr>
          <a:xfrm rot="2700000">
            <a:off x="5134523" y="5501188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4"/>
          <p:cNvSpPr/>
          <p:nvPr/>
        </p:nvSpPr>
        <p:spPr>
          <a:xfrm rot="2700000">
            <a:off x="5134523" y="6806578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4"/>
          <p:cNvSpPr/>
          <p:nvPr/>
        </p:nvSpPr>
        <p:spPr>
          <a:xfrm rot="2700000">
            <a:off x="5790371" y="6156258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4"/>
          <p:cNvSpPr/>
          <p:nvPr/>
        </p:nvSpPr>
        <p:spPr>
          <a:xfrm rot="2700000">
            <a:off x="6485069" y="5501188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4"/>
          <p:cNvSpPr/>
          <p:nvPr/>
        </p:nvSpPr>
        <p:spPr>
          <a:xfrm rot="2700000">
            <a:off x="6485069" y="6806578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4"/>
          <p:cNvSpPr/>
          <p:nvPr/>
        </p:nvSpPr>
        <p:spPr>
          <a:xfrm rot="2700000">
            <a:off x="5796127" y="4858319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4"/>
          <p:cNvSpPr/>
          <p:nvPr/>
        </p:nvSpPr>
        <p:spPr>
          <a:xfrm rot="2700000">
            <a:off x="5134523" y="813559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4"/>
          <p:cNvSpPr/>
          <p:nvPr/>
        </p:nvSpPr>
        <p:spPr>
          <a:xfrm rot="2700000">
            <a:off x="5134523" y="944098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4"/>
          <p:cNvSpPr/>
          <p:nvPr/>
        </p:nvSpPr>
        <p:spPr>
          <a:xfrm rot="2700000">
            <a:off x="5790371" y="8790662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4"/>
          <p:cNvSpPr/>
          <p:nvPr/>
        </p:nvSpPr>
        <p:spPr>
          <a:xfrm rot="2700000">
            <a:off x="6485069" y="813559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4"/>
          <p:cNvSpPr/>
          <p:nvPr/>
        </p:nvSpPr>
        <p:spPr>
          <a:xfrm rot="2700000">
            <a:off x="6485069" y="944098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4"/>
          <p:cNvSpPr/>
          <p:nvPr/>
        </p:nvSpPr>
        <p:spPr>
          <a:xfrm rot="2700000">
            <a:off x="5796127" y="7492723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3FD5D94-3C76-4773-B198-3430B6667A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28" y="497317"/>
            <a:ext cx="658265" cy="83756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2912458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347EF-7701-40FF-A944-62963A0AE1A9}" type="slidenum">
              <a:rPr lang="ru-RU" sz="1000" smtClean="0">
                <a:solidFill>
                  <a:prstClr val="black">
                    <a:tint val="75000"/>
                  </a:prstClr>
                </a:solidFill>
                <a:latin typeface="Montserrat regular"/>
              </a:rPr>
              <a:pPr/>
              <a:t>46</a:t>
            </a:fld>
            <a:endParaRPr lang="ru-RU" dirty="0">
              <a:solidFill>
                <a:prstClr val="black">
                  <a:tint val="75000"/>
                </a:prstClr>
              </a:solidFill>
              <a:latin typeface="Montserrat regular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6E11B98-EE01-64D5-2B32-CE4C4DF458E0}"/>
              </a:ext>
            </a:extLst>
          </p:cNvPr>
          <p:cNvSpPr/>
          <p:nvPr/>
        </p:nvSpPr>
        <p:spPr>
          <a:xfrm>
            <a:off x="6606802" y="0"/>
            <a:ext cx="282851" cy="990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67062" y="160026"/>
            <a:ext cx="5920675" cy="1259013"/>
          </a:xfrm>
        </p:spPr>
        <p:txBody>
          <a:bodyPr>
            <a:normAutofit/>
          </a:bodyPr>
          <a:lstStyle/>
          <a:p>
            <a:pPr lvl="0"/>
            <a:r>
              <a:rPr lang="ru-RU" sz="2400" b="1" dirty="0">
                <a:solidFill>
                  <a:srgbClr val="FFCC00"/>
                </a:solidFill>
                <a:latin typeface="Montserrat Bold" pitchFamily="2" charset="-52"/>
                <a:sym typeface="Arial"/>
              </a:rPr>
              <a:t>Развитие жилищного строительства на территории</a:t>
            </a:r>
            <a:br>
              <a:rPr lang="ru-RU" sz="2400" b="1" dirty="0">
                <a:solidFill>
                  <a:srgbClr val="FFCC00"/>
                </a:solidFill>
                <a:latin typeface="Montserrat Bold" pitchFamily="2" charset="-52"/>
                <a:sym typeface="Arial"/>
              </a:rPr>
            </a:br>
            <a:r>
              <a:rPr lang="ru-RU" sz="2400" b="1" dirty="0">
                <a:solidFill>
                  <a:srgbClr val="FFCC00"/>
                </a:solidFill>
                <a:latin typeface="Montserrat Bold" pitchFamily="2" charset="-52"/>
                <a:sym typeface="Arial"/>
              </a:rPr>
              <a:t>г. Тутаева</a:t>
            </a:r>
            <a:endParaRPr lang="ru-RU" sz="2400" dirty="0">
              <a:solidFill>
                <a:srgbClr val="FFCC00"/>
              </a:solidFill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2586446" y="1240972"/>
            <a:ext cx="3827417" cy="2259874"/>
          </a:xfrm>
          <a:prstGeom prst="flowChartAlternateProcess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Google Shape;314;p6">
            <a:extLst>
              <a:ext uri="{FF2B5EF4-FFF2-40B4-BE49-F238E27FC236}">
                <a16:creationId xmlns:a16="http://schemas.microsoft.com/office/drawing/2014/main" id="{9E83A78A-9B61-430F-A970-A89C7B20343B}"/>
              </a:ext>
            </a:extLst>
          </p:cNvPr>
          <p:cNvSpPr txBox="1"/>
          <p:nvPr/>
        </p:nvSpPr>
        <p:spPr>
          <a:xfrm>
            <a:off x="704540" y="9380381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>
                <a:latin typeface="Montserrat regular"/>
              </a:rPr>
              <a:t>Тутаевский муниципальный округ</a:t>
            </a:r>
          </a:p>
        </p:txBody>
      </p:sp>
      <p:sp>
        <p:nvSpPr>
          <p:cNvPr id="13" name="Объект 2"/>
          <p:cNvSpPr>
            <a:spLocks noGrp="1"/>
          </p:cNvSpPr>
          <p:nvPr>
            <p:ph idx="1"/>
          </p:nvPr>
        </p:nvSpPr>
        <p:spPr>
          <a:xfrm>
            <a:off x="471488" y="3264032"/>
            <a:ext cx="6135314" cy="55664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>
                <a:ln w="0"/>
                <a:latin typeface="Montserrat SemiBold" panose="00000700000000000000" pitchFamily="2" charset="-52"/>
              </a:rPr>
              <a:t>Площадь: </a:t>
            </a:r>
            <a:r>
              <a:rPr lang="ru-RU" sz="1400" dirty="0">
                <a:ln w="0"/>
                <a:latin typeface="Montserrat regular"/>
              </a:rPr>
              <a:t>13 га</a:t>
            </a:r>
          </a:p>
          <a:p>
            <a:pPr marL="0" indent="0">
              <a:buNone/>
            </a:pPr>
            <a:endParaRPr lang="ru-RU" sz="1400" dirty="0">
              <a:ln w="0"/>
              <a:latin typeface="Montserrat SemiBold" panose="00000700000000000000" pitchFamily="2" charset="-52"/>
            </a:endParaRPr>
          </a:p>
          <a:p>
            <a:pPr marL="0" indent="0">
              <a:buNone/>
            </a:pPr>
            <a:r>
              <a:rPr lang="ru-RU" sz="1600" b="1" dirty="0">
                <a:ln w="0"/>
                <a:latin typeface="Montserrat SemiBold" panose="00000700000000000000" pitchFamily="2" charset="-52"/>
              </a:rPr>
              <a:t>Расположение:</a:t>
            </a:r>
          </a:p>
          <a:p>
            <a:pPr marL="0" indent="0">
              <a:buNone/>
            </a:pPr>
            <a:r>
              <a:rPr lang="ru-RU" sz="1400" dirty="0" err="1">
                <a:ln w="0"/>
                <a:latin typeface="Montserrat regular"/>
              </a:rPr>
              <a:t>г.Тутаев</a:t>
            </a:r>
            <a:r>
              <a:rPr lang="ru-RU" sz="1400" dirty="0">
                <a:ln w="0"/>
                <a:latin typeface="Montserrat regular"/>
              </a:rPr>
              <a:t>, у Горьковского пруда</a:t>
            </a:r>
          </a:p>
          <a:p>
            <a:pPr marL="0" indent="0">
              <a:buNone/>
            </a:pPr>
            <a:endParaRPr lang="ru-RU" sz="1400" dirty="0">
              <a:ln w="0"/>
              <a:latin typeface="Montserrat SemiBold" panose="00000700000000000000" pitchFamily="2" charset="-52"/>
            </a:endParaRPr>
          </a:p>
          <a:p>
            <a:pPr marL="0" indent="0">
              <a:buNone/>
            </a:pPr>
            <a:r>
              <a:rPr lang="ru-RU" sz="1600" b="1" dirty="0">
                <a:ln w="0"/>
                <a:latin typeface="Montserrat SemiBold" panose="00000700000000000000" pitchFamily="2" charset="-52"/>
              </a:rPr>
              <a:t>Описание проекта:</a:t>
            </a:r>
          </a:p>
          <a:p>
            <a:pPr marL="0" indent="0">
              <a:buNone/>
            </a:pPr>
            <a:r>
              <a:rPr lang="ru-RU" sz="1400" dirty="0">
                <a:ln w="0"/>
                <a:latin typeface="Montserrat regular"/>
              </a:rPr>
              <a:t>Комплексное развитие территории в целях жилищного строительства</a:t>
            </a:r>
          </a:p>
          <a:p>
            <a:pPr marL="0" indent="0">
              <a:buNone/>
            </a:pPr>
            <a:endParaRPr lang="ru-RU" sz="1400" dirty="0">
              <a:ln w="0"/>
              <a:latin typeface="Montserrat SemiBold" panose="00000700000000000000" pitchFamily="2" charset="-52"/>
            </a:endParaRPr>
          </a:p>
          <a:p>
            <a:pPr marL="0" indent="0">
              <a:buNone/>
            </a:pPr>
            <a:r>
              <a:rPr lang="ru-RU" sz="1600" b="1" dirty="0">
                <a:ln w="0"/>
                <a:latin typeface="Montserrat SemiBold" panose="00000700000000000000" pitchFamily="2" charset="-52"/>
              </a:rPr>
              <a:t>Необходимое обеспечение ресурсами: </a:t>
            </a:r>
          </a:p>
          <a:p>
            <a:pPr marL="0" indent="0">
              <a:buNone/>
            </a:pPr>
            <a:r>
              <a:rPr lang="ru-RU" sz="1400" dirty="0">
                <a:ln w="0"/>
                <a:latin typeface="Montserrat regular"/>
              </a:rPr>
              <a:t>строительство инженерно-транспортной и социальной инфраструктуры в целях обеспечения возможности жилой застройки</a:t>
            </a:r>
          </a:p>
          <a:p>
            <a:pPr marL="0" indent="0">
              <a:buNone/>
            </a:pPr>
            <a:endParaRPr lang="ru-RU" sz="1400" dirty="0">
              <a:ln w="0"/>
              <a:latin typeface="Montserrat SemiBold" panose="00000700000000000000" pitchFamily="2" charset="-52"/>
            </a:endParaRPr>
          </a:p>
          <a:p>
            <a:pPr marL="0" indent="0">
              <a:buNone/>
            </a:pPr>
            <a:r>
              <a:rPr lang="ru-RU" sz="1600" b="1" dirty="0">
                <a:ln w="0"/>
                <a:latin typeface="Montserrat SemiBold" panose="00000700000000000000" pitchFamily="2" charset="-52"/>
              </a:rPr>
              <a:t>Преимущества проекта:</a:t>
            </a:r>
          </a:p>
          <a:p>
            <a:pPr marL="0" indent="0">
              <a:buNone/>
            </a:pPr>
            <a:r>
              <a:rPr lang="ru-RU" sz="1400" dirty="0">
                <a:ln w="0"/>
                <a:latin typeface="Montserrat regular"/>
              </a:rPr>
              <a:t>обеспеченность инженерными сетями и автомобильными дорогами, формирование нового жилья</a:t>
            </a:r>
            <a:endParaRPr lang="ru-RU" sz="1400" dirty="0">
              <a:latin typeface="Montserra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2452987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347EF-7701-40FF-A944-62963A0AE1A9}" type="slidenum">
              <a:rPr lang="ru-RU" sz="1000" smtClean="0">
                <a:solidFill>
                  <a:prstClr val="black">
                    <a:tint val="75000"/>
                  </a:prstClr>
                </a:solidFill>
                <a:latin typeface="Montserrat regular"/>
              </a:rPr>
              <a:pPr/>
              <a:t>47</a:t>
            </a:fld>
            <a:endParaRPr lang="ru-RU" dirty="0">
              <a:solidFill>
                <a:prstClr val="black">
                  <a:tint val="75000"/>
                </a:prstClr>
              </a:solidFill>
              <a:latin typeface="Montserrat regular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6E11B98-EE01-64D5-2B32-CE4C4DF458E0}"/>
              </a:ext>
            </a:extLst>
          </p:cNvPr>
          <p:cNvSpPr/>
          <p:nvPr/>
        </p:nvSpPr>
        <p:spPr>
          <a:xfrm>
            <a:off x="6606802" y="0"/>
            <a:ext cx="282851" cy="990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67062" y="160026"/>
            <a:ext cx="5920675" cy="1259013"/>
          </a:xfrm>
        </p:spPr>
        <p:txBody>
          <a:bodyPr>
            <a:normAutofit/>
          </a:bodyPr>
          <a:lstStyle/>
          <a:p>
            <a:pPr lvl="0"/>
            <a:r>
              <a:rPr lang="ru-RU" sz="2400" b="1" dirty="0">
                <a:solidFill>
                  <a:srgbClr val="FFCC00"/>
                </a:solidFill>
                <a:latin typeface="Montserrat Bold" pitchFamily="2" charset="-52"/>
                <a:sym typeface="Arial"/>
              </a:rPr>
              <a:t>Развитие жилищного строительства на территории</a:t>
            </a:r>
            <a:br>
              <a:rPr lang="ru-RU" sz="2400" b="1" dirty="0">
                <a:solidFill>
                  <a:srgbClr val="FFCC00"/>
                </a:solidFill>
                <a:latin typeface="Montserrat Bold" pitchFamily="2" charset="-52"/>
                <a:sym typeface="Arial"/>
              </a:rPr>
            </a:br>
            <a:r>
              <a:rPr lang="ru-RU" sz="2400" b="1" dirty="0">
                <a:solidFill>
                  <a:srgbClr val="FFCC00"/>
                </a:solidFill>
                <a:latin typeface="Montserrat Bold" pitchFamily="2" charset="-52"/>
                <a:sym typeface="Arial"/>
              </a:rPr>
              <a:t>г. Тутаева</a:t>
            </a:r>
            <a:endParaRPr lang="ru-RU" sz="2400" dirty="0">
              <a:solidFill>
                <a:srgbClr val="FFCC00"/>
              </a:solidFill>
            </a:endParaRPr>
          </a:p>
        </p:txBody>
      </p:sp>
      <p:sp>
        <p:nvSpPr>
          <p:cNvPr id="2" name="Блок-схема: альтернативный процесс 1"/>
          <p:cNvSpPr/>
          <p:nvPr/>
        </p:nvSpPr>
        <p:spPr>
          <a:xfrm>
            <a:off x="2794227" y="1192004"/>
            <a:ext cx="3592286" cy="2560320"/>
          </a:xfrm>
          <a:prstGeom prst="flowChartAlternateProcess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Google Shape;314;p6">
            <a:extLst>
              <a:ext uri="{FF2B5EF4-FFF2-40B4-BE49-F238E27FC236}">
                <a16:creationId xmlns:a16="http://schemas.microsoft.com/office/drawing/2014/main" id="{9E83A78A-9B61-430F-A970-A89C7B20343B}"/>
              </a:ext>
            </a:extLst>
          </p:cNvPr>
          <p:cNvSpPr txBox="1"/>
          <p:nvPr/>
        </p:nvSpPr>
        <p:spPr>
          <a:xfrm>
            <a:off x="704540" y="9380381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>
                <a:latin typeface="Montserrat regular"/>
              </a:rPr>
              <a:t>Тутаевский муниципальный округ</a:t>
            </a:r>
          </a:p>
        </p:txBody>
      </p:sp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471488" y="3264032"/>
            <a:ext cx="6135314" cy="55664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>
                <a:ln w="0"/>
                <a:latin typeface="Montserrat SemiBold" panose="00000700000000000000" pitchFamily="2" charset="-52"/>
              </a:rPr>
              <a:t>Площадь: </a:t>
            </a:r>
            <a:r>
              <a:rPr lang="ru-RU" sz="1400" dirty="0">
                <a:ln w="0"/>
                <a:latin typeface="Montserrat regular"/>
              </a:rPr>
              <a:t>49,2 га</a:t>
            </a:r>
          </a:p>
          <a:p>
            <a:pPr marL="0" indent="0">
              <a:buNone/>
            </a:pPr>
            <a:endParaRPr lang="ru-RU" sz="1400" dirty="0">
              <a:ln w="0"/>
              <a:latin typeface="Montserrat SemiBold" panose="00000700000000000000" pitchFamily="2" charset="-52"/>
            </a:endParaRPr>
          </a:p>
          <a:p>
            <a:pPr marL="0" indent="0">
              <a:buNone/>
            </a:pPr>
            <a:r>
              <a:rPr lang="ru-RU" sz="1600" b="1" dirty="0">
                <a:ln w="0"/>
                <a:latin typeface="Montserrat SemiBold" panose="00000700000000000000" pitchFamily="2" charset="-52"/>
              </a:rPr>
              <a:t>Расположение:</a:t>
            </a:r>
          </a:p>
          <a:p>
            <a:pPr marL="0" indent="0">
              <a:buNone/>
            </a:pPr>
            <a:r>
              <a:rPr lang="ru-RU" sz="1400" dirty="0">
                <a:ln w="0"/>
                <a:latin typeface="Montserrat regular"/>
              </a:rPr>
              <a:t>г. Тутаев, п. Кирпичный</a:t>
            </a:r>
          </a:p>
          <a:p>
            <a:pPr marL="0" indent="0">
              <a:buNone/>
            </a:pPr>
            <a:endParaRPr lang="ru-RU" sz="1400" dirty="0">
              <a:ln w="0"/>
              <a:latin typeface="Montserrat SemiBold" panose="00000700000000000000" pitchFamily="2" charset="-52"/>
            </a:endParaRPr>
          </a:p>
          <a:p>
            <a:pPr marL="0" indent="0">
              <a:buNone/>
            </a:pPr>
            <a:r>
              <a:rPr lang="ru-RU" sz="1600" b="1" dirty="0">
                <a:ln w="0"/>
                <a:latin typeface="Montserrat SemiBold" panose="00000700000000000000" pitchFamily="2" charset="-52"/>
              </a:rPr>
              <a:t>Описание проекта:</a:t>
            </a:r>
          </a:p>
          <a:p>
            <a:pPr marL="0" indent="0">
              <a:buNone/>
            </a:pPr>
            <a:r>
              <a:rPr lang="ru-RU" sz="1400" dirty="0">
                <a:ln w="0"/>
                <a:latin typeface="Montserrat regular"/>
              </a:rPr>
              <a:t>Комплексное развитие территории в целях жилищного строительства</a:t>
            </a:r>
          </a:p>
          <a:p>
            <a:pPr marL="0" indent="0">
              <a:buNone/>
            </a:pPr>
            <a:endParaRPr lang="ru-RU" sz="1400" dirty="0">
              <a:ln w="0"/>
              <a:latin typeface="Montserrat SemiBold" panose="00000700000000000000" pitchFamily="2" charset="-52"/>
            </a:endParaRPr>
          </a:p>
          <a:p>
            <a:pPr marL="0" indent="0">
              <a:buNone/>
            </a:pPr>
            <a:r>
              <a:rPr lang="ru-RU" sz="1600" b="1" dirty="0">
                <a:ln w="0"/>
                <a:latin typeface="Montserrat SemiBold" panose="00000700000000000000" pitchFamily="2" charset="-52"/>
              </a:rPr>
              <a:t>Необходимое обеспечение ресурсами: </a:t>
            </a:r>
          </a:p>
          <a:p>
            <a:pPr marL="0" indent="0">
              <a:buNone/>
            </a:pPr>
            <a:r>
              <a:rPr lang="ru-RU" sz="1400" dirty="0">
                <a:ln w="0"/>
                <a:latin typeface="Montserrat regular"/>
              </a:rPr>
              <a:t>строительство инженерно-транспортной и социальной инфраструктуры в целях обеспечения возможности жилой застройки</a:t>
            </a:r>
          </a:p>
          <a:p>
            <a:pPr marL="0" indent="0">
              <a:buNone/>
            </a:pPr>
            <a:endParaRPr lang="ru-RU" sz="1400" dirty="0">
              <a:ln w="0"/>
              <a:latin typeface="Montserrat SemiBold" panose="00000700000000000000" pitchFamily="2" charset="-52"/>
            </a:endParaRPr>
          </a:p>
          <a:p>
            <a:pPr marL="0" indent="0">
              <a:buNone/>
            </a:pPr>
            <a:r>
              <a:rPr lang="ru-RU" sz="1600" b="1" dirty="0">
                <a:ln w="0"/>
                <a:latin typeface="Montserrat SemiBold" panose="00000700000000000000" pitchFamily="2" charset="-52"/>
              </a:rPr>
              <a:t>Преимущества проекта:</a:t>
            </a:r>
          </a:p>
          <a:p>
            <a:pPr marL="0" indent="0">
              <a:buNone/>
            </a:pPr>
            <a:r>
              <a:rPr lang="ru-RU" sz="1400" dirty="0">
                <a:ln w="0"/>
                <a:latin typeface="Montserrat regular"/>
              </a:rPr>
              <a:t>обеспеченность инженерными сетями и автомобильными дорогами, формирование нового жилья</a:t>
            </a:r>
            <a:endParaRPr lang="ru-RU" sz="1400" dirty="0">
              <a:latin typeface="Montserra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95423116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3" name="Google Shape;1253;p46"/>
          <p:cNvSpPr/>
          <p:nvPr/>
        </p:nvSpPr>
        <p:spPr>
          <a:xfrm>
            <a:off x="0" y="0"/>
            <a:ext cx="394414" cy="9906000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ra Pro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56" name="Google Shape;1256;p46"/>
          <p:cNvSpPr/>
          <p:nvPr/>
        </p:nvSpPr>
        <p:spPr>
          <a:xfrm rot="2700000">
            <a:off x="5138949" y="17117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ra Pro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57" name="Google Shape;1257;p46"/>
          <p:cNvSpPr/>
          <p:nvPr/>
        </p:nvSpPr>
        <p:spPr>
          <a:xfrm rot="2700000">
            <a:off x="3788403" y="17117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ra Pro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58" name="Google Shape;1258;p46"/>
          <p:cNvSpPr/>
          <p:nvPr/>
        </p:nvSpPr>
        <p:spPr>
          <a:xfrm rot="2700000">
            <a:off x="4444251" y="826243"/>
            <a:ext cx="737655" cy="737655"/>
          </a:xfrm>
          <a:prstGeom prst="roundRect">
            <a:avLst/>
          </a:prstGeom>
          <a:solidFill>
            <a:srgbClr val="DADAD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ra Pro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59" name="Google Shape;1259;p46"/>
          <p:cNvSpPr/>
          <p:nvPr/>
        </p:nvSpPr>
        <p:spPr>
          <a:xfrm rot="2700000">
            <a:off x="5138949" y="147656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ra Pro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60" name="Google Shape;1260;p46"/>
          <p:cNvSpPr/>
          <p:nvPr/>
        </p:nvSpPr>
        <p:spPr>
          <a:xfrm rot="2700000">
            <a:off x="3788403" y="147656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ra Pro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61" name="Google Shape;1261;p46"/>
          <p:cNvSpPr/>
          <p:nvPr/>
        </p:nvSpPr>
        <p:spPr>
          <a:xfrm rot="2700000">
            <a:off x="5794797" y="826243"/>
            <a:ext cx="737655" cy="737655"/>
          </a:xfrm>
          <a:prstGeom prst="roundRect">
            <a:avLst/>
          </a:prstGeom>
          <a:solidFill>
            <a:srgbClr val="DADAD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ra Pro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62" name="Google Shape;1262;p46"/>
          <p:cNvSpPr/>
          <p:nvPr/>
        </p:nvSpPr>
        <p:spPr>
          <a:xfrm rot="2700000">
            <a:off x="6489495" y="17117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ra Pro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63" name="Google Shape;1263;p46"/>
          <p:cNvSpPr/>
          <p:nvPr/>
        </p:nvSpPr>
        <p:spPr>
          <a:xfrm rot="2700000">
            <a:off x="6489495" y="147656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ra Pro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64" name="Google Shape;1264;p46"/>
          <p:cNvSpPr/>
          <p:nvPr/>
        </p:nvSpPr>
        <p:spPr>
          <a:xfrm rot="2700000">
            <a:off x="4450007" y="-471696"/>
            <a:ext cx="737655" cy="737655"/>
          </a:xfrm>
          <a:prstGeom prst="roundRect">
            <a:avLst/>
          </a:prstGeom>
          <a:solidFill>
            <a:srgbClr val="DADAD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ra Pro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65" name="Google Shape;1265;p46"/>
          <p:cNvSpPr/>
          <p:nvPr/>
        </p:nvSpPr>
        <p:spPr>
          <a:xfrm rot="2700000">
            <a:off x="5800553" y="-471696"/>
            <a:ext cx="737655" cy="737655"/>
          </a:xfrm>
          <a:prstGeom prst="roundRect">
            <a:avLst/>
          </a:prstGeom>
          <a:solidFill>
            <a:srgbClr val="DADAD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ra Pro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66" name="Google Shape;1266;p46"/>
          <p:cNvSpPr/>
          <p:nvPr/>
        </p:nvSpPr>
        <p:spPr>
          <a:xfrm rot="2700000">
            <a:off x="2432101" y="16507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ra Pro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67" name="Google Shape;1267;p46"/>
          <p:cNvSpPr/>
          <p:nvPr/>
        </p:nvSpPr>
        <p:spPr>
          <a:xfrm rot="2700000">
            <a:off x="1081555" y="16507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ra Pro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68" name="Google Shape;1268;p46"/>
          <p:cNvSpPr/>
          <p:nvPr/>
        </p:nvSpPr>
        <p:spPr>
          <a:xfrm rot="2700000">
            <a:off x="1737403" y="820143"/>
            <a:ext cx="737655" cy="737655"/>
          </a:xfrm>
          <a:prstGeom prst="roundRect">
            <a:avLst/>
          </a:prstGeom>
          <a:solidFill>
            <a:srgbClr val="DADAD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ra Pro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69" name="Google Shape;1269;p46"/>
          <p:cNvSpPr/>
          <p:nvPr/>
        </p:nvSpPr>
        <p:spPr>
          <a:xfrm rot="2700000">
            <a:off x="2432101" y="147046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ra Pro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70" name="Google Shape;1270;p46"/>
          <p:cNvSpPr/>
          <p:nvPr/>
        </p:nvSpPr>
        <p:spPr>
          <a:xfrm rot="2700000">
            <a:off x="1081555" y="147046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ra Pro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71" name="Google Shape;1271;p46"/>
          <p:cNvSpPr/>
          <p:nvPr/>
        </p:nvSpPr>
        <p:spPr>
          <a:xfrm rot="2700000">
            <a:off x="3087949" y="820143"/>
            <a:ext cx="737655" cy="737655"/>
          </a:xfrm>
          <a:prstGeom prst="roundRect">
            <a:avLst/>
          </a:prstGeom>
          <a:solidFill>
            <a:srgbClr val="DADAD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ra Pro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72" name="Google Shape;1272;p46"/>
          <p:cNvSpPr/>
          <p:nvPr/>
        </p:nvSpPr>
        <p:spPr>
          <a:xfrm rot="2700000">
            <a:off x="1743159" y="-477796"/>
            <a:ext cx="737655" cy="737655"/>
          </a:xfrm>
          <a:prstGeom prst="roundRect">
            <a:avLst/>
          </a:prstGeom>
          <a:solidFill>
            <a:srgbClr val="DADAD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ra Pro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73" name="Google Shape;1273;p46"/>
          <p:cNvSpPr/>
          <p:nvPr/>
        </p:nvSpPr>
        <p:spPr>
          <a:xfrm rot="2700000">
            <a:off x="3093705" y="-477796"/>
            <a:ext cx="737655" cy="737655"/>
          </a:xfrm>
          <a:prstGeom prst="roundRect">
            <a:avLst/>
          </a:prstGeom>
          <a:solidFill>
            <a:srgbClr val="DADAD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ra Pro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74" name="Google Shape;1274;p46"/>
          <p:cNvSpPr/>
          <p:nvPr/>
        </p:nvSpPr>
        <p:spPr>
          <a:xfrm rot="2700000">
            <a:off x="-283600" y="16202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ra Pro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75" name="Google Shape;1275;p46"/>
          <p:cNvSpPr/>
          <p:nvPr/>
        </p:nvSpPr>
        <p:spPr>
          <a:xfrm rot="2700000">
            <a:off x="-283600" y="146741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ra Pro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76" name="Google Shape;1276;p46"/>
          <p:cNvSpPr/>
          <p:nvPr/>
        </p:nvSpPr>
        <p:spPr>
          <a:xfrm rot="2700000">
            <a:off x="372248" y="817093"/>
            <a:ext cx="737655" cy="737655"/>
          </a:xfrm>
          <a:prstGeom prst="roundRect">
            <a:avLst/>
          </a:prstGeom>
          <a:solidFill>
            <a:srgbClr val="DADAD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ra Pro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77" name="Google Shape;1277;p46"/>
          <p:cNvSpPr/>
          <p:nvPr/>
        </p:nvSpPr>
        <p:spPr>
          <a:xfrm rot="2700000">
            <a:off x="378004" y="-480846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254087C8-AA69-49F3-8294-BA8CB45A4C4C}"/>
              </a:ext>
            </a:extLst>
          </p:cNvPr>
          <p:cNvGrpSpPr/>
          <p:nvPr/>
        </p:nvGrpSpPr>
        <p:grpSpPr>
          <a:xfrm>
            <a:off x="705528" y="5436425"/>
            <a:ext cx="6117975" cy="2041550"/>
            <a:chOff x="731339" y="3670390"/>
            <a:chExt cx="6117975" cy="1773575"/>
          </a:xfrm>
        </p:grpSpPr>
        <p:sp>
          <p:nvSpPr>
            <p:cNvPr id="1255" name="Google Shape;1255;p46"/>
            <p:cNvSpPr txBox="1"/>
            <p:nvPr/>
          </p:nvSpPr>
          <p:spPr>
            <a:xfrm>
              <a:off x="835203" y="3670390"/>
              <a:ext cx="6014111" cy="4447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B00"/>
                </a:buClr>
                <a:buSzPts val="2000"/>
                <a:buFont typeface="Arial"/>
                <a:buNone/>
              </a:pPr>
              <a:r>
                <a:rPr lang="ru-RU" sz="1800" b="1" dirty="0">
                  <a:solidFill>
                    <a:srgbClr val="FFCB00"/>
                  </a:solidFill>
                  <a:latin typeface="Montserrat SemiBold" pitchFamily="2" charset="-52"/>
                </a:rPr>
                <a:t>Заместитель инвестиционного уполномоченного</a:t>
              </a:r>
              <a:endParaRPr b="0" i="0" dirty="0">
                <a:solidFill>
                  <a:srgbClr val="3D3D3C"/>
                </a:solidFill>
                <a:latin typeface="Cera Pro" panose="00000500000000000000" pitchFamily="2" charset="0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Calibri"/>
                <a:buNone/>
              </a:pPr>
              <a:endParaRPr b="0" i="0" dirty="0">
                <a:solidFill>
                  <a:srgbClr val="3D3D3C"/>
                </a:solidFill>
                <a:latin typeface="Cera Pro" panose="00000500000000000000" pitchFamily="2" charset="0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D3D3C"/>
                </a:buClr>
                <a:buSzPts val="1600"/>
                <a:buFont typeface="Arial"/>
                <a:buNone/>
              </a:pPr>
              <a:br>
                <a:rPr lang="ru-RU" b="0" i="0" dirty="0">
                  <a:solidFill>
                    <a:srgbClr val="3D3D3C"/>
                  </a:solidFill>
                  <a:latin typeface="Cera Pro" panose="00000500000000000000" pitchFamily="2" charset="0"/>
                  <a:sym typeface="Arial"/>
                </a:rPr>
              </a:br>
              <a:endParaRPr b="0" i="0" dirty="0">
                <a:solidFill>
                  <a:srgbClr val="3D3D3C"/>
                </a:solidFill>
                <a:latin typeface="Cera Pro" panose="00000500000000000000" pitchFamily="2" charset="0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D3D3C"/>
                </a:buClr>
                <a:buSzPts val="1600"/>
                <a:buFont typeface="Arial"/>
                <a:buNone/>
              </a:pPr>
              <a:br>
                <a:rPr lang="ru-RU" b="0" i="0" dirty="0">
                  <a:solidFill>
                    <a:srgbClr val="3D3D3C"/>
                  </a:solidFill>
                  <a:latin typeface="Cera Pro" panose="00000500000000000000" pitchFamily="2" charset="0"/>
                  <a:sym typeface="Arial"/>
                </a:rPr>
              </a:br>
              <a:endParaRPr b="0" i="0" dirty="0">
                <a:solidFill>
                  <a:srgbClr val="3D3D3C"/>
                </a:solidFill>
                <a:latin typeface="Cera Pro" panose="00000500000000000000" pitchFamily="2" charset="0"/>
                <a:sym typeface="Arial"/>
              </a:endParaRPr>
            </a:p>
          </p:txBody>
        </p:sp>
        <p:sp>
          <p:nvSpPr>
            <p:cNvPr id="1278" name="Google Shape;1278;p46"/>
            <p:cNvSpPr txBox="1"/>
            <p:nvPr/>
          </p:nvSpPr>
          <p:spPr>
            <a:xfrm>
              <a:off x="1360050" y="4914909"/>
              <a:ext cx="1367251" cy="3385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600" dirty="0">
                  <a:solidFill>
                    <a:schemeClr val="tx1"/>
                  </a:solidFill>
                  <a:latin typeface="+mn-lt"/>
                  <a:sym typeface="Arial"/>
                </a:rPr>
                <a:t>Телефон:</a:t>
              </a:r>
              <a:endParaRPr sz="1200" dirty="0">
                <a:solidFill>
                  <a:schemeClr val="tx1"/>
                </a:solidFill>
                <a:latin typeface="+mn-lt"/>
              </a:endParaRPr>
            </a:p>
          </p:txBody>
        </p:sp>
        <p:pic>
          <p:nvPicPr>
            <p:cNvPr id="1279" name="Google Shape;1279;p4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16200000">
              <a:off x="769706" y="4824460"/>
              <a:ext cx="348592" cy="3169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80" name="Google Shape;1280;p46"/>
            <p:cNvSpPr/>
            <p:nvPr/>
          </p:nvSpPr>
          <p:spPr>
            <a:xfrm>
              <a:off x="2490341" y="4924720"/>
              <a:ext cx="2880291" cy="2940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600" dirty="0">
                  <a:solidFill>
                    <a:schemeClr val="tx1"/>
                  </a:solidFill>
                  <a:latin typeface="+mn-lt"/>
                  <a:sym typeface="Arial"/>
                </a:rPr>
                <a:t>(48533) 7-08-59</a:t>
              </a:r>
            </a:p>
          </p:txBody>
        </p:sp>
        <p:sp>
          <p:nvSpPr>
            <p:cNvPr id="1281" name="Google Shape;1281;p46"/>
            <p:cNvSpPr/>
            <p:nvPr/>
          </p:nvSpPr>
          <p:spPr>
            <a:xfrm>
              <a:off x="1359103" y="4171415"/>
              <a:ext cx="5027409" cy="3208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 b="1" dirty="0" err="1">
                  <a:solidFill>
                    <a:schemeClr val="tx1"/>
                  </a:solidFill>
                  <a:latin typeface="Montserrat SemiBold" pitchFamily="2" charset="-52"/>
                  <a:sym typeface="Arial"/>
                </a:rPr>
                <a:t>Никонычева</a:t>
              </a:r>
              <a:r>
                <a:rPr lang="ru-RU" sz="1800" b="1" dirty="0">
                  <a:solidFill>
                    <a:schemeClr val="tx1"/>
                  </a:solidFill>
                  <a:latin typeface="Montserrat SemiBold" pitchFamily="2" charset="-52"/>
                  <a:sym typeface="Arial"/>
                </a:rPr>
                <a:t> Светлана Николаевна</a:t>
              </a:r>
            </a:p>
          </p:txBody>
        </p:sp>
        <p:sp>
          <p:nvSpPr>
            <p:cNvPr id="1282" name="Google Shape;1282;p46"/>
            <p:cNvSpPr/>
            <p:nvPr/>
          </p:nvSpPr>
          <p:spPr>
            <a:xfrm>
              <a:off x="1335307" y="4503866"/>
              <a:ext cx="5443965" cy="4545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dirty="0">
                  <a:solidFill>
                    <a:schemeClr val="tx1"/>
                  </a:solidFill>
                  <a:latin typeface="+mn-lt"/>
                  <a:sym typeface="Arial"/>
                </a:rPr>
                <a:t>Начальник управления экономического развития Администрации Тутаевского муниципального округа </a:t>
              </a:r>
            </a:p>
          </p:txBody>
        </p:sp>
        <p:sp>
          <p:nvSpPr>
            <p:cNvPr id="1283" name="Google Shape;1283;p46"/>
            <p:cNvSpPr/>
            <p:nvPr/>
          </p:nvSpPr>
          <p:spPr>
            <a:xfrm>
              <a:off x="3389003" y="5094662"/>
              <a:ext cx="3127228" cy="2940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/>
              <a:r>
                <a:rPr lang="en-US" sz="1600" dirty="0">
                  <a:solidFill>
                    <a:schemeClr val="tx1"/>
                  </a:solidFill>
                  <a:latin typeface="+mn-lt"/>
                </a:rPr>
                <a:t>nikonicheva@tr.adm.yar.ru</a:t>
              </a:r>
            </a:p>
          </p:txBody>
        </p:sp>
        <p:pic>
          <p:nvPicPr>
            <p:cNvPr id="1284" name="Google Shape;1284;p4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31339" y="4010619"/>
              <a:ext cx="559004" cy="5081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85" name="Google Shape;1285;p46"/>
            <p:cNvSpPr txBox="1"/>
            <p:nvPr/>
          </p:nvSpPr>
          <p:spPr>
            <a:xfrm>
              <a:off x="1359103" y="5105451"/>
              <a:ext cx="2436031" cy="3385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600" dirty="0">
                  <a:solidFill>
                    <a:schemeClr val="tx1"/>
                  </a:solidFill>
                  <a:latin typeface="+mn-lt"/>
                  <a:sym typeface="Arial"/>
                </a:rPr>
                <a:t>Электронная почта:</a:t>
              </a:r>
              <a:endParaRPr sz="1200" dirty="0">
                <a:solidFill>
                  <a:schemeClr val="tx1"/>
                </a:solidFill>
                <a:latin typeface="+mn-lt"/>
              </a:endParaRPr>
            </a:p>
          </p:txBody>
        </p:sp>
        <p:pic>
          <p:nvPicPr>
            <p:cNvPr id="1286" name="Google Shape;1286;p4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23884" y="5081052"/>
              <a:ext cx="323789" cy="29435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95" name="Google Shape;1295;p46"/>
          <p:cNvSpPr txBox="1"/>
          <p:nvPr/>
        </p:nvSpPr>
        <p:spPr>
          <a:xfrm>
            <a:off x="800100" y="2550123"/>
            <a:ext cx="553591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2400" b="1">
                <a:solidFill>
                  <a:schemeClr val="tx1"/>
                </a:solidFill>
                <a:latin typeface="Montserrat Bold" pitchFamily="2" charset="-52"/>
              </a:defRPr>
            </a:lvl1pPr>
          </a:lstStyle>
          <a:p>
            <a:r>
              <a:rPr lang="ru-RU" dirty="0"/>
              <a:t>Контакты</a:t>
            </a:r>
            <a:endParaRPr dirty="0"/>
          </a:p>
        </p:txBody>
      </p:sp>
      <p:sp>
        <p:nvSpPr>
          <p:cNvPr id="50" name="Google Shape;314;p6">
            <a:extLst>
              <a:ext uri="{FF2B5EF4-FFF2-40B4-BE49-F238E27FC236}">
                <a16:creationId xmlns:a16="http://schemas.microsoft.com/office/drawing/2014/main" id="{7665D2EB-3EAF-4A9A-9F9E-D6BDE854D7B7}"/>
              </a:ext>
            </a:extLst>
          </p:cNvPr>
          <p:cNvSpPr txBox="1"/>
          <p:nvPr/>
        </p:nvSpPr>
        <p:spPr>
          <a:xfrm>
            <a:off x="704540" y="9380381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>
                <a:latin typeface="Montserrat regular"/>
              </a:rPr>
              <a:t>Тутаевский муниципальный округ</a:t>
            </a:r>
          </a:p>
        </p:txBody>
      </p:sp>
      <p:sp>
        <p:nvSpPr>
          <p:cNvPr id="38" name="Номер слайда 1">
            <a:extLst>
              <a:ext uri="{FF2B5EF4-FFF2-40B4-BE49-F238E27FC236}">
                <a16:creationId xmlns:a16="http://schemas.microsoft.com/office/drawing/2014/main" id="{A760F832-ACEE-48F7-ADAC-9553530A0388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ru-RU" sz="1000">
                <a:solidFill>
                  <a:srgbClr val="2B2A29">
                    <a:lumMod val="75000"/>
                    <a:lumOff val="25000"/>
                  </a:srgbClr>
                </a:solidFill>
                <a:latin typeface="Montserrat regular"/>
                <a:cs typeface="Calibri"/>
              </a:rPr>
              <a:pPr/>
              <a:t>48</a:t>
            </a:fld>
            <a:endParaRPr lang="ru-RU" sz="1000" dirty="0">
              <a:solidFill>
                <a:srgbClr val="2B2A29">
                  <a:lumMod val="75000"/>
                  <a:lumOff val="25000"/>
                </a:srgbClr>
              </a:solidFill>
              <a:latin typeface="Montserrat regular"/>
              <a:cs typeface="Calibri"/>
            </a:endParaRPr>
          </a:p>
        </p:txBody>
      </p:sp>
      <p:grpSp>
        <p:nvGrpSpPr>
          <p:cNvPr id="80" name="Группа 79">
            <a:extLst>
              <a:ext uri="{FF2B5EF4-FFF2-40B4-BE49-F238E27FC236}">
                <a16:creationId xmlns:a16="http://schemas.microsoft.com/office/drawing/2014/main" id="{FD7830E3-4355-4DE4-BC6E-3E867B051646}"/>
              </a:ext>
            </a:extLst>
          </p:cNvPr>
          <p:cNvGrpSpPr/>
          <p:nvPr/>
        </p:nvGrpSpPr>
        <p:grpSpPr>
          <a:xfrm>
            <a:off x="680465" y="7571583"/>
            <a:ext cx="6093386" cy="1762291"/>
            <a:chOff x="706276" y="5891283"/>
            <a:chExt cx="6093386" cy="1762291"/>
          </a:xfrm>
        </p:grpSpPr>
        <p:sp>
          <p:nvSpPr>
            <p:cNvPr id="81" name="Google Shape;1278;p46">
              <a:extLst>
                <a:ext uri="{FF2B5EF4-FFF2-40B4-BE49-F238E27FC236}">
                  <a16:creationId xmlns:a16="http://schemas.microsoft.com/office/drawing/2014/main" id="{1653BAE4-C67F-4C0B-87F6-CDF6C14EFD52}"/>
                </a:ext>
              </a:extLst>
            </p:cNvPr>
            <p:cNvSpPr txBox="1"/>
            <p:nvPr/>
          </p:nvSpPr>
          <p:spPr>
            <a:xfrm>
              <a:off x="1363021" y="6949117"/>
              <a:ext cx="1309689" cy="3385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600" dirty="0">
                  <a:solidFill>
                    <a:schemeClr val="tx1"/>
                  </a:solidFill>
                  <a:latin typeface="+mn-lt"/>
                  <a:sym typeface="Arial"/>
                </a:rPr>
                <a:t>Телефон:</a:t>
              </a:r>
              <a:endParaRPr sz="1200" dirty="0">
                <a:solidFill>
                  <a:schemeClr val="tx1"/>
                </a:solidFill>
                <a:latin typeface="+mn-lt"/>
              </a:endParaRPr>
            </a:p>
          </p:txBody>
        </p:sp>
        <p:pic>
          <p:nvPicPr>
            <p:cNvPr id="82" name="Google Shape;1279;p46">
              <a:extLst>
                <a:ext uri="{FF2B5EF4-FFF2-40B4-BE49-F238E27FC236}">
                  <a16:creationId xmlns:a16="http://schemas.microsoft.com/office/drawing/2014/main" id="{3EC3982D-74A1-4DB0-AE0B-AD75CA7696BE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16200000">
              <a:off x="811482" y="6945359"/>
              <a:ext cx="348592" cy="3169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3" name="Google Shape;1280;p46">
              <a:extLst>
                <a:ext uri="{FF2B5EF4-FFF2-40B4-BE49-F238E27FC236}">
                  <a16:creationId xmlns:a16="http://schemas.microsoft.com/office/drawing/2014/main" id="{3447073C-6E3B-4B00-9AB8-63E7B8186068}"/>
                </a:ext>
              </a:extLst>
            </p:cNvPr>
            <p:cNvSpPr/>
            <p:nvPr/>
          </p:nvSpPr>
          <p:spPr>
            <a:xfrm>
              <a:off x="2516864" y="6939039"/>
              <a:ext cx="2880291" cy="3385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600" dirty="0">
                  <a:solidFill>
                    <a:schemeClr val="tx1"/>
                  </a:solidFill>
                  <a:latin typeface="+mn-lt"/>
                  <a:sym typeface="Arial"/>
                </a:rPr>
                <a:t>(48533) 2-00-55</a:t>
              </a:r>
            </a:p>
          </p:txBody>
        </p:sp>
        <p:sp>
          <p:nvSpPr>
            <p:cNvPr id="84" name="Google Shape;1281;p46">
              <a:extLst>
                <a:ext uri="{FF2B5EF4-FFF2-40B4-BE49-F238E27FC236}">
                  <a16:creationId xmlns:a16="http://schemas.microsoft.com/office/drawing/2014/main" id="{DFEED901-3C66-4C16-A85A-F631C9AF4131}"/>
                </a:ext>
              </a:extLst>
            </p:cNvPr>
            <p:cNvSpPr/>
            <p:nvPr/>
          </p:nvSpPr>
          <p:spPr>
            <a:xfrm>
              <a:off x="1385975" y="5909936"/>
              <a:ext cx="5000538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 b="1" dirty="0">
                  <a:solidFill>
                    <a:schemeClr val="tx1"/>
                  </a:solidFill>
                  <a:latin typeface="Montserrat SemiBold" pitchFamily="2" charset="-52"/>
                  <a:sym typeface="Arial"/>
                </a:rPr>
                <a:t>Петрова Анна Евгеньевна</a:t>
              </a:r>
            </a:p>
          </p:txBody>
        </p:sp>
        <p:sp>
          <p:nvSpPr>
            <p:cNvPr id="85" name="Google Shape;1282;p46">
              <a:extLst>
                <a:ext uri="{FF2B5EF4-FFF2-40B4-BE49-F238E27FC236}">
                  <a16:creationId xmlns:a16="http://schemas.microsoft.com/office/drawing/2014/main" id="{553053E4-7810-4BEE-A8C6-488AB4637115}"/>
                </a:ext>
              </a:extLst>
            </p:cNvPr>
            <p:cNvSpPr/>
            <p:nvPr/>
          </p:nvSpPr>
          <p:spPr>
            <a:xfrm>
              <a:off x="1385975" y="6231942"/>
              <a:ext cx="5413687" cy="738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dirty="0">
                  <a:solidFill>
                    <a:schemeClr val="tx1"/>
                  </a:solidFill>
                  <a:latin typeface="+mn-lt"/>
                  <a:sym typeface="Arial"/>
                </a:rPr>
                <a:t>Начальник управления муниципального имущества и земельных отношений  Администрации Тутаевского муниципального округа </a:t>
              </a:r>
            </a:p>
          </p:txBody>
        </p:sp>
        <p:sp>
          <p:nvSpPr>
            <p:cNvPr id="86" name="Google Shape;1283;p46">
              <a:extLst>
                <a:ext uri="{FF2B5EF4-FFF2-40B4-BE49-F238E27FC236}">
                  <a16:creationId xmlns:a16="http://schemas.microsoft.com/office/drawing/2014/main" id="{5236E1C0-B565-42AC-ADDF-BE9F7F81B561}"/>
                </a:ext>
              </a:extLst>
            </p:cNvPr>
            <p:cNvSpPr/>
            <p:nvPr/>
          </p:nvSpPr>
          <p:spPr>
            <a:xfrm>
              <a:off x="3429000" y="7315060"/>
              <a:ext cx="2621818" cy="3385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dirty="0">
                  <a:solidFill>
                    <a:schemeClr val="tx1"/>
                  </a:solidFill>
                  <a:latin typeface="+mn-lt"/>
                </a:rPr>
                <a:t>dmi@tr.adm.yar.ru </a:t>
              </a:r>
            </a:p>
          </p:txBody>
        </p:sp>
        <p:pic>
          <p:nvPicPr>
            <p:cNvPr id="87" name="Google Shape;1284;p46">
              <a:extLst>
                <a:ext uri="{FF2B5EF4-FFF2-40B4-BE49-F238E27FC236}">
                  <a16:creationId xmlns:a16="http://schemas.microsoft.com/office/drawing/2014/main" id="{FD4ADED5-CD81-401B-958C-058754D9DC0E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06276" y="5891283"/>
              <a:ext cx="559004" cy="5081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8" name="Google Shape;1285;p46">
              <a:extLst>
                <a:ext uri="{FF2B5EF4-FFF2-40B4-BE49-F238E27FC236}">
                  <a16:creationId xmlns:a16="http://schemas.microsoft.com/office/drawing/2014/main" id="{2403AE20-A0A9-4650-98AF-CF675F261C9F}"/>
                </a:ext>
              </a:extLst>
            </p:cNvPr>
            <p:cNvSpPr txBox="1"/>
            <p:nvPr/>
          </p:nvSpPr>
          <p:spPr>
            <a:xfrm>
              <a:off x="1369246" y="7315060"/>
              <a:ext cx="2422482" cy="3385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600" dirty="0">
                  <a:solidFill>
                    <a:schemeClr val="tx1"/>
                  </a:solidFill>
                  <a:latin typeface="+mn-lt"/>
                  <a:sym typeface="Arial"/>
                </a:rPr>
                <a:t>Электронная почта:</a:t>
              </a:r>
              <a:endParaRPr sz="1200" dirty="0">
                <a:solidFill>
                  <a:schemeClr val="tx1"/>
                </a:solidFill>
                <a:latin typeface="+mn-lt"/>
              </a:endParaRPr>
            </a:p>
          </p:txBody>
        </p:sp>
        <p:pic>
          <p:nvPicPr>
            <p:cNvPr id="89" name="Google Shape;1286;p46">
              <a:extLst>
                <a:ext uri="{FF2B5EF4-FFF2-40B4-BE49-F238E27FC236}">
                  <a16:creationId xmlns:a16="http://schemas.microsoft.com/office/drawing/2014/main" id="{CE082B1D-C3A5-470C-9058-26B0A11E6795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23884" y="7337079"/>
              <a:ext cx="323789" cy="29435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1255;p46">
            <a:extLst>
              <a:ext uri="{FF2B5EF4-FFF2-40B4-BE49-F238E27FC236}">
                <a16:creationId xmlns:a16="http://schemas.microsoft.com/office/drawing/2014/main" id="{D9F7F729-3AB8-C401-BBAE-58549CCA67D4}"/>
              </a:ext>
            </a:extLst>
          </p:cNvPr>
          <p:cNvSpPr txBox="1"/>
          <p:nvPr/>
        </p:nvSpPr>
        <p:spPr>
          <a:xfrm>
            <a:off x="742796" y="3085377"/>
            <a:ext cx="6014111" cy="511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B00"/>
              </a:buClr>
              <a:buSzPts val="2000"/>
              <a:buFont typeface="Arial"/>
              <a:buNone/>
            </a:pPr>
            <a:r>
              <a:rPr lang="ru-RU" sz="1800" b="1" dirty="0">
                <a:solidFill>
                  <a:srgbClr val="FFCB00"/>
                </a:solidFill>
                <a:latin typeface="Montserrat SemiBold" pitchFamily="2" charset="-52"/>
              </a:rPr>
              <a:t>Инвестиционный уполномоченный в Тутаевском муниципальном округе</a:t>
            </a:r>
            <a:endParaRPr b="0" i="0" dirty="0">
              <a:solidFill>
                <a:srgbClr val="3D3D3C"/>
              </a:solidFill>
              <a:latin typeface="Cera Pro" panose="00000500000000000000" pitchFamily="2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None/>
            </a:pPr>
            <a:endParaRPr b="0" i="0" dirty="0">
              <a:solidFill>
                <a:srgbClr val="3D3D3C"/>
              </a:solidFill>
              <a:latin typeface="Cera Pro" panose="00000500000000000000" pitchFamily="2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3D3C"/>
              </a:buClr>
              <a:buSzPts val="1600"/>
              <a:buFont typeface="Arial"/>
              <a:buNone/>
            </a:pPr>
            <a:br>
              <a:rPr lang="ru-RU" b="0" i="0" dirty="0">
                <a:solidFill>
                  <a:srgbClr val="3D3D3C"/>
                </a:solidFill>
                <a:latin typeface="Cera Pro" panose="00000500000000000000" pitchFamily="2" charset="0"/>
                <a:sym typeface="Arial"/>
              </a:rPr>
            </a:br>
            <a:endParaRPr b="0" i="0" dirty="0">
              <a:solidFill>
                <a:srgbClr val="3D3D3C"/>
              </a:solidFill>
              <a:latin typeface="Cera Pro" panose="00000500000000000000" pitchFamily="2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3D3C"/>
              </a:buClr>
              <a:buSzPts val="1600"/>
              <a:buFont typeface="Arial"/>
              <a:buNone/>
            </a:pPr>
            <a:br>
              <a:rPr lang="ru-RU" b="0" i="0" dirty="0">
                <a:solidFill>
                  <a:srgbClr val="3D3D3C"/>
                </a:solidFill>
                <a:latin typeface="Cera Pro" panose="00000500000000000000" pitchFamily="2" charset="0"/>
                <a:sym typeface="Arial"/>
              </a:rPr>
            </a:br>
            <a:endParaRPr b="0" i="0" dirty="0">
              <a:solidFill>
                <a:srgbClr val="3D3D3C"/>
              </a:solidFill>
              <a:latin typeface="Cera Pro" panose="00000500000000000000" pitchFamily="2" charset="0"/>
              <a:sym typeface="Arial"/>
            </a:endParaRPr>
          </a:p>
        </p:txBody>
      </p:sp>
      <p:pic>
        <p:nvPicPr>
          <p:cNvPr id="3" name="Google Shape;1284;p46">
            <a:extLst>
              <a:ext uri="{FF2B5EF4-FFF2-40B4-BE49-F238E27FC236}">
                <a16:creationId xmlns:a16="http://schemas.microsoft.com/office/drawing/2014/main" id="{6492B5D1-A380-8287-3961-3D505A53050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1285" y="3575908"/>
            <a:ext cx="559004" cy="58496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281;p46">
            <a:extLst>
              <a:ext uri="{FF2B5EF4-FFF2-40B4-BE49-F238E27FC236}">
                <a16:creationId xmlns:a16="http://schemas.microsoft.com/office/drawing/2014/main" id="{DC024D7E-6F6C-4214-97B4-5714882B086C}"/>
              </a:ext>
            </a:extLst>
          </p:cNvPr>
          <p:cNvSpPr/>
          <p:nvPr/>
        </p:nvSpPr>
        <p:spPr>
          <a:xfrm>
            <a:off x="1262677" y="3647664"/>
            <a:ext cx="5027409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chemeClr val="tx1"/>
                </a:solidFill>
                <a:latin typeface="Montserrat SemiBold" pitchFamily="2" charset="-52"/>
                <a:sym typeface="Arial"/>
              </a:rPr>
              <a:t>Гарифуллин Ильдар </a:t>
            </a:r>
            <a:r>
              <a:rPr lang="ru-RU" sz="1800" b="1" dirty="0" err="1">
                <a:solidFill>
                  <a:schemeClr val="tx1"/>
                </a:solidFill>
                <a:latin typeface="Montserrat SemiBold" pitchFamily="2" charset="-52"/>
                <a:sym typeface="Arial"/>
              </a:rPr>
              <a:t>Рифович</a:t>
            </a:r>
            <a:endParaRPr lang="ru-RU" sz="1800" b="1" dirty="0">
              <a:solidFill>
                <a:schemeClr val="tx1"/>
              </a:solidFill>
              <a:latin typeface="Montserrat SemiBold" pitchFamily="2" charset="-52"/>
              <a:sym typeface="Arial"/>
            </a:endParaRPr>
          </a:p>
        </p:txBody>
      </p:sp>
      <p:sp>
        <p:nvSpPr>
          <p:cNvPr id="7" name="Google Shape;1282;p46">
            <a:extLst>
              <a:ext uri="{FF2B5EF4-FFF2-40B4-BE49-F238E27FC236}">
                <a16:creationId xmlns:a16="http://schemas.microsoft.com/office/drawing/2014/main" id="{E7776A49-BA7F-7C27-0626-E96A632B497F}"/>
              </a:ext>
            </a:extLst>
          </p:cNvPr>
          <p:cNvSpPr/>
          <p:nvPr/>
        </p:nvSpPr>
        <p:spPr>
          <a:xfrm>
            <a:off x="1270304" y="4027576"/>
            <a:ext cx="544396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Первый заместитель Главы Администрации Тутаевского муниципального округа по экономическому развитию </a:t>
            </a:r>
          </a:p>
        </p:txBody>
      </p:sp>
      <p:pic>
        <p:nvPicPr>
          <p:cNvPr id="8" name="Google Shape;1279;p46">
            <a:extLst>
              <a:ext uri="{FF2B5EF4-FFF2-40B4-BE49-F238E27FC236}">
                <a16:creationId xmlns:a16="http://schemas.microsoft.com/office/drawing/2014/main" id="{A646A4A5-0C63-3A2F-623F-7AEA58A8BBD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6200000">
            <a:off x="748665" y="4689140"/>
            <a:ext cx="401262" cy="316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286;p46">
            <a:extLst>
              <a:ext uri="{FF2B5EF4-FFF2-40B4-BE49-F238E27FC236}">
                <a16:creationId xmlns:a16="http://schemas.microsoft.com/office/drawing/2014/main" id="{4985CF74-EF6E-E72A-F605-F1F4113CFBA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2515" y="4968147"/>
            <a:ext cx="323789" cy="33882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278;p46">
            <a:extLst>
              <a:ext uri="{FF2B5EF4-FFF2-40B4-BE49-F238E27FC236}">
                <a16:creationId xmlns:a16="http://schemas.microsoft.com/office/drawing/2014/main" id="{767E0DB0-5D79-7047-C0E4-7BD74F3241E1}"/>
              </a:ext>
            </a:extLst>
          </p:cNvPr>
          <p:cNvSpPr txBox="1"/>
          <p:nvPr/>
        </p:nvSpPr>
        <p:spPr>
          <a:xfrm>
            <a:off x="1285618" y="4641550"/>
            <a:ext cx="1367251" cy="389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tx1"/>
                </a:solidFill>
                <a:latin typeface="+mn-lt"/>
                <a:sym typeface="Arial"/>
              </a:rPr>
              <a:t>Телефон:</a:t>
            </a:r>
            <a:endParaRPr sz="1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Google Shape;1280;p46">
            <a:extLst>
              <a:ext uri="{FF2B5EF4-FFF2-40B4-BE49-F238E27FC236}">
                <a16:creationId xmlns:a16="http://schemas.microsoft.com/office/drawing/2014/main" id="{837861F5-8953-EBD1-4217-1409600F87DE}"/>
              </a:ext>
            </a:extLst>
          </p:cNvPr>
          <p:cNvSpPr/>
          <p:nvPr/>
        </p:nvSpPr>
        <p:spPr>
          <a:xfrm>
            <a:off x="2376301" y="4641194"/>
            <a:ext cx="2880291" cy="338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tx1"/>
                </a:solidFill>
                <a:latin typeface="+mn-lt"/>
                <a:sym typeface="Arial"/>
              </a:rPr>
              <a:t>(48533) 2-12-78</a:t>
            </a:r>
          </a:p>
        </p:txBody>
      </p:sp>
      <p:sp>
        <p:nvSpPr>
          <p:cNvPr id="12" name="Google Shape;1285;p46">
            <a:extLst>
              <a:ext uri="{FF2B5EF4-FFF2-40B4-BE49-F238E27FC236}">
                <a16:creationId xmlns:a16="http://schemas.microsoft.com/office/drawing/2014/main" id="{BD93271E-3291-3FDD-C908-3BD953FDF301}"/>
              </a:ext>
            </a:extLst>
          </p:cNvPr>
          <p:cNvSpPr txBox="1"/>
          <p:nvPr/>
        </p:nvSpPr>
        <p:spPr>
          <a:xfrm>
            <a:off x="1262677" y="4986045"/>
            <a:ext cx="2436031" cy="389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tx1"/>
                </a:solidFill>
                <a:latin typeface="+mn-lt"/>
                <a:sym typeface="Arial"/>
              </a:rPr>
              <a:t>Электронная почта:</a:t>
            </a:r>
            <a:endParaRPr sz="1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3" name="Google Shape;1283;p46">
            <a:extLst>
              <a:ext uri="{FF2B5EF4-FFF2-40B4-BE49-F238E27FC236}">
                <a16:creationId xmlns:a16="http://schemas.microsoft.com/office/drawing/2014/main" id="{B689DB09-61BA-6C74-6074-F003746977FC}"/>
              </a:ext>
            </a:extLst>
          </p:cNvPr>
          <p:cNvSpPr/>
          <p:nvPr/>
        </p:nvSpPr>
        <p:spPr>
          <a:xfrm>
            <a:off x="3416531" y="4998017"/>
            <a:ext cx="3127228" cy="338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1600" dirty="0">
                <a:solidFill>
                  <a:schemeClr val="tx1"/>
                </a:solidFill>
                <a:latin typeface="+mn-lt"/>
              </a:rPr>
              <a:t>mail@admtmr.ru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" name="Google Shape;1303;p47"/>
          <p:cNvSpPr/>
          <p:nvPr/>
        </p:nvSpPr>
        <p:spPr>
          <a:xfrm rot="2700000">
            <a:off x="5138949" y="171173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4" name="Google Shape;1304;p47"/>
          <p:cNvSpPr/>
          <p:nvPr/>
        </p:nvSpPr>
        <p:spPr>
          <a:xfrm rot="2700000">
            <a:off x="3788403" y="171173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5" name="Google Shape;1305;p47"/>
          <p:cNvSpPr/>
          <p:nvPr/>
        </p:nvSpPr>
        <p:spPr>
          <a:xfrm rot="2700000">
            <a:off x="4444251" y="826243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6" name="Google Shape;1306;p47"/>
          <p:cNvSpPr/>
          <p:nvPr/>
        </p:nvSpPr>
        <p:spPr>
          <a:xfrm rot="2700000">
            <a:off x="5138949" y="1476563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7" name="Google Shape;1307;p47"/>
          <p:cNvSpPr/>
          <p:nvPr/>
        </p:nvSpPr>
        <p:spPr>
          <a:xfrm rot="2700000">
            <a:off x="3788403" y="1476563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8" name="Google Shape;1308;p47"/>
          <p:cNvSpPr/>
          <p:nvPr/>
        </p:nvSpPr>
        <p:spPr>
          <a:xfrm rot="2700000">
            <a:off x="5794797" y="826243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9" name="Google Shape;1309;p47"/>
          <p:cNvSpPr/>
          <p:nvPr/>
        </p:nvSpPr>
        <p:spPr>
          <a:xfrm rot="2700000">
            <a:off x="6489495" y="171173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0" name="Google Shape;1310;p47"/>
          <p:cNvSpPr/>
          <p:nvPr/>
        </p:nvSpPr>
        <p:spPr>
          <a:xfrm rot="2700000">
            <a:off x="6489495" y="1476563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1" name="Google Shape;1311;p47"/>
          <p:cNvSpPr/>
          <p:nvPr/>
        </p:nvSpPr>
        <p:spPr>
          <a:xfrm rot="2700000">
            <a:off x="4450007" y="-471696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2" name="Google Shape;1312;p47"/>
          <p:cNvSpPr/>
          <p:nvPr/>
        </p:nvSpPr>
        <p:spPr>
          <a:xfrm rot="2700000">
            <a:off x="5800553" y="-471696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3" name="Google Shape;1313;p47"/>
          <p:cNvSpPr/>
          <p:nvPr/>
        </p:nvSpPr>
        <p:spPr>
          <a:xfrm rot="2700000">
            <a:off x="2432101" y="165073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4" name="Google Shape;1314;p47"/>
          <p:cNvSpPr/>
          <p:nvPr/>
        </p:nvSpPr>
        <p:spPr>
          <a:xfrm rot="2700000">
            <a:off x="1081555" y="165073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5" name="Google Shape;1315;p47"/>
          <p:cNvSpPr/>
          <p:nvPr/>
        </p:nvSpPr>
        <p:spPr>
          <a:xfrm rot="2700000">
            <a:off x="1737403" y="820143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6" name="Google Shape;1316;p47"/>
          <p:cNvSpPr/>
          <p:nvPr/>
        </p:nvSpPr>
        <p:spPr>
          <a:xfrm rot="2700000">
            <a:off x="2432101" y="1470463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7" name="Google Shape;1317;p47"/>
          <p:cNvSpPr/>
          <p:nvPr/>
        </p:nvSpPr>
        <p:spPr>
          <a:xfrm rot="2700000">
            <a:off x="1081555" y="1470463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47"/>
          <p:cNvSpPr/>
          <p:nvPr/>
        </p:nvSpPr>
        <p:spPr>
          <a:xfrm rot="2700000">
            <a:off x="3087949" y="820143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9" name="Google Shape;1319;p47"/>
          <p:cNvSpPr/>
          <p:nvPr/>
        </p:nvSpPr>
        <p:spPr>
          <a:xfrm rot="2700000">
            <a:off x="1743159" y="-477796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0" name="Google Shape;1320;p47"/>
          <p:cNvSpPr/>
          <p:nvPr/>
        </p:nvSpPr>
        <p:spPr>
          <a:xfrm rot="2700000">
            <a:off x="3093705" y="-477796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1" name="Google Shape;1321;p47"/>
          <p:cNvSpPr/>
          <p:nvPr/>
        </p:nvSpPr>
        <p:spPr>
          <a:xfrm rot="2700000">
            <a:off x="-283600" y="162023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2" name="Google Shape;1322;p47"/>
          <p:cNvSpPr/>
          <p:nvPr/>
        </p:nvSpPr>
        <p:spPr>
          <a:xfrm rot="2700000">
            <a:off x="-283600" y="1467413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3" name="Google Shape;1323;p47"/>
          <p:cNvSpPr/>
          <p:nvPr/>
        </p:nvSpPr>
        <p:spPr>
          <a:xfrm rot="2700000">
            <a:off x="372248" y="817093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4" name="Google Shape;1324;p47"/>
          <p:cNvSpPr/>
          <p:nvPr/>
        </p:nvSpPr>
        <p:spPr>
          <a:xfrm rot="2700000">
            <a:off x="378004" y="-480846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5" name="Google Shape;1325;p47"/>
          <p:cNvSpPr/>
          <p:nvPr/>
        </p:nvSpPr>
        <p:spPr>
          <a:xfrm rot="2700000">
            <a:off x="5134523" y="2783652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6" name="Google Shape;1326;p47"/>
          <p:cNvSpPr/>
          <p:nvPr/>
        </p:nvSpPr>
        <p:spPr>
          <a:xfrm rot="2700000">
            <a:off x="3783977" y="2783652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7" name="Google Shape;1327;p47"/>
          <p:cNvSpPr/>
          <p:nvPr/>
        </p:nvSpPr>
        <p:spPr>
          <a:xfrm rot="2700000">
            <a:off x="4439825" y="3438722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8" name="Google Shape;1328;p47"/>
          <p:cNvSpPr/>
          <p:nvPr/>
        </p:nvSpPr>
        <p:spPr>
          <a:xfrm rot="2700000">
            <a:off x="5134523" y="4089042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47"/>
          <p:cNvSpPr/>
          <p:nvPr/>
        </p:nvSpPr>
        <p:spPr>
          <a:xfrm rot="2700000">
            <a:off x="3783977" y="4089042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0" name="Google Shape;1330;p47"/>
          <p:cNvSpPr/>
          <p:nvPr/>
        </p:nvSpPr>
        <p:spPr>
          <a:xfrm rot="2700000">
            <a:off x="5790371" y="3438722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1" name="Google Shape;1331;p47"/>
          <p:cNvSpPr/>
          <p:nvPr/>
        </p:nvSpPr>
        <p:spPr>
          <a:xfrm rot="2700000">
            <a:off x="6485069" y="2783652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2" name="Google Shape;1332;p47"/>
          <p:cNvSpPr/>
          <p:nvPr/>
        </p:nvSpPr>
        <p:spPr>
          <a:xfrm rot="2700000">
            <a:off x="6485069" y="4089042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3" name="Google Shape;1333;p47"/>
          <p:cNvSpPr/>
          <p:nvPr/>
        </p:nvSpPr>
        <p:spPr>
          <a:xfrm rot="2700000">
            <a:off x="4445581" y="2140783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4" name="Google Shape;1334;p47"/>
          <p:cNvSpPr/>
          <p:nvPr/>
        </p:nvSpPr>
        <p:spPr>
          <a:xfrm rot="2700000">
            <a:off x="5796127" y="2140783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5" name="Google Shape;1335;p47"/>
          <p:cNvSpPr/>
          <p:nvPr/>
        </p:nvSpPr>
        <p:spPr>
          <a:xfrm rot="2700000">
            <a:off x="2427675" y="2777552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47"/>
          <p:cNvSpPr/>
          <p:nvPr/>
        </p:nvSpPr>
        <p:spPr>
          <a:xfrm rot="2700000">
            <a:off x="1077129" y="2777552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7" name="Google Shape;1337;p47"/>
          <p:cNvSpPr/>
          <p:nvPr/>
        </p:nvSpPr>
        <p:spPr>
          <a:xfrm rot="2700000">
            <a:off x="1732977" y="3432622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8" name="Google Shape;1338;p47"/>
          <p:cNvSpPr/>
          <p:nvPr/>
        </p:nvSpPr>
        <p:spPr>
          <a:xfrm rot="2700000">
            <a:off x="2427675" y="4082942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9" name="Google Shape;1339;p47"/>
          <p:cNvSpPr/>
          <p:nvPr/>
        </p:nvSpPr>
        <p:spPr>
          <a:xfrm rot="2700000">
            <a:off x="1077129" y="4082942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0" name="Google Shape;1340;p47"/>
          <p:cNvSpPr/>
          <p:nvPr/>
        </p:nvSpPr>
        <p:spPr>
          <a:xfrm rot="2700000">
            <a:off x="3083523" y="3432622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1" name="Google Shape;1341;p47"/>
          <p:cNvSpPr/>
          <p:nvPr/>
        </p:nvSpPr>
        <p:spPr>
          <a:xfrm rot="2700000">
            <a:off x="1738733" y="2134683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2" name="Google Shape;1342;p47"/>
          <p:cNvSpPr/>
          <p:nvPr/>
        </p:nvSpPr>
        <p:spPr>
          <a:xfrm rot="2700000">
            <a:off x="3089279" y="2134683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3" name="Google Shape;1343;p47"/>
          <p:cNvSpPr/>
          <p:nvPr/>
        </p:nvSpPr>
        <p:spPr>
          <a:xfrm rot="2700000">
            <a:off x="-288026" y="2774502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47"/>
          <p:cNvSpPr/>
          <p:nvPr/>
        </p:nvSpPr>
        <p:spPr>
          <a:xfrm rot="2700000">
            <a:off x="-288026" y="4079892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5" name="Google Shape;1345;p47"/>
          <p:cNvSpPr/>
          <p:nvPr/>
        </p:nvSpPr>
        <p:spPr>
          <a:xfrm rot="2700000">
            <a:off x="367822" y="3429572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6" name="Google Shape;1346;p47"/>
          <p:cNvSpPr/>
          <p:nvPr/>
        </p:nvSpPr>
        <p:spPr>
          <a:xfrm rot="2700000">
            <a:off x="373578" y="2131633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7" name="Google Shape;1347;p47"/>
          <p:cNvSpPr/>
          <p:nvPr/>
        </p:nvSpPr>
        <p:spPr>
          <a:xfrm rot="2700000">
            <a:off x="5134523" y="5405938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8" name="Google Shape;1348;p47"/>
          <p:cNvSpPr/>
          <p:nvPr/>
        </p:nvSpPr>
        <p:spPr>
          <a:xfrm rot="2700000">
            <a:off x="3783977" y="5405938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9" name="Google Shape;1349;p47"/>
          <p:cNvSpPr/>
          <p:nvPr/>
        </p:nvSpPr>
        <p:spPr>
          <a:xfrm rot="2700000">
            <a:off x="4439825" y="6061008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0" name="Google Shape;1350;p47"/>
          <p:cNvSpPr/>
          <p:nvPr/>
        </p:nvSpPr>
        <p:spPr>
          <a:xfrm rot="2700000">
            <a:off x="5134523" y="6711328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1" name="Google Shape;1351;p47"/>
          <p:cNvSpPr/>
          <p:nvPr/>
        </p:nvSpPr>
        <p:spPr>
          <a:xfrm rot="2700000">
            <a:off x="3783977" y="6711328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2" name="Google Shape;1352;p47"/>
          <p:cNvSpPr/>
          <p:nvPr/>
        </p:nvSpPr>
        <p:spPr>
          <a:xfrm rot="2700000">
            <a:off x="5790371" y="6061008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3" name="Google Shape;1353;p47"/>
          <p:cNvSpPr/>
          <p:nvPr/>
        </p:nvSpPr>
        <p:spPr>
          <a:xfrm rot="2700000">
            <a:off x="6485069" y="5405938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4" name="Google Shape;1354;p47"/>
          <p:cNvSpPr/>
          <p:nvPr/>
        </p:nvSpPr>
        <p:spPr>
          <a:xfrm rot="2700000">
            <a:off x="6485069" y="6711328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5" name="Google Shape;1355;p47"/>
          <p:cNvSpPr/>
          <p:nvPr/>
        </p:nvSpPr>
        <p:spPr>
          <a:xfrm rot="2700000">
            <a:off x="4445581" y="4763069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6" name="Google Shape;1356;p47"/>
          <p:cNvSpPr/>
          <p:nvPr/>
        </p:nvSpPr>
        <p:spPr>
          <a:xfrm rot="2700000">
            <a:off x="5796127" y="4763069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7" name="Google Shape;1357;p47"/>
          <p:cNvSpPr/>
          <p:nvPr/>
        </p:nvSpPr>
        <p:spPr>
          <a:xfrm rot="2700000">
            <a:off x="2427675" y="5399838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8" name="Google Shape;1358;p47"/>
          <p:cNvSpPr/>
          <p:nvPr/>
        </p:nvSpPr>
        <p:spPr>
          <a:xfrm rot="2700000">
            <a:off x="1077129" y="5399838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9" name="Google Shape;1359;p47"/>
          <p:cNvSpPr/>
          <p:nvPr/>
        </p:nvSpPr>
        <p:spPr>
          <a:xfrm rot="2700000">
            <a:off x="1732977" y="6054908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0" name="Google Shape;1360;p47"/>
          <p:cNvSpPr/>
          <p:nvPr/>
        </p:nvSpPr>
        <p:spPr>
          <a:xfrm rot="2700000">
            <a:off x="2427675" y="6705228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1" name="Google Shape;1361;p47"/>
          <p:cNvSpPr/>
          <p:nvPr/>
        </p:nvSpPr>
        <p:spPr>
          <a:xfrm rot="2700000">
            <a:off x="1077129" y="6705228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47"/>
          <p:cNvSpPr/>
          <p:nvPr/>
        </p:nvSpPr>
        <p:spPr>
          <a:xfrm rot="2700000">
            <a:off x="3083523" y="6054908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3" name="Google Shape;1363;p47"/>
          <p:cNvSpPr/>
          <p:nvPr/>
        </p:nvSpPr>
        <p:spPr>
          <a:xfrm rot="2700000">
            <a:off x="1738733" y="4756969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4" name="Google Shape;1364;p47"/>
          <p:cNvSpPr/>
          <p:nvPr/>
        </p:nvSpPr>
        <p:spPr>
          <a:xfrm rot="2700000">
            <a:off x="3089279" y="4756969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5" name="Google Shape;1365;p47"/>
          <p:cNvSpPr/>
          <p:nvPr/>
        </p:nvSpPr>
        <p:spPr>
          <a:xfrm rot="2700000">
            <a:off x="-288026" y="5396788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6" name="Google Shape;1366;p47"/>
          <p:cNvSpPr/>
          <p:nvPr/>
        </p:nvSpPr>
        <p:spPr>
          <a:xfrm rot="2700000">
            <a:off x="-288026" y="6702178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7" name="Google Shape;1367;p47"/>
          <p:cNvSpPr/>
          <p:nvPr/>
        </p:nvSpPr>
        <p:spPr>
          <a:xfrm rot="2700000">
            <a:off x="367822" y="6051858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8" name="Google Shape;1368;p47"/>
          <p:cNvSpPr/>
          <p:nvPr/>
        </p:nvSpPr>
        <p:spPr>
          <a:xfrm rot="2700000">
            <a:off x="373578" y="4753919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9" name="Google Shape;1369;p47"/>
          <p:cNvSpPr/>
          <p:nvPr/>
        </p:nvSpPr>
        <p:spPr>
          <a:xfrm rot="2700000">
            <a:off x="5134523" y="8040342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0" name="Google Shape;1370;p47"/>
          <p:cNvSpPr/>
          <p:nvPr/>
        </p:nvSpPr>
        <p:spPr>
          <a:xfrm rot="2700000">
            <a:off x="3783977" y="8040342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1" name="Google Shape;1371;p47"/>
          <p:cNvSpPr/>
          <p:nvPr/>
        </p:nvSpPr>
        <p:spPr>
          <a:xfrm rot="2700000">
            <a:off x="4439825" y="8695412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2" name="Google Shape;1372;p47"/>
          <p:cNvSpPr/>
          <p:nvPr/>
        </p:nvSpPr>
        <p:spPr>
          <a:xfrm rot="2700000">
            <a:off x="5134523" y="9345732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3" name="Google Shape;1373;p47"/>
          <p:cNvSpPr/>
          <p:nvPr/>
        </p:nvSpPr>
        <p:spPr>
          <a:xfrm rot="2700000">
            <a:off x="3783977" y="9345732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4" name="Google Shape;1374;p47"/>
          <p:cNvSpPr/>
          <p:nvPr/>
        </p:nvSpPr>
        <p:spPr>
          <a:xfrm rot="2700000">
            <a:off x="5790371" y="8695412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5" name="Google Shape;1375;p47"/>
          <p:cNvSpPr/>
          <p:nvPr/>
        </p:nvSpPr>
        <p:spPr>
          <a:xfrm rot="2700000">
            <a:off x="6485069" y="8040342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6" name="Google Shape;1376;p47"/>
          <p:cNvSpPr/>
          <p:nvPr/>
        </p:nvSpPr>
        <p:spPr>
          <a:xfrm rot="2700000">
            <a:off x="6485069" y="9345732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7" name="Google Shape;1377;p47"/>
          <p:cNvSpPr/>
          <p:nvPr/>
        </p:nvSpPr>
        <p:spPr>
          <a:xfrm rot="2700000">
            <a:off x="4445581" y="7397473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8" name="Google Shape;1378;p47"/>
          <p:cNvSpPr/>
          <p:nvPr/>
        </p:nvSpPr>
        <p:spPr>
          <a:xfrm rot="2700000">
            <a:off x="5796127" y="7397473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9" name="Google Shape;1379;p47"/>
          <p:cNvSpPr/>
          <p:nvPr/>
        </p:nvSpPr>
        <p:spPr>
          <a:xfrm rot="2700000">
            <a:off x="2427675" y="8034242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0" name="Google Shape;1380;p47"/>
          <p:cNvSpPr/>
          <p:nvPr/>
        </p:nvSpPr>
        <p:spPr>
          <a:xfrm rot="2700000">
            <a:off x="1077129" y="8034242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1" name="Google Shape;1381;p47"/>
          <p:cNvSpPr/>
          <p:nvPr/>
        </p:nvSpPr>
        <p:spPr>
          <a:xfrm rot="2700000">
            <a:off x="1732977" y="8689312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2" name="Google Shape;1382;p47"/>
          <p:cNvSpPr/>
          <p:nvPr/>
        </p:nvSpPr>
        <p:spPr>
          <a:xfrm rot="2700000">
            <a:off x="2427675" y="9339632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3" name="Google Shape;1383;p47"/>
          <p:cNvSpPr/>
          <p:nvPr/>
        </p:nvSpPr>
        <p:spPr>
          <a:xfrm rot="2700000">
            <a:off x="1077129" y="9339632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4" name="Google Shape;1384;p47"/>
          <p:cNvSpPr/>
          <p:nvPr/>
        </p:nvSpPr>
        <p:spPr>
          <a:xfrm rot="2700000">
            <a:off x="3083523" y="8689312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5" name="Google Shape;1385;p47"/>
          <p:cNvSpPr/>
          <p:nvPr/>
        </p:nvSpPr>
        <p:spPr>
          <a:xfrm rot="2700000">
            <a:off x="1738733" y="7391373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6" name="Google Shape;1386;p47"/>
          <p:cNvSpPr/>
          <p:nvPr/>
        </p:nvSpPr>
        <p:spPr>
          <a:xfrm rot="2700000">
            <a:off x="3089279" y="7391373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7" name="Google Shape;1387;p47"/>
          <p:cNvSpPr/>
          <p:nvPr/>
        </p:nvSpPr>
        <p:spPr>
          <a:xfrm rot="2700000">
            <a:off x="-288026" y="8031192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8" name="Google Shape;1388;p47"/>
          <p:cNvSpPr/>
          <p:nvPr/>
        </p:nvSpPr>
        <p:spPr>
          <a:xfrm rot="2700000">
            <a:off x="-288026" y="9336582"/>
            <a:ext cx="737655" cy="737655"/>
          </a:xfrm>
          <a:prstGeom prst="roundRect">
            <a:avLst/>
          </a:prstGeom>
          <a:solidFill>
            <a:srgbClr val="FFCB0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9" name="Google Shape;1389;p47"/>
          <p:cNvSpPr/>
          <p:nvPr/>
        </p:nvSpPr>
        <p:spPr>
          <a:xfrm rot="2700000">
            <a:off x="367822" y="8686262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0" name="Google Shape;1390;p47"/>
          <p:cNvSpPr/>
          <p:nvPr/>
        </p:nvSpPr>
        <p:spPr>
          <a:xfrm rot="2700000">
            <a:off x="373578" y="7388323"/>
            <a:ext cx="737655" cy="737655"/>
          </a:xfrm>
          <a:prstGeom prst="roundRect">
            <a:avLst/>
          </a:prstGeom>
          <a:solidFill>
            <a:schemeClr val="bg1">
              <a:lumMod val="85000"/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5"/>
          <p:cNvSpPr/>
          <p:nvPr/>
        </p:nvSpPr>
        <p:spPr>
          <a:xfrm>
            <a:off x="0" y="0"/>
            <a:ext cx="394414" cy="9906000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prstClr val="white"/>
              </a:solidFill>
              <a:latin typeface="Montserrat regular"/>
              <a:ea typeface="Calibri"/>
              <a:cs typeface="Calibri"/>
              <a:sym typeface="Calibri"/>
            </a:endParaRPr>
          </a:p>
        </p:txBody>
      </p:sp>
      <p:cxnSp>
        <p:nvCxnSpPr>
          <p:cNvPr id="246" name="Google Shape;246;p5"/>
          <p:cNvCxnSpPr>
            <a:cxnSpLocks/>
          </p:cNvCxnSpPr>
          <p:nvPr/>
        </p:nvCxnSpPr>
        <p:spPr>
          <a:xfrm>
            <a:off x="822652" y="992188"/>
            <a:ext cx="0" cy="759130"/>
          </a:xfrm>
          <a:prstGeom prst="straightConnector1">
            <a:avLst/>
          </a:prstGeom>
          <a:noFill/>
          <a:ln w="38100" cap="flat" cmpd="sng">
            <a:solidFill>
              <a:srgbClr val="FFCB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47" name="Google Shape;247;p5"/>
          <p:cNvSpPr txBox="1"/>
          <p:nvPr/>
        </p:nvSpPr>
        <p:spPr>
          <a:xfrm>
            <a:off x="963515" y="1592308"/>
            <a:ext cx="2640351" cy="318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1200" dirty="0">
                <a:solidFill>
                  <a:srgbClr val="0C0C0C"/>
                </a:solidFill>
                <a:latin typeface="Montserrat regular"/>
              </a:rPr>
              <a:t>Площадь округа</a:t>
            </a:r>
          </a:p>
          <a:p>
            <a:endParaRPr sz="1200" dirty="0">
              <a:latin typeface="Montserrat regular"/>
            </a:endParaRPr>
          </a:p>
        </p:txBody>
      </p:sp>
      <p:sp>
        <p:nvSpPr>
          <p:cNvPr id="249" name="Google Shape;249;p5"/>
          <p:cNvSpPr txBox="1"/>
          <p:nvPr/>
        </p:nvSpPr>
        <p:spPr>
          <a:xfrm>
            <a:off x="2149818" y="1002162"/>
            <a:ext cx="739088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1000" dirty="0">
                <a:solidFill>
                  <a:srgbClr val="2B2A29"/>
                </a:solidFill>
                <a:latin typeface="Montserrat regular"/>
                <a:ea typeface="Quattrocento Sans"/>
                <a:cs typeface="Quattrocento Sans"/>
                <a:sym typeface="Quattrocento Sans"/>
              </a:rPr>
              <a:t>тыс км²</a:t>
            </a:r>
          </a:p>
        </p:txBody>
      </p:sp>
      <p:sp>
        <p:nvSpPr>
          <p:cNvPr id="250" name="Google Shape;250;p5"/>
          <p:cNvSpPr txBox="1"/>
          <p:nvPr/>
        </p:nvSpPr>
        <p:spPr>
          <a:xfrm>
            <a:off x="1522838" y="2118510"/>
            <a:ext cx="111899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 sz="2600" b="1" dirty="0">
                <a:solidFill>
                  <a:srgbClr val="FFCC00"/>
                </a:solidFill>
                <a:latin typeface="Montserrat Bold" pitchFamily="2" charset="-52"/>
              </a:rPr>
              <a:t>21,4</a:t>
            </a:r>
            <a:endParaRPr sz="2600" b="1" dirty="0">
              <a:solidFill>
                <a:srgbClr val="FFCC00"/>
              </a:solidFill>
              <a:latin typeface="Montserrat Bold" pitchFamily="2" charset="-52"/>
            </a:endParaRPr>
          </a:p>
        </p:txBody>
      </p:sp>
      <p:cxnSp>
        <p:nvCxnSpPr>
          <p:cNvPr id="251" name="Google Shape;251;p5"/>
          <p:cNvCxnSpPr>
            <a:cxnSpLocks/>
          </p:cNvCxnSpPr>
          <p:nvPr/>
        </p:nvCxnSpPr>
        <p:spPr>
          <a:xfrm>
            <a:off x="814914" y="2155267"/>
            <a:ext cx="0" cy="679272"/>
          </a:xfrm>
          <a:prstGeom prst="straightConnector1">
            <a:avLst/>
          </a:prstGeom>
          <a:noFill/>
          <a:ln w="38100" cap="flat" cmpd="sng">
            <a:solidFill>
              <a:srgbClr val="FFCB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2" name="Google Shape;252;p5"/>
          <p:cNvSpPr txBox="1"/>
          <p:nvPr/>
        </p:nvSpPr>
        <p:spPr>
          <a:xfrm>
            <a:off x="963515" y="2616387"/>
            <a:ext cx="2639088" cy="353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200">
                <a:solidFill>
                  <a:srgbClr val="0C0C0C"/>
                </a:solidFill>
                <a:latin typeface="+mn-lt"/>
              </a:defRPr>
            </a:lvl1pPr>
          </a:lstStyle>
          <a:p>
            <a:r>
              <a:rPr lang="ru-RU" dirty="0"/>
              <a:t>Численность трудоспособного населения</a:t>
            </a:r>
            <a:endParaRPr dirty="0"/>
          </a:p>
        </p:txBody>
      </p:sp>
      <p:sp>
        <p:nvSpPr>
          <p:cNvPr id="253" name="Google Shape;253;p5"/>
          <p:cNvSpPr/>
          <p:nvPr/>
        </p:nvSpPr>
        <p:spPr>
          <a:xfrm>
            <a:off x="963516" y="2129812"/>
            <a:ext cx="468302" cy="469798"/>
          </a:xfrm>
          <a:prstGeom prst="ellipse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prstClr val="white"/>
              </a:solidFill>
              <a:latin typeface="Montserrat regular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5"/>
          <p:cNvSpPr txBox="1"/>
          <p:nvPr/>
        </p:nvSpPr>
        <p:spPr>
          <a:xfrm>
            <a:off x="2416715" y="2145330"/>
            <a:ext cx="1240706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1000" dirty="0">
                <a:solidFill>
                  <a:srgbClr val="2B2A29"/>
                </a:solidFill>
                <a:latin typeface="Montserrat regular"/>
                <a:ea typeface="Quattrocento Sans"/>
                <a:cs typeface="Quattrocento Sans"/>
                <a:sym typeface="Quattrocento Sans"/>
              </a:rPr>
              <a:t>тыс</a:t>
            </a:r>
            <a:r>
              <a:rPr lang="en-US" sz="1000" dirty="0">
                <a:solidFill>
                  <a:srgbClr val="2B2A29"/>
                </a:solidFill>
                <a:latin typeface="Montserrat regular"/>
                <a:ea typeface="Quattrocento Sans"/>
                <a:cs typeface="Quattrocento Sans"/>
                <a:sym typeface="Quattrocento Sans"/>
              </a:rPr>
              <a:t> </a:t>
            </a:r>
            <a:r>
              <a:rPr lang="ru-RU" sz="1000" dirty="0">
                <a:solidFill>
                  <a:srgbClr val="2B2A29"/>
                </a:solidFill>
                <a:latin typeface="Montserrat regular"/>
                <a:ea typeface="Quattrocento Sans"/>
                <a:cs typeface="Quattrocento Sans"/>
                <a:sym typeface="Quattrocento Sans"/>
              </a:rPr>
              <a:t>чел.</a:t>
            </a:r>
            <a:endParaRPr sz="1000" dirty="0">
              <a:solidFill>
                <a:srgbClr val="2B2A29"/>
              </a:solidFill>
              <a:latin typeface="Montserrat regular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255" name="Google Shape;255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5995" y="2206194"/>
            <a:ext cx="583345" cy="317035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5"/>
          <p:cNvSpPr txBox="1"/>
          <p:nvPr/>
        </p:nvSpPr>
        <p:spPr>
          <a:xfrm>
            <a:off x="4412014" y="2118510"/>
            <a:ext cx="1423635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 sz="2600" b="1" dirty="0">
                <a:solidFill>
                  <a:srgbClr val="FFCC00"/>
                </a:solidFill>
                <a:latin typeface="Montserrat Bold" pitchFamily="2" charset="-52"/>
              </a:rPr>
              <a:t>64,9</a:t>
            </a:r>
            <a:endParaRPr sz="2600" b="1" dirty="0">
              <a:solidFill>
                <a:srgbClr val="FFCC00"/>
              </a:solidFill>
              <a:latin typeface="Montserrat Bold" pitchFamily="2" charset="-52"/>
            </a:endParaRPr>
          </a:p>
        </p:txBody>
      </p:sp>
      <p:cxnSp>
        <p:nvCxnSpPr>
          <p:cNvPr id="263" name="Google Shape;263;p5"/>
          <p:cNvCxnSpPr>
            <a:cxnSpLocks/>
          </p:cNvCxnSpPr>
          <p:nvPr/>
        </p:nvCxnSpPr>
        <p:spPr>
          <a:xfrm>
            <a:off x="3736754" y="2131704"/>
            <a:ext cx="0" cy="702835"/>
          </a:xfrm>
          <a:prstGeom prst="straightConnector1">
            <a:avLst/>
          </a:prstGeom>
          <a:noFill/>
          <a:ln w="38100" cap="flat" cmpd="sng">
            <a:solidFill>
              <a:srgbClr val="FFCB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64" name="Google Shape;264;p5"/>
          <p:cNvSpPr txBox="1"/>
          <p:nvPr/>
        </p:nvSpPr>
        <p:spPr>
          <a:xfrm>
            <a:off x="5275059" y="2145330"/>
            <a:ext cx="789403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1000" dirty="0">
                <a:solidFill>
                  <a:srgbClr val="2B2A29"/>
                </a:solidFill>
                <a:latin typeface="Montserrat regular"/>
                <a:ea typeface="Quattrocento Sans"/>
                <a:cs typeface="Quattrocento Sans"/>
                <a:sym typeface="Quattrocento Sans"/>
              </a:rPr>
              <a:t>тыс руб.</a:t>
            </a:r>
            <a:endParaRPr sz="1000" dirty="0">
              <a:solidFill>
                <a:srgbClr val="2B2A29"/>
              </a:solidFill>
              <a:latin typeface="Montserrat regular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65" name="Google Shape;265;p5"/>
          <p:cNvSpPr txBox="1"/>
          <p:nvPr/>
        </p:nvSpPr>
        <p:spPr>
          <a:xfrm>
            <a:off x="3931611" y="2788500"/>
            <a:ext cx="1738150" cy="46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200">
                <a:solidFill>
                  <a:srgbClr val="0C0C0C"/>
                </a:solidFill>
                <a:latin typeface="+mn-lt"/>
              </a:defRPr>
            </a:lvl1pPr>
          </a:lstStyle>
          <a:p>
            <a:r>
              <a:rPr lang="ru-RU" dirty="0"/>
              <a:t>Среднемесячная заработная плата</a:t>
            </a:r>
            <a:endParaRPr dirty="0"/>
          </a:p>
        </p:txBody>
      </p:sp>
      <p:sp>
        <p:nvSpPr>
          <p:cNvPr id="266" name="Google Shape;266;p5"/>
          <p:cNvSpPr/>
          <p:nvPr/>
        </p:nvSpPr>
        <p:spPr>
          <a:xfrm>
            <a:off x="3870905" y="2122763"/>
            <a:ext cx="474414" cy="483896"/>
          </a:xfrm>
          <a:prstGeom prst="ellipse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prstClr val="white"/>
              </a:solidFill>
              <a:latin typeface="Montserrat regular"/>
              <a:ea typeface="Calibri"/>
              <a:cs typeface="Calibri"/>
              <a:sym typeface="Calibri"/>
            </a:endParaRPr>
          </a:p>
        </p:txBody>
      </p:sp>
      <p:pic>
        <p:nvPicPr>
          <p:cNvPr id="269" name="Google Shape;269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44804" y="2201403"/>
            <a:ext cx="326616" cy="326616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5"/>
          <p:cNvSpPr txBox="1"/>
          <p:nvPr/>
        </p:nvSpPr>
        <p:spPr>
          <a:xfrm>
            <a:off x="800100" y="3356183"/>
            <a:ext cx="2301240" cy="381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2400" b="1">
                <a:solidFill>
                  <a:schemeClr val="tx1"/>
                </a:solidFill>
                <a:latin typeface="Montserrat Bold" pitchFamily="2" charset="-52"/>
              </a:defRPr>
            </a:lvl1pPr>
          </a:lstStyle>
          <a:p>
            <a:r>
              <a:rPr lang="ru-RU" dirty="0">
                <a:solidFill>
                  <a:srgbClr val="2B2A29"/>
                </a:solidFill>
              </a:rPr>
              <a:t>Экономика</a:t>
            </a:r>
            <a:endParaRPr dirty="0">
              <a:solidFill>
                <a:srgbClr val="2B2A29"/>
              </a:solidFill>
            </a:endParaRPr>
          </a:p>
        </p:txBody>
      </p:sp>
      <p:sp>
        <p:nvSpPr>
          <p:cNvPr id="275" name="Google Shape;275;p5"/>
          <p:cNvSpPr txBox="1"/>
          <p:nvPr/>
        </p:nvSpPr>
        <p:spPr>
          <a:xfrm>
            <a:off x="2566964" y="4733767"/>
            <a:ext cx="191847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ru-RU" sz="1200" dirty="0">
                <a:solidFill>
                  <a:srgbClr val="0C0C0C"/>
                </a:solidFill>
                <a:latin typeface="Montserrat regular"/>
              </a:rPr>
              <a:t>Объем инвестиций </a:t>
            </a:r>
          </a:p>
          <a:p>
            <a:pPr algn="ctr"/>
            <a:r>
              <a:rPr lang="ru-RU" sz="1200" dirty="0">
                <a:solidFill>
                  <a:srgbClr val="0C0C0C"/>
                </a:solidFill>
                <a:latin typeface="Montserrat regular"/>
              </a:rPr>
              <a:t>в основной капитал</a:t>
            </a:r>
            <a:endParaRPr sz="1200" dirty="0">
              <a:solidFill>
                <a:srgbClr val="0C0C0C"/>
              </a:solidFill>
              <a:latin typeface="Montserrat regular"/>
            </a:endParaRPr>
          </a:p>
        </p:txBody>
      </p:sp>
      <p:cxnSp>
        <p:nvCxnSpPr>
          <p:cNvPr id="281" name="Google Shape;281;p5"/>
          <p:cNvCxnSpPr>
            <a:cxnSpLocks/>
          </p:cNvCxnSpPr>
          <p:nvPr/>
        </p:nvCxnSpPr>
        <p:spPr>
          <a:xfrm flipV="1">
            <a:off x="394414" y="3297274"/>
            <a:ext cx="5987336" cy="29407"/>
          </a:xfrm>
          <a:prstGeom prst="straightConnector1">
            <a:avLst/>
          </a:prstGeom>
          <a:noFill/>
          <a:ln w="15875" cap="flat" cmpd="sng">
            <a:solidFill>
              <a:schemeClr val="bg1">
                <a:lumMod val="75000"/>
              </a:schemeClr>
            </a:solidFill>
            <a:prstDash val="sysDot"/>
            <a:miter lim="800000"/>
            <a:headEnd type="none" w="sm" len="sm"/>
            <a:tailEnd type="none" w="sm" len="sm"/>
          </a:ln>
        </p:spPr>
      </p:cxnSp>
      <p:sp>
        <p:nvSpPr>
          <p:cNvPr id="286" name="Google Shape;286;p5"/>
          <p:cNvSpPr txBox="1"/>
          <p:nvPr/>
        </p:nvSpPr>
        <p:spPr>
          <a:xfrm>
            <a:off x="1522838" y="990845"/>
            <a:ext cx="1169146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 sz="2600" b="1" dirty="0">
                <a:solidFill>
                  <a:srgbClr val="FFCC00"/>
                </a:solidFill>
                <a:latin typeface="Montserrat Bold" pitchFamily="2" charset="-52"/>
              </a:rPr>
              <a:t>1,4</a:t>
            </a:r>
            <a:endParaRPr sz="2600" dirty="0">
              <a:solidFill>
                <a:srgbClr val="FFCC00"/>
              </a:solidFill>
              <a:latin typeface="Montserrat Bold" pitchFamily="2" charset="-52"/>
            </a:endParaRPr>
          </a:p>
        </p:txBody>
      </p:sp>
      <p:sp>
        <p:nvSpPr>
          <p:cNvPr id="46" name="Google Shape;130;p2">
            <a:extLst>
              <a:ext uri="{FF2B5EF4-FFF2-40B4-BE49-F238E27FC236}">
                <a16:creationId xmlns:a16="http://schemas.microsoft.com/office/drawing/2014/main" id="{0287FEFE-65EA-49AF-8EFF-48BDE333A12F}"/>
              </a:ext>
            </a:extLst>
          </p:cNvPr>
          <p:cNvSpPr txBox="1"/>
          <p:nvPr/>
        </p:nvSpPr>
        <p:spPr>
          <a:xfrm>
            <a:off x="777521" y="460375"/>
            <a:ext cx="5583591" cy="324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400" b="1" dirty="0">
                <a:solidFill>
                  <a:srgbClr val="2B2A29"/>
                </a:solidFill>
                <a:latin typeface="Montserrat Bold" pitchFamily="2" charset="-52"/>
              </a:rPr>
              <a:t>Население</a:t>
            </a:r>
          </a:p>
        </p:txBody>
      </p:sp>
      <p:sp>
        <p:nvSpPr>
          <p:cNvPr id="47" name="Google Shape;253;p5">
            <a:extLst>
              <a:ext uri="{FF2B5EF4-FFF2-40B4-BE49-F238E27FC236}">
                <a16:creationId xmlns:a16="http://schemas.microsoft.com/office/drawing/2014/main" id="{7824EBF7-F4FF-44C1-90BD-0F806F37DB7D}"/>
              </a:ext>
            </a:extLst>
          </p:cNvPr>
          <p:cNvSpPr/>
          <p:nvPr/>
        </p:nvSpPr>
        <p:spPr>
          <a:xfrm>
            <a:off x="963516" y="997385"/>
            <a:ext cx="468302" cy="469798"/>
          </a:xfrm>
          <a:prstGeom prst="ellipse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prstClr val="white"/>
              </a:solidFill>
              <a:latin typeface="Montserrat regular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247;p5">
            <a:extLst>
              <a:ext uri="{FF2B5EF4-FFF2-40B4-BE49-F238E27FC236}">
                <a16:creationId xmlns:a16="http://schemas.microsoft.com/office/drawing/2014/main" id="{7FFE59C5-543F-45C2-BD55-506C7E42761F}"/>
              </a:ext>
            </a:extLst>
          </p:cNvPr>
          <p:cNvSpPr txBox="1"/>
          <p:nvPr/>
        </p:nvSpPr>
        <p:spPr>
          <a:xfrm>
            <a:off x="1097537" y="1046576"/>
            <a:ext cx="212693" cy="384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2400" b="1">
                <a:solidFill>
                  <a:schemeClr val="tx1"/>
                </a:solidFill>
                <a:latin typeface="Montserrat Bold" pitchFamily="2" charset="-52"/>
              </a:defRPr>
            </a:lvl1pPr>
          </a:lstStyle>
          <a:p>
            <a:r>
              <a:rPr lang="en-US" dirty="0">
                <a:solidFill>
                  <a:srgbClr val="000000"/>
                </a:solidFill>
              </a:rPr>
              <a:t>S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51" name="Google Shape;271;p5">
            <a:extLst>
              <a:ext uri="{FF2B5EF4-FFF2-40B4-BE49-F238E27FC236}">
                <a16:creationId xmlns:a16="http://schemas.microsoft.com/office/drawing/2014/main" id="{9ADA3F07-CF31-45E6-8CBD-D4D55DC3FDB1}"/>
              </a:ext>
            </a:extLst>
          </p:cNvPr>
          <p:cNvSpPr txBox="1"/>
          <p:nvPr/>
        </p:nvSpPr>
        <p:spPr>
          <a:xfrm>
            <a:off x="800100" y="5613140"/>
            <a:ext cx="3217190" cy="381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2400" b="1">
                <a:solidFill>
                  <a:schemeClr val="tx1"/>
                </a:solidFill>
                <a:latin typeface="Montserrat Bold" pitchFamily="2" charset="-52"/>
              </a:defRPr>
            </a:lvl1pPr>
          </a:lstStyle>
          <a:p>
            <a:r>
              <a:rPr lang="ru-RU" dirty="0">
                <a:solidFill>
                  <a:srgbClr val="2B2A29"/>
                </a:solidFill>
              </a:rPr>
              <a:t>Состав</a:t>
            </a:r>
            <a:endParaRPr dirty="0">
              <a:solidFill>
                <a:srgbClr val="2B2A29"/>
              </a:solidFill>
            </a:endParaRP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67D08AD3-1F5C-4F87-8CB7-DDA7FC935D6B}"/>
              </a:ext>
            </a:extLst>
          </p:cNvPr>
          <p:cNvGrpSpPr/>
          <p:nvPr/>
        </p:nvGrpSpPr>
        <p:grpSpPr>
          <a:xfrm>
            <a:off x="1097537" y="3746796"/>
            <a:ext cx="1139505" cy="900000"/>
            <a:chOff x="728121" y="3975034"/>
            <a:chExt cx="1139505" cy="900000"/>
          </a:xfrm>
        </p:grpSpPr>
        <p:sp>
          <p:nvSpPr>
            <p:cNvPr id="52" name="Google Shape;272;p5">
              <a:extLst>
                <a:ext uri="{FF2B5EF4-FFF2-40B4-BE49-F238E27FC236}">
                  <a16:creationId xmlns:a16="http://schemas.microsoft.com/office/drawing/2014/main" id="{752AB6FD-406B-4BDA-8251-0484847436A0}"/>
                </a:ext>
              </a:extLst>
            </p:cNvPr>
            <p:cNvSpPr/>
            <p:nvPr/>
          </p:nvSpPr>
          <p:spPr>
            <a:xfrm>
              <a:off x="728121" y="3975034"/>
              <a:ext cx="1139505" cy="900000"/>
            </a:xfrm>
            <a:prstGeom prst="roundRect">
              <a:avLst/>
            </a:prstGeom>
            <a:solidFill>
              <a:schemeClr val="tx1">
                <a:lumMod val="10000"/>
                <a:lumOff val="9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sz="1800">
                <a:solidFill>
                  <a:prstClr val="white"/>
                </a:solidFill>
                <a:latin typeface="Montserrat regular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273;p5">
              <a:extLst>
                <a:ext uri="{FF2B5EF4-FFF2-40B4-BE49-F238E27FC236}">
                  <a16:creationId xmlns:a16="http://schemas.microsoft.com/office/drawing/2014/main" id="{F9EE2819-58D7-4982-82AC-3F16BA708197}"/>
                </a:ext>
              </a:extLst>
            </p:cNvPr>
            <p:cNvSpPr txBox="1"/>
            <p:nvPr/>
          </p:nvSpPr>
          <p:spPr>
            <a:xfrm>
              <a:off x="807772" y="4061643"/>
              <a:ext cx="975101" cy="5077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/>
              <a:r>
                <a:rPr lang="ru-RU" sz="2700" dirty="0">
                  <a:solidFill>
                    <a:srgbClr val="2B2A29"/>
                  </a:solidFill>
                  <a:latin typeface="Montserrat Bold" pitchFamily="2" charset="-52"/>
                </a:rPr>
                <a:t>771</a:t>
              </a:r>
              <a:endParaRPr sz="2700" dirty="0">
                <a:solidFill>
                  <a:srgbClr val="2B2A29"/>
                </a:solidFill>
                <a:latin typeface="Montserrat Bold" pitchFamily="2" charset="-52"/>
              </a:endParaRPr>
            </a:p>
          </p:txBody>
        </p:sp>
        <p:sp>
          <p:nvSpPr>
            <p:cNvPr id="54" name="Google Shape;274;p5">
              <a:extLst>
                <a:ext uri="{FF2B5EF4-FFF2-40B4-BE49-F238E27FC236}">
                  <a16:creationId xmlns:a16="http://schemas.microsoft.com/office/drawing/2014/main" id="{CD324A21-FC9D-4DE4-837C-8BFF930C8C56}"/>
                </a:ext>
              </a:extLst>
            </p:cNvPr>
            <p:cNvSpPr txBox="1"/>
            <p:nvPr/>
          </p:nvSpPr>
          <p:spPr>
            <a:xfrm>
              <a:off x="921680" y="4531014"/>
              <a:ext cx="747282" cy="276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/>
              <a:r>
                <a:rPr lang="ru-RU" sz="1200" dirty="0">
                  <a:solidFill>
                    <a:srgbClr val="2B2A29"/>
                  </a:solidFill>
                  <a:latin typeface="Montserrat regular"/>
                </a:rPr>
                <a:t>Ед.</a:t>
              </a:r>
              <a:endParaRPr sz="1200" dirty="0">
                <a:latin typeface="Montserrat regular"/>
              </a:endParaRPr>
            </a:p>
          </p:txBody>
        </p:sp>
      </p:grpSp>
      <p:sp>
        <p:nvSpPr>
          <p:cNvPr id="55" name="Google Shape;275;p5">
            <a:extLst>
              <a:ext uri="{FF2B5EF4-FFF2-40B4-BE49-F238E27FC236}">
                <a16:creationId xmlns:a16="http://schemas.microsoft.com/office/drawing/2014/main" id="{F6A21CDF-522C-4CED-BD62-8D8083F496EB}"/>
              </a:ext>
            </a:extLst>
          </p:cNvPr>
          <p:cNvSpPr txBox="1"/>
          <p:nvPr/>
        </p:nvSpPr>
        <p:spPr>
          <a:xfrm>
            <a:off x="638435" y="4731509"/>
            <a:ext cx="205770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ru-RU" sz="1200" dirty="0">
                <a:solidFill>
                  <a:srgbClr val="0C0C0C"/>
                </a:solidFill>
                <a:latin typeface="Montserrat regular"/>
              </a:rPr>
              <a:t>Зарегистрированные организации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DCAE1854-89ED-4E50-8218-556A1AB0B662}"/>
              </a:ext>
            </a:extLst>
          </p:cNvPr>
          <p:cNvGrpSpPr/>
          <p:nvPr/>
        </p:nvGrpSpPr>
        <p:grpSpPr>
          <a:xfrm>
            <a:off x="752272" y="6392842"/>
            <a:ext cx="5922847" cy="482375"/>
            <a:chOff x="756706" y="5761802"/>
            <a:chExt cx="5922847" cy="578968"/>
          </a:xfrm>
        </p:grpSpPr>
        <p:sp>
          <p:nvSpPr>
            <p:cNvPr id="242" name="Google Shape;242;p5"/>
            <p:cNvSpPr/>
            <p:nvPr/>
          </p:nvSpPr>
          <p:spPr>
            <a:xfrm>
              <a:off x="1308124" y="5761802"/>
              <a:ext cx="5371429" cy="3767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600" dirty="0">
                  <a:solidFill>
                    <a:srgbClr val="2B2A29"/>
                  </a:solidFill>
                  <a:latin typeface="Montserrat regular"/>
                </a:rPr>
                <a:t> </a:t>
              </a:r>
              <a:r>
                <a:rPr lang="ru-RU" sz="1600" dirty="0" err="1">
                  <a:solidFill>
                    <a:srgbClr val="2B2A29"/>
                  </a:solidFill>
                  <a:latin typeface="Montserrat regular"/>
                </a:rPr>
                <a:t>г.Тутаев</a:t>
              </a:r>
              <a:r>
                <a:rPr lang="ru-RU" sz="1600" dirty="0">
                  <a:solidFill>
                    <a:srgbClr val="2B2A29"/>
                  </a:solidFill>
                  <a:latin typeface="Montserrat regular"/>
                </a:rPr>
                <a:t> </a:t>
              </a:r>
              <a:r>
                <a:rPr lang="ru-RU" sz="1600" dirty="0">
                  <a:solidFill>
                    <a:schemeClr val="tx1"/>
                  </a:solidFill>
                  <a:latin typeface="+mn-lt"/>
                </a:rPr>
                <a:t>(население 39 </a:t>
              </a:r>
              <a:r>
                <a:rPr lang="ru-RU" sz="1600" dirty="0" err="1">
                  <a:solidFill>
                    <a:schemeClr val="tx1"/>
                  </a:solidFill>
                  <a:latin typeface="+mn-lt"/>
                </a:rPr>
                <a:t>тыс.чел</a:t>
              </a:r>
              <a:r>
                <a:rPr lang="ru-RU" sz="1600" dirty="0">
                  <a:solidFill>
                    <a:schemeClr val="tx1"/>
                  </a:solidFill>
                  <a:latin typeface="+mn-lt"/>
                </a:rPr>
                <a:t>.)</a:t>
              </a:r>
              <a:endParaRPr sz="1600" dirty="0">
                <a:solidFill>
                  <a:srgbClr val="2B2A29"/>
                </a:solidFill>
                <a:latin typeface="Montserrat regular"/>
              </a:endParaRPr>
            </a:p>
          </p:txBody>
        </p:sp>
        <p:sp>
          <p:nvSpPr>
            <p:cNvPr id="59" name="Google Shape;272;p5">
              <a:extLst>
                <a:ext uri="{FF2B5EF4-FFF2-40B4-BE49-F238E27FC236}">
                  <a16:creationId xmlns:a16="http://schemas.microsoft.com/office/drawing/2014/main" id="{EE0CAC74-903C-4ACD-99AE-55F565AF2A4A}"/>
                </a:ext>
              </a:extLst>
            </p:cNvPr>
            <p:cNvSpPr/>
            <p:nvPr/>
          </p:nvSpPr>
          <p:spPr>
            <a:xfrm>
              <a:off x="800100" y="5832743"/>
              <a:ext cx="508027" cy="508027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sz="1800">
                <a:solidFill>
                  <a:srgbClr val="2B2A29"/>
                </a:solidFill>
                <a:highlight>
                  <a:srgbClr val="FF00FF"/>
                </a:highlight>
                <a:latin typeface="Montserrat regular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273;p5">
              <a:extLst>
                <a:ext uri="{FF2B5EF4-FFF2-40B4-BE49-F238E27FC236}">
                  <a16:creationId xmlns:a16="http://schemas.microsoft.com/office/drawing/2014/main" id="{4970C822-4CEB-49BC-9EC9-780275C39848}"/>
                </a:ext>
              </a:extLst>
            </p:cNvPr>
            <p:cNvSpPr txBox="1"/>
            <p:nvPr/>
          </p:nvSpPr>
          <p:spPr>
            <a:xfrm>
              <a:off x="756706" y="5865139"/>
              <a:ext cx="594815" cy="4432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algn="ctr"/>
              <a:r>
                <a:rPr lang="ru-RU" sz="1800" dirty="0">
                  <a:solidFill>
                    <a:srgbClr val="2B2A29"/>
                  </a:solidFill>
                  <a:latin typeface="Montserrat Bold" pitchFamily="2" charset="-52"/>
                </a:rPr>
                <a:t>1</a:t>
              </a:r>
              <a:endParaRPr sz="1800" dirty="0">
                <a:solidFill>
                  <a:srgbClr val="2B2A29"/>
                </a:solidFill>
                <a:latin typeface="Montserrat Bold" pitchFamily="2" charset="-52"/>
              </a:endParaRPr>
            </a:p>
          </p:txBody>
        </p:sp>
      </p:grpSp>
      <p:sp>
        <p:nvSpPr>
          <p:cNvPr id="56" name="Номер слайда 1">
            <a:extLst>
              <a:ext uri="{FF2B5EF4-FFF2-40B4-BE49-F238E27FC236}">
                <a16:creationId xmlns:a16="http://schemas.microsoft.com/office/drawing/2014/main" id="{A4F14AE3-69D3-4F2F-A5DD-6FB007F4FC7F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</p:spPr>
        <p:txBody>
          <a:bodyPr/>
          <a:lstStyle/>
          <a:p>
            <a:fld id="{00000000-1234-1234-1234-123412341234}" type="slidenum">
              <a:rPr lang="ru-RU" sz="1000" smtClean="0">
                <a:solidFill>
                  <a:srgbClr val="2B2A29">
                    <a:lumMod val="75000"/>
                    <a:lumOff val="25000"/>
                  </a:srgbClr>
                </a:solidFill>
                <a:latin typeface="Montserrat regular"/>
              </a:rPr>
              <a:pPr/>
              <a:t>5</a:t>
            </a:fld>
            <a:endParaRPr lang="ru-RU" sz="1000" dirty="0">
              <a:solidFill>
                <a:srgbClr val="2B2A29">
                  <a:lumMod val="75000"/>
                  <a:lumOff val="25000"/>
                </a:srgbClr>
              </a:solidFill>
              <a:latin typeface="Montserrat regular"/>
            </a:endParaRPr>
          </a:p>
        </p:txBody>
      </p:sp>
      <p:sp>
        <p:nvSpPr>
          <p:cNvPr id="102" name="Прямоугольник 101">
            <a:extLst>
              <a:ext uri="{FF2B5EF4-FFF2-40B4-BE49-F238E27FC236}">
                <a16:creationId xmlns:a16="http://schemas.microsoft.com/office/drawing/2014/main" id="{EB26AA5C-5B72-4308-AB96-9B527692E33B}"/>
              </a:ext>
            </a:extLst>
          </p:cNvPr>
          <p:cNvSpPr/>
          <p:nvPr/>
        </p:nvSpPr>
        <p:spPr>
          <a:xfrm>
            <a:off x="800100" y="5157117"/>
            <a:ext cx="171926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dirty="0">
                <a:solidFill>
                  <a:srgbClr val="2B2A29">
                    <a:lumMod val="50000"/>
                    <a:lumOff val="50000"/>
                  </a:srgbClr>
                </a:solidFill>
                <a:latin typeface="Montserrat regular"/>
                <a:cs typeface="Rubik" pitchFamily="2" charset="-79"/>
              </a:rPr>
              <a:t>(на 01.01.2026)</a:t>
            </a:r>
          </a:p>
        </p:txBody>
      </p:sp>
      <p:sp>
        <p:nvSpPr>
          <p:cNvPr id="103" name="Прямоугольник 102">
            <a:extLst>
              <a:ext uri="{FF2B5EF4-FFF2-40B4-BE49-F238E27FC236}">
                <a16:creationId xmlns:a16="http://schemas.microsoft.com/office/drawing/2014/main" id="{D20501C6-F418-496B-BE19-3B4ECF9D131F}"/>
              </a:ext>
            </a:extLst>
          </p:cNvPr>
          <p:cNvSpPr/>
          <p:nvPr/>
        </p:nvSpPr>
        <p:spPr>
          <a:xfrm>
            <a:off x="2602392" y="5157117"/>
            <a:ext cx="184762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dirty="0">
                <a:solidFill>
                  <a:srgbClr val="2B2A29">
                    <a:lumMod val="50000"/>
                    <a:lumOff val="50000"/>
                  </a:srgbClr>
                </a:solidFill>
                <a:latin typeface="Montserrat regular"/>
                <a:cs typeface="Rubik" pitchFamily="2" charset="-79"/>
              </a:rPr>
              <a:t>(за 2025 год)</a:t>
            </a:r>
          </a:p>
        </p:txBody>
      </p:sp>
      <p:sp>
        <p:nvSpPr>
          <p:cNvPr id="104" name="Google Shape;271;p5">
            <a:extLst>
              <a:ext uri="{FF2B5EF4-FFF2-40B4-BE49-F238E27FC236}">
                <a16:creationId xmlns:a16="http://schemas.microsoft.com/office/drawing/2014/main" id="{EC5EF2C9-5CC5-4511-AEC7-F797B4BF793D}"/>
              </a:ext>
            </a:extLst>
          </p:cNvPr>
          <p:cNvSpPr txBox="1"/>
          <p:nvPr/>
        </p:nvSpPr>
        <p:spPr>
          <a:xfrm>
            <a:off x="800099" y="6030452"/>
            <a:ext cx="6057901" cy="381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2400" b="1">
                <a:solidFill>
                  <a:schemeClr val="tx1"/>
                </a:solidFill>
                <a:latin typeface="Montserrat Bold" pitchFamily="2" charset="-52"/>
              </a:defRPr>
            </a:lvl1pPr>
          </a:lstStyle>
          <a:p>
            <a:r>
              <a:rPr lang="ru-RU" sz="1500" dirty="0">
                <a:solidFill>
                  <a:srgbClr val="2B2A29"/>
                </a:solidFill>
                <a:latin typeface="Montserrat SemiBold" pitchFamily="2" charset="-52"/>
              </a:rPr>
              <a:t>Тутаевский муниципальный округ</a:t>
            </a:r>
          </a:p>
          <a:p>
            <a:endParaRPr lang="ru-RU" sz="1500" dirty="0">
              <a:solidFill>
                <a:srgbClr val="2B2A29"/>
              </a:solidFill>
              <a:latin typeface="Montserrat SemiBold" pitchFamily="2" charset="-52"/>
            </a:endParaRPr>
          </a:p>
        </p:txBody>
      </p:sp>
      <p:sp>
        <p:nvSpPr>
          <p:cNvPr id="142" name="Google Shape;314;p6">
            <a:extLst>
              <a:ext uri="{FF2B5EF4-FFF2-40B4-BE49-F238E27FC236}">
                <a16:creationId xmlns:a16="http://schemas.microsoft.com/office/drawing/2014/main" id="{F099B82B-6E80-4D62-88FB-36B75F38A4F2}"/>
              </a:ext>
            </a:extLst>
          </p:cNvPr>
          <p:cNvSpPr txBox="1"/>
          <p:nvPr/>
        </p:nvSpPr>
        <p:spPr>
          <a:xfrm>
            <a:off x="704540" y="9380381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/>
              <a:t>Тутаевский муниципальный округ</a:t>
            </a:r>
            <a:endParaRPr dirty="0"/>
          </a:p>
        </p:txBody>
      </p:sp>
      <p:sp>
        <p:nvSpPr>
          <p:cNvPr id="105" name="Google Shape;284;p5">
            <a:extLst>
              <a:ext uri="{FF2B5EF4-FFF2-40B4-BE49-F238E27FC236}">
                <a16:creationId xmlns:a16="http://schemas.microsoft.com/office/drawing/2014/main" id="{4F42A93F-8088-433A-847D-5480619BA9BF}"/>
              </a:ext>
            </a:extLst>
          </p:cNvPr>
          <p:cNvSpPr/>
          <p:nvPr/>
        </p:nvSpPr>
        <p:spPr>
          <a:xfrm>
            <a:off x="807771" y="7609046"/>
            <a:ext cx="5796229" cy="990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b="1" dirty="0">
              <a:solidFill>
                <a:srgbClr val="2B2A29"/>
              </a:solidFill>
              <a:latin typeface="Montserrat regular"/>
            </a:endParaRPr>
          </a:p>
        </p:txBody>
      </p:sp>
      <p:sp>
        <p:nvSpPr>
          <p:cNvPr id="61" name="Google Shape;257;p5">
            <a:extLst>
              <a:ext uri="{FF2B5EF4-FFF2-40B4-BE49-F238E27FC236}">
                <a16:creationId xmlns:a16="http://schemas.microsoft.com/office/drawing/2014/main" id="{0A21D1F9-074E-4C8C-92CC-6080E5352795}"/>
              </a:ext>
            </a:extLst>
          </p:cNvPr>
          <p:cNvSpPr txBox="1"/>
          <p:nvPr/>
        </p:nvSpPr>
        <p:spPr>
          <a:xfrm>
            <a:off x="4412015" y="990845"/>
            <a:ext cx="981817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b="1" dirty="0">
                <a:solidFill>
                  <a:srgbClr val="FFCC00"/>
                </a:solidFill>
                <a:latin typeface="Montserrat Bold" pitchFamily="2" charset="-52"/>
              </a:rPr>
              <a:t>52,4</a:t>
            </a:r>
            <a:endParaRPr sz="2600" b="1" dirty="0">
              <a:solidFill>
                <a:srgbClr val="FFCC00"/>
              </a:solidFill>
              <a:latin typeface="Montserrat Bold" pitchFamily="2" charset="-52"/>
            </a:endParaRPr>
          </a:p>
        </p:txBody>
      </p:sp>
      <p:sp>
        <p:nvSpPr>
          <p:cNvPr id="62" name="Google Shape;258;p5">
            <a:extLst>
              <a:ext uri="{FF2B5EF4-FFF2-40B4-BE49-F238E27FC236}">
                <a16:creationId xmlns:a16="http://schemas.microsoft.com/office/drawing/2014/main" id="{A3D71ABE-DF7A-4C89-8CB0-AEF8C35C3CB1}"/>
              </a:ext>
            </a:extLst>
          </p:cNvPr>
          <p:cNvSpPr txBox="1"/>
          <p:nvPr/>
        </p:nvSpPr>
        <p:spPr>
          <a:xfrm>
            <a:off x="5275059" y="1042754"/>
            <a:ext cx="1016933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 err="1">
                <a:solidFill>
                  <a:srgbClr val="2B2A29"/>
                </a:solidFill>
                <a:latin typeface="Montserrat regular"/>
                <a:ea typeface="Quattrocento Sans"/>
                <a:cs typeface="Quattrocento Sans"/>
              </a:rPr>
              <a:t>тыс</a:t>
            </a:r>
            <a:r>
              <a:rPr lang="ru-RU" sz="1000" dirty="0">
                <a:solidFill>
                  <a:srgbClr val="2B2A29"/>
                </a:solidFill>
                <a:latin typeface="Montserrat regular"/>
                <a:ea typeface="Quattrocento Sans"/>
                <a:cs typeface="Quattrocento Sans"/>
              </a:rPr>
              <a:t> чел.</a:t>
            </a:r>
            <a:endParaRPr sz="1000" dirty="0">
              <a:solidFill>
                <a:srgbClr val="2B2A29"/>
              </a:solidFill>
              <a:latin typeface="Montserrat regular"/>
              <a:ea typeface="Quattrocento Sans"/>
              <a:cs typeface="Quattrocento Sans"/>
            </a:endParaRPr>
          </a:p>
        </p:txBody>
      </p:sp>
      <p:sp>
        <p:nvSpPr>
          <p:cNvPr id="63" name="Google Shape;259;p5">
            <a:extLst>
              <a:ext uri="{FF2B5EF4-FFF2-40B4-BE49-F238E27FC236}">
                <a16:creationId xmlns:a16="http://schemas.microsoft.com/office/drawing/2014/main" id="{8374F990-88E0-4983-95DC-E0CC2B75B769}"/>
              </a:ext>
            </a:extLst>
          </p:cNvPr>
          <p:cNvSpPr txBox="1"/>
          <p:nvPr/>
        </p:nvSpPr>
        <p:spPr>
          <a:xfrm>
            <a:off x="3886727" y="1592308"/>
            <a:ext cx="2342918" cy="318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200">
                <a:solidFill>
                  <a:srgbClr val="0C0C0C"/>
                </a:solidFill>
                <a:latin typeface="+mn-lt"/>
              </a:defRPr>
            </a:lvl1pPr>
          </a:lstStyle>
          <a:p>
            <a:r>
              <a:rPr lang="ru-RU" dirty="0"/>
              <a:t>Население округа</a:t>
            </a:r>
            <a:endParaRPr dirty="0"/>
          </a:p>
        </p:txBody>
      </p:sp>
      <p:sp>
        <p:nvSpPr>
          <p:cNvPr id="64" name="Google Shape;260;p5">
            <a:extLst>
              <a:ext uri="{FF2B5EF4-FFF2-40B4-BE49-F238E27FC236}">
                <a16:creationId xmlns:a16="http://schemas.microsoft.com/office/drawing/2014/main" id="{C8D6990E-1842-4776-B3FA-42E8B072279E}"/>
              </a:ext>
            </a:extLst>
          </p:cNvPr>
          <p:cNvSpPr/>
          <p:nvPr/>
        </p:nvSpPr>
        <p:spPr>
          <a:xfrm>
            <a:off x="3863845" y="1002235"/>
            <a:ext cx="475117" cy="456923"/>
          </a:xfrm>
          <a:prstGeom prst="ellipse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cxnSp>
        <p:nvCxnSpPr>
          <p:cNvPr id="65" name="Google Shape;267;p5">
            <a:extLst>
              <a:ext uri="{FF2B5EF4-FFF2-40B4-BE49-F238E27FC236}">
                <a16:creationId xmlns:a16="http://schemas.microsoft.com/office/drawing/2014/main" id="{92EC8B35-4B45-4905-9BDF-5C1E8DFA9C3C}"/>
              </a:ext>
            </a:extLst>
          </p:cNvPr>
          <p:cNvCxnSpPr>
            <a:cxnSpLocks/>
          </p:cNvCxnSpPr>
          <p:nvPr/>
        </p:nvCxnSpPr>
        <p:spPr>
          <a:xfrm>
            <a:off x="3733857" y="1002147"/>
            <a:ext cx="0" cy="749171"/>
          </a:xfrm>
          <a:prstGeom prst="straightConnector1">
            <a:avLst/>
          </a:prstGeom>
          <a:noFill/>
          <a:ln w="38100" cap="flat" cmpd="sng">
            <a:solidFill>
              <a:srgbClr val="FFCB0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66" name="Google Shape;268;p5" descr="https://library.kissclipart.com/20180914/erq/kissclipart-demonstrations-icon-clipart-computer-icons-demonst-270c5c49307a6f9c.jpg">
            <a:extLst>
              <a:ext uri="{FF2B5EF4-FFF2-40B4-BE49-F238E27FC236}">
                <a16:creationId xmlns:a16="http://schemas.microsoft.com/office/drawing/2014/main" id="{3F7C3EF7-3860-4C6B-9E78-E5CE69082DB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21914" y="1081763"/>
            <a:ext cx="541916" cy="31310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D8C43F66-D8F5-41CD-B865-0C8CBFFF4E6F}"/>
              </a:ext>
            </a:extLst>
          </p:cNvPr>
          <p:cNvGrpSpPr/>
          <p:nvPr/>
        </p:nvGrpSpPr>
        <p:grpSpPr>
          <a:xfrm>
            <a:off x="2851814" y="3744273"/>
            <a:ext cx="1427645" cy="900000"/>
            <a:chOff x="3505598" y="3975034"/>
            <a:chExt cx="1427645" cy="900000"/>
          </a:xfrm>
        </p:grpSpPr>
        <p:sp>
          <p:nvSpPr>
            <p:cNvPr id="68" name="Google Shape;272;p5">
              <a:extLst>
                <a:ext uri="{FF2B5EF4-FFF2-40B4-BE49-F238E27FC236}">
                  <a16:creationId xmlns:a16="http://schemas.microsoft.com/office/drawing/2014/main" id="{D306B0DD-8676-4C39-8390-D447509EFB03}"/>
                </a:ext>
              </a:extLst>
            </p:cNvPr>
            <p:cNvSpPr/>
            <p:nvPr/>
          </p:nvSpPr>
          <p:spPr>
            <a:xfrm>
              <a:off x="3529750" y="3975034"/>
              <a:ext cx="1379342" cy="900000"/>
            </a:xfrm>
            <a:prstGeom prst="roundRect">
              <a:avLst/>
            </a:prstGeom>
            <a:solidFill>
              <a:schemeClr val="tx1">
                <a:lumMod val="10000"/>
                <a:lumOff val="9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+mn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273;p5">
              <a:extLst>
                <a:ext uri="{FF2B5EF4-FFF2-40B4-BE49-F238E27FC236}">
                  <a16:creationId xmlns:a16="http://schemas.microsoft.com/office/drawing/2014/main" id="{86A2B117-0CD5-4318-83CC-FE9AFBF0DE88}"/>
                </a:ext>
              </a:extLst>
            </p:cNvPr>
            <p:cNvSpPr txBox="1"/>
            <p:nvPr/>
          </p:nvSpPr>
          <p:spPr>
            <a:xfrm>
              <a:off x="3505598" y="4061643"/>
              <a:ext cx="1427645" cy="5077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700" dirty="0">
                  <a:solidFill>
                    <a:schemeClr val="dk1"/>
                  </a:solidFill>
                  <a:latin typeface="Montserrat Bold" pitchFamily="2" charset="-52"/>
                </a:rPr>
                <a:t>1,34</a:t>
              </a:r>
              <a:endParaRPr sz="2700" dirty="0">
                <a:solidFill>
                  <a:schemeClr val="dk1"/>
                </a:solidFill>
                <a:latin typeface="Montserrat Bold" pitchFamily="2" charset="-52"/>
                <a:sym typeface="Arial"/>
              </a:endParaRPr>
            </a:p>
          </p:txBody>
        </p:sp>
        <p:sp>
          <p:nvSpPr>
            <p:cNvPr id="70" name="Google Shape;274;p5">
              <a:extLst>
                <a:ext uri="{FF2B5EF4-FFF2-40B4-BE49-F238E27FC236}">
                  <a16:creationId xmlns:a16="http://schemas.microsoft.com/office/drawing/2014/main" id="{51F290E4-4CB7-4FE5-8669-7B89CC574EFA}"/>
                </a:ext>
              </a:extLst>
            </p:cNvPr>
            <p:cNvSpPr txBox="1"/>
            <p:nvPr/>
          </p:nvSpPr>
          <p:spPr>
            <a:xfrm>
              <a:off x="3695304" y="4532553"/>
              <a:ext cx="1048233" cy="276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200" dirty="0">
                  <a:solidFill>
                    <a:schemeClr val="dk1"/>
                  </a:solidFill>
                  <a:latin typeface="+mn-lt"/>
                  <a:sym typeface="Arial"/>
                </a:rPr>
                <a:t>млрд руб.</a:t>
              </a:r>
              <a:endParaRPr sz="1200" dirty="0">
                <a:latin typeface="+mn-lt"/>
              </a:endParaRPr>
            </a:p>
          </p:txBody>
        </p:sp>
      </p:grpSp>
      <p:grpSp>
        <p:nvGrpSpPr>
          <p:cNvPr id="129" name="Группа 128">
            <a:extLst>
              <a:ext uri="{FF2B5EF4-FFF2-40B4-BE49-F238E27FC236}">
                <a16:creationId xmlns:a16="http://schemas.microsoft.com/office/drawing/2014/main" id="{054C3DB4-C357-4A64-89EA-771DDFCB815F}"/>
              </a:ext>
            </a:extLst>
          </p:cNvPr>
          <p:cNvGrpSpPr/>
          <p:nvPr/>
        </p:nvGrpSpPr>
        <p:grpSpPr>
          <a:xfrm>
            <a:off x="752272" y="7480116"/>
            <a:ext cx="5851727" cy="423270"/>
            <a:chOff x="756706" y="5832743"/>
            <a:chExt cx="5851727" cy="508027"/>
          </a:xfrm>
        </p:grpSpPr>
        <p:sp>
          <p:nvSpPr>
            <p:cNvPr id="130" name="Google Shape;242;p5">
              <a:extLst>
                <a:ext uri="{FF2B5EF4-FFF2-40B4-BE49-F238E27FC236}">
                  <a16:creationId xmlns:a16="http://schemas.microsoft.com/office/drawing/2014/main" id="{E5E7AA82-D883-4768-A4D1-13AA27164CF6}"/>
                </a:ext>
              </a:extLst>
            </p:cNvPr>
            <p:cNvSpPr/>
            <p:nvPr/>
          </p:nvSpPr>
          <p:spPr>
            <a:xfrm>
              <a:off x="1308124" y="5880893"/>
              <a:ext cx="5300309" cy="4062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ru-RU" sz="1600" dirty="0">
                  <a:solidFill>
                    <a:srgbClr val="2B2A29"/>
                  </a:solidFill>
                  <a:latin typeface="Montserrat regular"/>
                </a:rPr>
                <a:t>Сельских поселений</a:t>
              </a:r>
              <a:endParaRPr sz="1600" dirty="0">
                <a:solidFill>
                  <a:srgbClr val="2B2A29"/>
                </a:solidFill>
                <a:latin typeface="Montserrat regular"/>
              </a:endParaRPr>
            </a:p>
          </p:txBody>
        </p:sp>
        <p:sp>
          <p:nvSpPr>
            <p:cNvPr id="131" name="Google Shape;272;p5">
              <a:extLst>
                <a:ext uri="{FF2B5EF4-FFF2-40B4-BE49-F238E27FC236}">
                  <a16:creationId xmlns:a16="http://schemas.microsoft.com/office/drawing/2014/main" id="{93E57627-FA4E-4FAD-B608-79B6DF39EDCE}"/>
                </a:ext>
              </a:extLst>
            </p:cNvPr>
            <p:cNvSpPr/>
            <p:nvPr/>
          </p:nvSpPr>
          <p:spPr>
            <a:xfrm>
              <a:off x="800100" y="5832743"/>
              <a:ext cx="508027" cy="508027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sz="1800">
                <a:solidFill>
                  <a:srgbClr val="2B2A29"/>
                </a:solidFill>
                <a:highlight>
                  <a:srgbClr val="FF00FF"/>
                </a:highlight>
                <a:latin typeface="Montserrat regular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273;p5">
              <a:extLst>
                <a:ext uri="{FF2B5EF4-FFF2-40B4-BE49-F238E27FC236}">
                  <a16:creationId xmlns:a16="http://schemas.microsoft.com/office/drawing/2014/main" id="{35F49722-BD8D-4B5F-B0BC-8F29BB5ABA41}"/>
                </a:ext>
              </a:extLst>
            </p:cNvPr>
            <p:cNvSpPr txBox="1"/>
            <p:nvPr/>
          </p:nvSpPr>
          <p:spPr>
            <a:xfrm>
              <a:off x="756706" y="5865139"/>
              <a:ext cx="594815" cy="4432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algn="ctr"/>
              <a:r>
                <a:rPr lang="ru-RU" sz="1800" dirty="0">
                  <a:solidFill>
                    <a:srgbClr val="2B2A29"/>
                  </a:solidFill>
                  <a:latin typeface="Montserrat Bold" pitchFamily="2" charset="-52"/>
                </a:rPr>
                <a:t>4</a:t>
              </a:r>
              <a:endParaRPr sz="1800" dirty="0">
                <a:solidFill>
                  <a:srgbClr val="2B2A29"/>
                </a:solidFill>
                <a:latin typeface="Montserrat Bold" pitchFamily="2" charset="-52"/>
              </a:endParaRPr>
            </a:p>
          </p:txBody>
        </p:sp>
      </p:grpSp>
      <p:sp>
        <p:nvSpPr>
          <p:cNvPr id="133" name="Прямоугольник 132">
            <a:extLst>
              <a:ext uri="{FF2B5EF4-FFF2-40B4-BE49-F238E27FC236}">
                <a16:creationId xmlns:a16="http://schemas.microsoft.com/office/drawing/2014/main" id="{9148CA64-A75D-4974-86EE-E0205EF8F597}"/>
              </a:ext>
            </a:extLst>
          </p:cNvPr>
          <p:cNvSpPr/>
          <p:nvPr/>
        </p:nvSpPr>
        <p:spPr>
          <a:xfrm>
            <a:off x="702606" y="7984435"/>
            <a:ext cx="5871619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dirty="0">
                <a:solidFill>
                  <a:schemeClr val="tx1"/>
                </a:solidFill>
                <a:latin typeface="+mn-lt"/>
              </a:rPr>
              <a:t>Сельские поселения (336 населенных пунктов) </a:t>
            </a:r>
          </a:p>
          <a:p>
            <a:pPr marL="342900" indent="-342900" defTabSz="457200">
              <a:buClr>
                <a:schemeClr val="bg2"/>
              </a:buClr>
              <a:buFont typeface="Rubik" panose="020B0604020202020204" charset="0"/>
              <a:buChar char="►"/>
            </a:pPr>
            <a:r>
              <a:rPr lang="ru-RU" sz="1300" dirty="0" err="1">
                <a:solidFill>
                  <a:schemeClr val="tx1"/>
                </a:solidFill>
                <a:latin typeface="Montserrat SemiBold" pitchFamily="2" charset="-52"/>
              </a:rPr>
              <a:t>Артемьевское</a:t>
            </a:r>
            <a:r>
              <a:rPr lang="ru-RU" sz="1300" dirty="0">
                <a:solidFill>
                  <a:schemeClr val="tx1"/>
                </a:solidFill>
                <a:latin typeface="Montserrat SemiBold" pitchFamily="2" charset="-52"/>
              </a:rPr>
              <a:t> территориальное управление </a:t>
            </a:r>
            <a:r>
              <a:rPr lang="ru-RU" sz="1300" dirty="0">
                <a:solidFill>
                  <a:schemeClr val="tx1"/>
                </a:solidFill>
                <a:latin typeface="+mn-lt"/>
              </a:rPr>
              <a:t>(1 249 чел.)</a:t>
            </a:r>
          </a:p>
          <a:p>
            <a:pPr marL="342900" indent="-342900" defTabSz="457200">
              <a:buClr>
                <a:schemeClr val="bg2"/>
              </a:buClr>
              <a:buFont typeface="Rubik" panose="020B0604020202020204" charset="0"/>
              <a:buChar char="►"/>
            </a:pPr>
            <a:r>
              <a:rPr lang="ru-RU" sz="1300" dirty="0">
                <a:solidFill>
                  <a:schemeClr val="tx1"/>
                </a:solidFill>
                <a:latin typeface="Montserrat SemiBold" pitchFamily="2" charset="-52"/>
              </a:rPr>
              <a:t>Левобережное территориальное управление </a:t>
            </a:r>
            <a:r>
              <a:rPr lang="ru-RU" sz="1300" dirty="0">
                <a:solidFill>
                  <a:schemeClr val="tx1"/>
                </a:solidFill>
                <a:latin typeface="+mn-lt"/>
              </a:rPr>
              <a:t>(2 530 чел.)</a:t>
            </a:r>
          </a:p>
          <a:p>
            <a:pPr marL="342900" indent="-342900" defTabSz="457200">
              <a:buClr>
                <a:schemeClr val="bg2"/>
              </a:buClr>
              <a:buFont typeface="Rubik" panose="020B0604020202020204" charset="0"/>
              <a:buChar char="►"/>
            </a:pPr>
            <a:r>
              <a:rPr lang="ru-RU" sz="1300" dirty="0">
                <a:solidFill>
                  <a:schemeClr val="tx1"/>
                </a:solidFill>
                <a:latin typeface="Montserrat SemiBold" pitchFamily="2" charset="-52"/>
              </a:rPr>
              <a:t>Константиновское территориальное управление </a:t>
            </a:r>
            <a:r>
              <a:rPr lang="ru-RU" sz="1300" dirty="0">
                <a:solidFill>
                  <a:schemeClr val="tx1"/>
                </a:solidFill>
                <a:latin typeface="+mn-lt"/>
              </a:rPr>
              <a:t>(8 282 чел.)</a:t>
            </a:r>
          </a:p>
          <a:p>
            <a:pPr marL="342900" indent="-342900" defTabSz="457200">
              <a:buClr>
                <a:schemeClr val="bg2"/>
              </a:buClr>
              <a:buFont typeface="Rubik" panose="020B0604020202020204" charset="0"/>
              <a:buChar char="►"/>
            </a:pPr>
            <a:r>
              <a:rPr lang="ru-RU" sz="1300" dirty="0" err="1">
                <a:solidFill>
                  <a:schemeClr val="tx1"/>
                </a:solidFill>
                <a:latin typeface="Montserrat SemiBold" pitchFamily="2" charset="-52"/>
              </a:rPr>
              <a:t>Чебаковское</a:t>
            </a:r>
            <a:r>
              <a:rPr lang="ru-RU" sz="1300" dirty="0">
                <a:solidFill>
                  <a:schemeClr val="tx1"/>
                </a:solidFill>
                <a:latin typeface="Montserrat SemiBold" pitchFamily="2" charset="-52"/>
              </a:rPr>
              <a:t> территориальное управление </a:t>
            </a:r>
            <a:r>
              <a:rPr lang="ru-RU" sz="1300" dirty="0">
                <a:solidFill>
                  <a:schemeClr val="tx1"/>
                </a:solidFill>
                <a:latin typeface="+mn-lt"/>
              </a:rPr>
              <a:t>(1 246 чел.)</a:t>
            </a:r>
          </a:p>
          <a:p>
            <a:pPr defTabSz="457200">
              <a:buClr>
                <a:schemeClr val="bg2"/>
              </a:buClr>
            </a:pPr>
            <a:endParaRPr lang="ru-RU" sz="13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8" name="Google Shape;242;p5">
            <a:extLst>
              <a:ext uri="{FF2B5EF4-FFF2-40B4-BE49-F238E27FC236}">
                <a16:creationId xmlns:a16="http://schemas.microsoft.com/office/drawing/2014/main" id="{E5E7AA82-D883-4768-A4D1-13AA27164CF6}"/>
              </a:ext>
            </a:extLst>
          </p:cNvPr>
          <p:cNvSpPr/>
          <p:nvPr/>
        </p:nvSpPr>
        <p:spPr>
          <a:xfrm>
            <a:off x="1326047" y="6882358"/>
            <a:ext cx="530030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1600" dirty="0">
                <a:solidFill>
                  <a:srgbClr val="2B2A29"/>
                </a:solidFill>
                <a:latin typeface="Montserrat regular"/>
              </a:rPr>
              <a:t>Имеет статус моногорода, ТОР, исторического поселения федерального значения</a:t>
            </a:r>
            <a:endParaRPr sz="1600" dirty="0">
              <a:solidFill>
                <a:srgbClr val="2B2A29"/>
              </a:solidFill>
              <a:latin typeface="Montserrat regular"/>
            </a:endParaRPr>
          </a:p>
        </p:txBody>
      </p:sp>
      <p:grpSp>
        <p:nvGrpSpPr>
          <p:cNvPr id="71" name="Группа 70">
            <a:extLst>
              <a:ext uri="{FF2B5EF4-FFF2-40B4-BE49-F238E27FC236}">
                <a16:creationId xmlns:a16="http://schemas.microsoft.com/office/drawing/2014/main" id="{D8C43F66-D8F5-41CD-B865-0C8CBFFF4E6F}"/>
              </a:ext>
            </a:extLst>
          </p:cNvPr>
          <p:cNvGrpSpPr/>
          <p:nvPr/>
        </p:nvGrpSpPr>
        <p:grpSpPr>
          <a:xfrm>
            <a:off x="4864618" y="3748918"/>
            <a:ext cx="1427645" cy="900000"/>
            <a:chOff x="3505598" y="3975034"/>
            <a:chExt cx="1427645" cy="900000"/>
          </a:xfrm>
        </p:grpSpPr>
        <p:sp>
          <p:nvSpPr>
            <p:cNvPr id="72" name="Google Shape;272;p5">
              <a:extLst>
                <a:ext uri="{FF2B5EF4-FFF2-40B4-BE49-F238E27FC236}">
                  <a16:creationId xmlns:a16="http://schemas.microsoft.com/office/drawing/2014/main" id="{D306B0DD-8676-4C39-8390-D447509EFB03}"/>
                </a:ext>
              </a:extLst>
            </p:cNvPr>
            <p:cNvSpPr/>
            <p:nvPr/>
          </p:nvSpPr>
          <p:spPr>
            <a:xfrm>
              <a:off x="3529750" y="3975034"/>
              <a:ext cx="1379342" cy="900000"/>
            </a:xfrm>
            <a:prstGeom prst="roundRect">
              <a:avLst/>
            </a:prstGeom>
            <a:solidFill>
              <a:schemeClr val="tx1">
                <a:lumMod val="10000"/>
                <a:lumOff val="9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+mn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273;p5">
              <a:extLst>
                <a:ext uri="{FF2B5EF4-FFF2-40B4-BE49-F238E27FC236}">
                  <a16:creationId xmlns:a16="http://schemas.microsoft.com/office/drawing/2014/main" id="{86A2B117-0CD5-4318-83CC-FE9AFBF0DE88}"/>
                </a:ext>
              </a:extLst>
            </p:cNvPr>
            <p:cNvSpPr txBox="1"/>
            <p:nvPr/>
          </p:nvSpPr>
          <p:spPr>
            <a:xfrm>
              <a:off x="3505598" y="4061643"/>
              <a:ext cx="1427645" cy="5077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700" dirty="0">
                  <a:solidFill>
                    <a:schemeClr val="dk1"/>
                  </a:solidFill>
                  <a:latin typeface="Montserrat Bold" pitchFamily="2" charset="-52"/>
                </a:rPr>
                <a:t>25,5</a:t>
              </a:r>
              <a:endParaRPr sz="2700" dirty="0">
                <a:solidFill>
                  <a:schemeClr val="dk1"/>
                </a:solidFill>
                <a:latin typeface="Montserrat Bold" pitchFamily="2" charset="-52"/>
                <a:sym typeface="Arial"/>
              </a:endParaRPr>
            </a:p>
          </p:txBody>
        </p:sp>
        <p:sp>
          <p:nvSpPr>
            <p:cNvPr id="74" name="Google Shape;274;p5">
              <a:extLst>
                <a:ext uri="{FF2B5EF4-FFF2-40B4-BE49-F238E27FC236}">
                  <a16:creationId xmlns:a16="http://schemas.microsoft.com/office/drawing/2014/main" id="{51F290E4-4CB7-4FE5-8669-7B89CC574EFA}"/>
                </a:ext>
              </a:extLst>
            </p:cNvPr>
            <p:cNvSpPr txBox="1"/>
            <p:nvPr/>
          </p:nvSpPr>
          <p:spPr>
            <a:xfrm>
              <a:off x="3695304" y="4532553"/>
              <a:ext cx="1048233" cy="276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200" dirty="0">
                  <a:solidFill>
                    <a:schemeClr val="dk1"/>
                  </a:solidFill>
                  <a:latin typeface="+mn-lt"/>
                  <a:sym typeface="Arial"/>
                </a:rPr>
                <a:t>млрд руб.</a:t>
              </a:r>
              <a:endParaRPr sz="1200" dirty="0">
                <a:latin typeface="+mn-lt"/>
              </a:endParaRPr>
            </a:p>
          </p:txBody>
        </p:sp>
      </p:grpSp>
      <p:sp>
        <p:nvSpPr>
          <p:cNvPr id="75" name="Google Shape;275;p5"/>
          <p:cNvSpPr txBox="1"/>
          <p:nvPr/>
        </p:nvSpPr>
        <p:spPr>
          <a:xfrm>
            <a:off x="4655750" y="4654633"/>
            <a:ext cx="191847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ru-RU" sz="1200" dirty="0">
                <a:solidFill>
                  <a:srgbClr val="0C0C0C"/>
                </a:solidFill>
                <a:latin typeface="Montserrat regular"/>
              </a:rPr>
              <a:t>Объем отгруженных товаров собственного производства по сектору «обрабатывающие производства»</a:t>
            </a:r>
            <a:endParaRPr sz="1200" dirty="0">
              <a:solidFill>
                <a:srgbClr val="0C0C0C"/>
              </a:solidFill>
              <a:latin typeface="Montserra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64865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20CADD55-59E4-4507-80BC-79D17B763298}"/>
              </a:ext>
            </a:extLst>
          </p:cNvPr>
          <p:cNvGrpSpPr/>
          <p:nvPr/>
        </p:nvGrpSpPr>
        <p:grpSpPr>
          <a:xfrm>
            <a:off x="2520085" y="5530124"/>
            <a:ext cx="2555586" cy="3682432"/>
            <a:chOff x="-3730583" y="3546937"/>
            <a:chExt cx="3401486" cy="4901317"/>
          </a:xfrm>
        </p:grpSpPr>
        <p:sp>
          <p:nvSpPr>
            <p:cNvPr id="7" name="Полилиния: фигура 6">
              <a:extLst>
                <a:ext uri="{FF2B5EF4-FFF2-40B4-BE49-F238E27FC236}">
                  <a16:creationId xmlns:a16="http://schemas.microsoft.com/office/drawing/2014/main" id="{2FC7F2DD-3F1F-47A6-B607-B0561F9DAB1B}"/>
                </a:ext>
              </a:extLst>
            </p:cNvPr>
            <p:cNvSpPr/>
            <p:nvPr/>
          </p:nvSpPr>
          <p:spPr>
            <a:xfrm>
              <a:off x="-3263900" y="5638377"/>
              <a:ext cx="2006600" cy="1880023"/>
            </a:xfrm>
            <a:custGeom>
              <a:avLst/>
              <a:gdLst>
                <a:gd name="connsiteX0" fmla="*/ 203200 w 2006600"/>
                <a:gd name="connsiteY0" fmla="*/ 203623 h 1880023"/>
                <a:gd name="connsiteX1" fmla="*/ 0 w 2006600"/>
                <a:gd name="connsiteY1" fmla="*/ 483023 h 1880023"/>
                <a:gd name="connsiteX2" fmla="*/ 50800 w 2006600"/>
                <a:gd name="connsiteY2" fmla="*/ 711623 h 1880023"/>
                <a:gd name="connsiteX3" fmla="*/ 546100 w 2006600"/>
                <a:gd name="connsiteY3" fmla="*/ 1181523 h 1880023"/>
                <a:gd name="connsiteX4" fmla="*/ 1028700 w 2006600"/>
                <a:gd name="connsiteY4" fmla="*/ 1740323 h 1880023"/>
                <a:gd name="connsiteX5" fmla="*/ 1193800 w 2006600"/>
                <a:gd name="connsiteY5" fmla="*/ 1880023 h 1880023"/>
                <a:gd name="connsiteX6" fmla="*/ 1524000 w 2006600"/>
                <a:gd name="connsiteY6" fmla="*/ 1854623 h 1880023"/>
                <a:gd name="connsiteX7" fmla="*/ 1714500 w 2006600"/>
                <a:gd name="connsiteY7" fmla="*/ 1829223 h 1880023"/>
                <a:gd name="connsiteX8" fmla="*/ 1854200 w 2006600"/>
                <a:gd name="connsiteY8" fmla="*/ 1626023 h 1880023"/>
                <a:gd name="connsiteX9" fmla="*/ 2006600 w 2006600"/>
                <a:gd name="connsiteY9" fmla="*/ 1295823 h 1880023"/>
                <a:gd name="connsiteX10" fmla="*/ 1663700 w 2006600"/>
                <a:gd name="connsiteY10" fmla="*/ 902123 h 1880023"/>
                <a:gd name="connsiteX11" fmla="*/ 1371600 w 2006600"/>
                <a:gd name="connsiteY11" fmla="*/ 533823 h 1880023"/>
                <a:gd name="connsiteX12" fmla="*/ 1282700 w 2006600"/>
                <a:gd name="connsiteY12" fmla="*/ 457623 h 1880023"/>
                <a:gd name="connsiteX13" fmla="*/ 711200 w 2006600"/>
                <a:gd name="connsiteY13" fmla="*/ 89323 h 1880023"/>
                <a:gd name="connsiteX14" fmla="*/ 711200 w 2006600"/>
                <a:gd name="connsiteY14" fmla="*/ 89323 h 1880023"/>
                <a:gd name="connsiteX15" fmla="*/ 431800 w 2006600"/>
                <a:gd name="connsiteY15" fmla="*/ 423 h 1880023"/>
                <a:gd name="connsiteX16" fmla="*/ 419100 w 2006600"/>
                <a:gd name="connsiteY16" fmla="*/ 423 h 1880023"/>
                <a:gd name="connsiteX17" fmla="*/ 203200 w 2006600"/>
                <a:gd name="connsiteY17" fmla="*/ 203623 h 1880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06600" h="1880023">
                  <a:moveTo>
                    <a:pt x="203200" y="203623"/>
                  </a:moveTo>
                  <a:lnTo>
                    <a:pt x="0" y="483023"/>
                  </a:lnTo>
                  <a:lnTo>
                    <a:pt x="50800" y="711623"/>
                  </a:lnTo>
                  <a:lnTo>
                    <a:pt x="546100" y="1181523"/>
                  </a:lnTo>
                  <a:lnTo>
                    <a:pt x="1028700" y="1740323"/>
                  </a:lnTo>
                  <a:lnTo>
                    <a:pt x="1193800" y="1880023"/>
                  </a:lnTo>
                  <a:lnTo>
                    <a:pt x="1524000" y="1854623"/>
                  </a:lnTo>
                  <a:lnTo>
                    <a:pt x="1714500" y="1829223"/>
                  </a:lnTo>
                  <a:lnTo>
                    <a:pt x="1854200" y="1626023"/>
                  </a:lnTo>
                  <a:lnTo>
                    <a:pt x="2006600" y="1295823"/>
                  </a:lnTo>
                  <a:lnTo>
                    <a:pt x="1663700" y="902123"/>
                  </a:lnTo>
                  <a:lnTo>
                    <a:pt x="1371600" y="533823"/>
                  </a:lnTo>
                  <a:lnTo>
                    <a:pt x="1282700" y="457623"/>
                  </a:lnTo>
                  <a:lnTo>
                    <a:pt x="711200" y="89323"/>
                  </a:lnTo>
                  <a:lnTo>
                    <a:pt x="711200" y="89323"/>
                  </a:lnTo>
                  <a:cubicBezTo>
                    <a:pt x="555038" y="26858"/>
                    <a:pt x="606088" y="40643"/>
                    <a:pt x="431800" y="423"/>
                  </a:cubicBezTo>
                  <a:cubicBezTo>
                    <a:pt x="427675" y="-529"/>
                    <a:pt x="423333" y="423"/>
                    <a:pt x="419100" y="423"/>
                  </a:cubicBezTo>
                  <a:lnTo>
                    <a:pt x="203200" y="203623"/>
                  </a:lnTo>
                  <a:close/>
                </a:path>
              </a:pathLst>
            </a:custGeom>
            <a:solidFill>
              <a:srgbClr val="B9C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4107B844-2E95-4E90-8FA4-71E3FC769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3730583" y="3546937"/>
              <a:ext cx="3401486" cy="4901317"/>
            </a:xfrm>
            <a:prstGeom prst="rect">
              <a:avLst/>
            </a:prstGeom>
          </p:spPr>
        </p:pic>
      </p:grpSp>
      <p:sp>
        <p:nvSpPr>
          <p:cNvPr id="291" name="Google Shape;291;p6"/>
          <p:cNvSpPr/>
          <p:nvPr/>
        </p:nvSpPr>
        <p:spPr>
          <a:xfrm>
            <a:off x="6471820" y="0"/>
            <a:ext cx="394414" cy="9906000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prstClr val="whit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6"/>
          <p:cNvSpPr/>
          <p:nvPr/>
        </p:nvSpPr>
        <p:spPr>
          <a:xfrm>
            <a:off x="797185" y="1887345"/>
            <a:ext cx="5563927" cy="2723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1200" b="1" dirty="0">
                <a:solidFill>
                  <a:srgbClr val="2B2A29"/>
                </a:solidFill>
                <a:latin typeface="Montserrat SemiBold" pitchFamily="2" charset="-52"/>
              </a:rPr>
              <a:t>Автомобильное сообщение</a:t>
            </a:r>
            <a:endParaRPr sz="1200" b="1" dirty="0">
              <a:solidFill>
                <a:srgbClr val="2B2A29"/>
              </a:solidFill>
              <a:latin typeface="Montserrat SemiBold" pitchFamily="2" charset="-52"/>
            </a:endParaRPr>
          </a:p>
          <a:p>
            <a:pPr>
              <a:spcAft>
                <a:spcPts val="600"/>
              </a:spcAft>
              <a:buClr>
                <a:srgbClr val="FFCC00"/>
              </a:buClr>
            </a:pPr>
            <a:r>
              <a:rPr lang="ru-RU" sz="1200" dirty="0">
                <a:solidFill>
                  <a:srgbClr val="2B2A29"/>
                </a:solidFill>
                <a:latin typeface="Montserrat regular"/>
              </a:rPr>
              <a:t>Дорога федерального значения между крупнейшими центрами Ярославской области – Ярославлем (38 км.) и Рыбинском (42 км), и связан автомобильным транспортом с Череповцом, Ивановым, Угличем и др. городами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chemeClr val="dk1"/>
                </a:solidFill>
                <a:latin typeface="Montserrat SemiBold" pitchFamily="2" charset="-52"/>
                <a:sym typeface="Arial"/>
              </a:rPr>
              <a:t>Железнодорожное сообщение</a:t>
            </a:r>
          </a:p>
          <a:p>
            <a:pPr>
              <a:buClr>
                <a:srgbClr val="FFCC00"/>
              </a:buClr>
            </a:pPr>
            <a:r>
              <a:rPr lang="ru-RU" sz="1200" dirty="0">
                <a:solidFill>
                  <a:srgbClr val="2B2A29"/>
                </a:solidFill>
                <a:latin typeface="Montserrat regular"/>
              </a:rPr>
              <a:t>36 км до ж/д станции Ярославль Главный, 3 км до ж/д станции </a:t>
            </a:r>
            <a:r>
              <a:rPr lang="ru-RU" sz="1200" dirty="0" err="1">
                <a:solidFill>
                  <a:srgbClr val="2B2A29"/>
                </a:solidFill>
                <a:latin typeface="Montserrat regular"/>
              </a:rPr>
              <a:t>Тутаево</a:t>
            </a:r>
            <a:endParaRPr lang="ru-RU" sz="1200" dirty="0">
              <a:solidFill>
                <a:srgbClr val="2B2A29"/>
              </a:solidFill>
              <a:latin typeface="Montserrat regular"/>
            </a:endParaRPr>
          </a:p>
          <a:p>
            <a:pPr>
              <a:spcBef>
                <a:spcPts val="600"/>
              </a:spcBef>
              <a:buClr>
                <a:srgbClr val="FFCC00"/>
              </a:buClr>
            </a:pPr>
            <a:r>
              <a:rPr lang="ru-RU" sz="1200" b="1" dirty="0">
                <a:solidFill>
                  <a:srgbClr val="2B2A29"/>
                </a:solidFill>
                <a:latin typeface="Montserrat SemiBold" pitchFamily="2" charset="-52"/>
              </a:rPr>
              <a:t>Водное сообщение</a:t>
            </a:r>
          </a:p>
          <a:p>
            <a:pPr>
              <a:spcAft>
                <a:spcPts val="600"/>
              </a:spcAft>
              <a:buClr>
                <a:srgbClr val="FFCC00"/>
              </a:buClr>
            </a:pPr>
            <a:r>
              <a:rPr lang="ru-RU" sz="1200" dirty="0">
                <a:solidFill>
                  <a:srgbClr val="2B2A29"/>
                </a:solidFill>
                <a:latin typeface="Montserrat regular"/>
              </a:rPr>
              <a:t>600 км до Москвы. Близлежащие речные порты: Ярославский, Рыбинский и Угличский – пассажирские и грузовые перевозки</a:t>
            </a:r>
          </a:p>
          <a:p>
            <a:r>
              <a:rPr lang="ru-RU" sz="1200" b="1" dirty="0">
                <a:solidFill>
                  <a:srgbClr val="2B2A29"/>
                </a:solidFill>
                <a:latin typeface="Montserrat SemiBold" pitchFamily="2" charset="-52"/>
              </a:rPr>
              <a:t>Воздушное сообщение</a:t>
            </a:r>
          </a:p>
          <a:p>
            <a:pPr>
              <a:spcAft>
                <a:spcPts val="600"/>
              </a:spcAft>
              <a:buClr>
                <a:srgbClr val="FFCC00"/>
              </a:buClr>
            </a:pPr>
            <a:r>
              <a:rPr lang="ru-RU" sz="1200" dirty="0">
                <a:solidFill>
                  <a:srgbClr val="2B2A29"/>
                </a:solidFill>
                <a:latin typeface="Montserrat regular"/>
              </a:rPr>
              <a:t>60 км до аэропорта </a:t>
            </a:r>
            <a:r>
              <a:rPr lang="ru-RU" sz="1200" dirty="0" err="1">
                <a:solidFill>
                  <a:srgbClr val="2B2A29"/>
                </a:solidFill>
                <a:latin typeface="Montserrat regular"/>
              </a:rPr>
              <a:t>Туношна</a:t>
            </a:r>
            <a:r>
              <a:rPr lang="ru-RU" sz="1200" dirty="0">
                <a:solidFill>
                  <a:srgbClr val="2B2A29"/>
                </a:solidFill>
                <a:latin typeface="Montserrat regular"/>
              </a:rPr>
              <a:t> </a:t>
            </a:r>
          </a:p>
          <a:p>
            <a:pPr>
              <a:spcAft>
                <a:spcPts val="600"/>
              </a:spcAft>
              <a:buClr>
                <a:srgbClr val="FFCC00"/>
              </a:buClr>
            </a:pPr>
            <a:endParaRPr lang="ru-RU" sz="1200" dirty="0">
              <a:solidFill>
                <a:srgbClr val="2B2A29"/>
              </a:solidFill>
              <a:latin typeface="Montserrat regular"/>
            </a:endParaRPr>
          </a:p>
          <a:p>
            <a:pPr>
              <a:spcAft>
                <a:spcPts val="600"/>
              </a:spcAft>
              <a:buClr>
                <a:srgbClr val="FFCC00"/>
              </a:buClr>
            </a:pPr>
            <a:endParaRPr lang="ru-RU" sz="1200" dirty="0">
              <a:solidFill>
                <a:srgbClr val="2B2A29"/>
              </a:solidFill>
              <a:latin typeface="Montserrat regular"/>
            </a:endParaRPr>
          </a:p>
        </p:txBody>
      </p:sp>
      <p:sp>
        <p:nvSpPr>
          <p:cNvPr id="314" name="Google Shape;314;p6"/>
          <p:cNvSpPr txBox="1"/>
          <p:nvPr/>
        </p:nvSpPr>
        <p:spPr>
          <a:xfrm>
            <a:off x="704540" y="9380381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/>
              <a:t>Тутаевский муниципальный округ</a:t>
            </a:r>
          </a:p>
        </p:txBody>
      </p:sp>
      <p:sp>
        <p:nvSpPr>
          <p:cNvPr id="29" name="Google Shape;130;p2">
            <a:extLst>
              <a:ext uri="{FF2B5EF4-FFF2-40B4-BE49-F238E27FC236}">
                <a16:creationId xmlns:a16="http://schemas.microsoft.com/office/drawing/2014/main" id="{E45271AF-6E3B-4868-834E-9707145D7416}"/>
              </a:ext>
            </a:extLst>
          </p:cNvPr>
          <p:cNvSpPr txBox="1"/>
          <p:nvPr/>
        </p:nvSpPr>
        <p:spPr>
          <a:xfrm>
            <a:off x="777521" y="460375"/>
            <a:ext cx="5583591" cy="324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400" b="1" dirty="0">
                <a:solidFill>
                  <a:srgbClr val="2B2A29"/>
                </a:solidFill>
                <a:latin typeface="Montserrat Bold" pitchFamily="2" charset="-52"/>
              </a:rPr>
              <a:t>Инфраструктура</a:t>
            </a:r>
          </a:p>
        </p:txBody>
      </p:sp>
      <p:cxnSp>
        <p:nvCxnSpPr>
          <p:cNvPr id="32" name="Google Shape;246;p5">
            <a:extLst>
              <a:ext uri="{FF2B5EF4-FFF2-40B4-BE49-F238E27FC236}">
                <a16:creationId xmlns:a16="http://schemas.microsoft.com/office/drawing/2014/main" id="{73C0BDE5-0509-4EC1-AF64-1F1783EDD7E6}"/>
              </a:ext>
            </a:extLst>
          </p:cNvPr>
          <p:cNvCxnSpPr>
            <a:cxnSpLocks/>
          </p:cNvCxnSpPr>
          <p:nvPr/>
        </p:nvCxnSpPr>
        <p:spPr>
          <a:xfrm>
            <a:off x="822652" y="997385"/>
            <a:ext cx="0" cy="749171"/>
          </a:xfrm>
          <a:prstGeom prst="straightConnector1">
            <a:avLst/>
          </a:prstGeom>
          <a:noFill/>
          <a:ln w="38100" cap="flat" cmpd="sng">
            <a:solidFill>
              <a:srgbClr val="FFCB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3" name="Google Shape;247;p5">
            <a:extLst>
              <a:ext uri="{FF2B5EF4-FFF2-40B4-BE49-F238E27FC236}">
                <a16:creationId xmlns:a16="http://schemas.microsoft.com/office/drawing/2014/main" id="{8B96BA23-B652-4AC3-876E-CF615A87D39A}"/>
              </a:ext>
            </a:extLst>
          </p:cNvPr>
          <p:cNvSpPr txBox="1"/>
          <p:nvPr/>
        </p:nvSpPr>
        <p:spPr>
          <a:xfrm>
            <a:off x="978756" y="1587546"/>
            <a:ext cx="1878744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1200" dirty="0">
                <a:solidFill>
                  <a:srgbClr val="0C0C0C"/>
                </a:solidFill>
                <a:latin typeface="Montserrat regular"/>
              </a:rPr>
              <a:t>Площадь округа</a:t>
            </a:r>
          </a:p>
        </p:txBody>
      </p:sp>
      <p:sp>
        <p:nvSpPr>
          <p:cNvPr id="34" name="Google Shape;249;p5">
            <a:extLst>
              <a:ext uri="{FF2B5EF4-FFF2-40B4-BE49-F238E27FC236}">
                <a16:creationId xmlns:a16="http://schemas.microsoft.com/office/drawing/2014/main" id="{94370795-FA21-4B7B-91AB-74D544243A44}"/>
              </a:ext>
            </a:extLst>
          </p:cNvPr>
          <p:cNvSpPr txBox="1"/>
          <p:nvPr/>
        </p:nvSpPr>
        <p:spPr>
          <a:xfrm>
            <a:off x="2143905" y="1012051"/>
            <a:ext cx="739088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1000" dirty="0">
                <a:solidFill>
                  <a:srgbClr val="2B2A29"/>
                </a:solidFill>
                <a:latin typeface="Montserrat regular"/>
                <a:ea typeface="Quattrocento Sans"/>
                <a:cs typeface="Quattrocento Sans"/>
                <a:sym typeface="Quattrocento Sans"/>
              </a:rPr>
              <a:t>тыс</a:t>
            </a:r>
            <a:r>
              <a:rPr lang="en-US" sz="1000" dirty="0">
                <a:solidFill>
                  <a:srgbClr val="2B2A29"/>
                </a:solidFill>
                <a:latin typeface="Montserrat regular"/>
                <a:ea typeface="Quattrocento Sans"/>
                <a:cs typeface="Quattrocento Sans"/>
                <a:sym typeface="Quattrocento Sans"/>
              </a:rPr>
              <a:t> </a:t>
            </a:r>
            <a:r>
              <a:rPr lang="ru-RU" sz="1000" dirty="0">
                <a:solidFill>
                  <a:srgbClr val="2B2A29"/>
                </a:solidFill>
                <a:latin typeface="Montserrat regular"/>
                <a:ea typeface="Quattrocento Sans"/>
                <a:cs typeface="Quattrocento Sans"/>
                <a:sym typeface="Quattrocento Sans"/>
              </a:rPr>
              <a:t>км²</a:t>
            </a:r>
            <a:endParaRPr sz="1000" dirty="0">
              <a:solidFill>
                <a:srgbClr val="2B2A29"/>
              </a:solidFill>
              <a:latin typeface="Montserrat regular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5" name="Google Shape;286;p5">
            <a:extLst>
              <a:ext uri="{FF2B5EF4-FFF2-40B4-BE49-F238E27FC236}">
                <a16:creationId xmlns:a16="http://schemas.microsoft.com/office/drawing/2014/main" id="{A182E3D6-59D3-405C-A786-12CDEE496076}"/>
              </a:ext>
            </a:extLst>
          </p:cNvPr>
          <p:cNvSpPr txBox="1"/>
          <p:nvPr/>
        </p:nvSpPr>
        <p:spPr>
          <a:xfrm>
            <a:off x="1538079" y="986083"/>
            <a:ext cx="902762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 sz="2600" b="1" dirty="0">
                <a:solidFill>
                  <a:srgbClr val="FFCC00"/>
                </a:solidFill>
                <a:latin typeface="Montserrat Bold" pitchFamily="2" charset="-52"/>
              </a:rPr>
              <a:t>1,4</a:t>
            </a:r>
          </a:p>
        </p:txBody>
      </p:sp>
      <p:sp>
        <p:nvSpPr>
          <p:cNvPr id="36" name="Google Shape;253;p5">
            <a:extLst>
              <a:ext uri="{FF2B5EF4-FFF2-40B4-BE49-F238E27FC236}">
                <a16:creationId xmlns:a16="http://schemas.microsoft.com/office/drawing/2014/main" id="{B12281FD-4774-4FDE-9461-674EBCC189BC}"/>
              </a:ext>
            </a:extLst>
          </p:cNvPr>
          <p:cNvSpPr/>
          <p:nvPr/>
        </p:nvSpPr>
        <p:spPr>
          <a:xfrm>
            <a:off x="978756" y="997385"/>
            <a:ext cx="468302" cy="469798"/>
          </a:xfrm>
          <a:prstGeom prst="ellipse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prstClr val="white"/>
              </a:solidFill>
              <a:latin typeface="Montserrat regular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247;p5">
            <a:extLst>
              <a:ext uri="{FF2B5EF4-FFF2-40B4-BE49-F238E27FC236}">
                <a16:creationId xmlns:a16="http://schemas.microsoft.com/office/drawing/2014/main" id="{B3725545-1B29-4023-B5DB-C38BBF4D61DC}"/>
              </a:ext>
            </a:extLst>
          </p:cNvPr>
          <p:cNvSpPr txBox="1"/>
          <p:nvPr/>
        </p:nvSpPr>
        <p:spPr>
          <a:xfrm>
            <a:off x="1115115" y="1040226"/>
            <a:ext cx="212693" cy="384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2400" b="1">
                <a:solidFill>
                  <a:schemeClr val="tx1"/>
                </a:solidFill>
                <a:latin typeface="Montserrat Bold" pitchFamily="2" charset="-52"/>
              </a:defRPr>
            </a:lvl1pPr>
          </a:lstStyle>
          <a:p>
            <a:r>
              <a:rPr lang="en-US">
                <a:solidFill>
                  <a:srgbClr val="000000"/>
                </a:solidFill>
              </a:rPr>
              <a:t>S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38" name="Номер слайда 1">
            <a:extLst>
              <a:ext uri="{FF2B5EF4-FFF2-40B4-BE49-F238E27FC236}">
                <a16:creationId xmlns:a16="http://schemas.microsoft.com/office/drawing/2014/main" id="{E097E485-66BA-4354-9535-AF3F7D8F27A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</p:spPr>
        <p:txBody>
          <a:bodyPr/>
          <a:lstStyle/>
          <a:p>
            <a:fld id="{00000000-1234-1234-1234-123412341234}" type="slidenum">
              <a:rPr lang="ru-RU" sz="1000" smtClean="0">
                <a:solidFill>
                  <a:srgbClr val="2B2A29">
                    <a:lumMod val="75000"/>
                    <a:lumOff val="25000"/>
                  </a:srgbClr>
                </a:solidFill>
                <a:latin typeface="Montserrat regular"/>
              </a:rPr>
              <a:pPr/>
              <a:t>6</a:t>
            </a:fld>
            <a:endParaRPr lang="ru-RU" sz="1000" dirty="0">
              <a:solidFill>
                <a:srgbClr val="2B2A29">
                  <a:lumMod val="75000"/>
                  <a:lumOff val="25000"/>
                </a:srgbClr>
              </a:solidFill>
              <a:latin typeface="Montserrat regular"/>
            </a:endParaRPr>
          </a:p>
        </p:txBody>
      </p:sp>
      <p:sp>
        <p:nvSpPr>
          <p:cNvPr id="22" name="Google Shape;253;p5">
            <a:extLst>
              <a:ext uri="{FF2B5EF4-FFF2-40B4-BE49-F238E27FC236}">
                <a16:creationId xmlns:a16="http://schemas.microsoft.com/office/drawing/2014/main" id="{4D61AD88-D552-43C3-BD7F-2E9EBDE51713}"/>
              </a:ext>
            </a:extLst>
          </p:cNvPr>
          <p:cNvSpPr/>
          <p:nvPr/>
        </p:nvSpPr>
        <p:spPr>
          <a:xfrm>
            <a:off x="797185" y="4688384"/>
            <a:ext cx="515132" cy="516778"/>
          </a:xfrm>
          <a:prstGeom prst="ellipse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ra Pro" panose="00000500000000000000" pitchFamily="2" charset="0"/>
              <a:ea typeface="Calibri"/>
              <a:cs typeface="Calibri"/>
              <a:sym typeface="Calibri"/>
            </a:endParaRPr>
          </a:p>
        </p:txBody>
      </p:sp>
      <p:pic>
        <p:nvPicPr>
          <p:cNvPr id="23" name="Google Shape;298;p6">
            <a:extLst>
              <a:ext uri="{FF2B5EF4-FFF2-40B4-BE49-F238E27FC236}">
                <a16:creationId xmlns:a16="http://schemas.microsoft.com/office/drawing/2014/main" id="{81EBA8FA-462A-40B6-A1A3-5EB03A41D3C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2856" y="4772361"/>
            <a:ext cx="344564" cy="361969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95;p6">
            <a:extLst>
              <a:ext uri="{FF2B5EF4-FFF2-40B4-BE49-F238E27FC236}">
                <a16:creationId xmlns:a16="http://schemas.microsoft.com/office/drawing/2014/main" id="{C12259C5-ABC5-4790-9C88-B94E6D2CC009}"/>
              </a:ext>
            </a:extLst>
          </p:cNvPr>
          <p:cNvSpPr txBox="1"/>
          <p:nvPr/>
        </p:nvSpPr>
        <p:spPr>
          <a:xfrm>
            <a:off x="1812890" y="4606300"/>
            <a:ext cx="123019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FFCC00"/>
                </a:solidFill>
                <a:latin typeface="Montserrat Bold" pitchFamily="2" charset="-52"/>
              </a:rPr>
              <a:t>38</a:t>
            </a:r>
            <a:endParaRPr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25" name="Google Shape;295;p6">
            <a:extLst>
              <a:ext uri="{FF2B5EF4-FFF2-40B4-BE49-F238E27FC236}">
                <a16:creationId xmlns:a16="http://schemas.microsoft.com/office/drawing/2014/main" id="{1E2C3E12-5554-456A-B7FD-738BE257E92C}"/>
              </a:ext>
            </a:extLst>
          </p:cNvPr>
          <p:cNvSpPr txBox="1"/>
          <p:nvPr/>
        </p:nvSpPr>
        <p:spPr>
          <a:xfrm>
            <a:off x="1633292" y="5055612"/>
            <a:ext cx="1628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dk1"/>
                </a:solidFill>
                <a:latin typeface="+mn-lt"/>
              </a:rPr>
              <a:t>расстояние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dk1"/>
                </a:solidFill>
                <a:latin typeface="+mn-lt"/>
              </a:rPr>
              <a:t>до Ярославля</a:t>
            </a:r>
            <a:endParaRPr sz="1200" dirty="0">
              <a:solidFill>
                <a:schemeClr val="dk1"/>
              </a:solidFill>
              <a:latin typeface="+mn-lt"/>
            </a:endParaRPr>
          </a:p>
        </p:txBody>
      </p:sp>
      <p:sp>
        <p:nvSpPr>
          <p:cNvPr id="26" name="Google Shape;249;p5">
            <a:extLst>
              <a:ext uri="{FF2B5EF4-FFF2-40B4-BE49-F238E27FC236}">
                <a16:creationId xmlns:a16="http://schemas.microsoft.com/office/drawing/2014/main" id="{451B9797-7E03-4C10-B822-BFC90CD66144}"/>
              </a:ext>
            </a:extLst>
          </p:cNvPr>
          <p:cNvSpPr txBox="1"/>
          <p:nvPr/>
        </p:nvSpPr>
        <p:spPr>
          <a:xfrm>
            <a:off x="2598446" y="4610201"/>
            <a:ext cx="709869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chemeClr val="bg2"/>
                </a:solidFill>
                <a:latin typeface="Montserrat Bold" pitchFamily="2" charset="-52"/>
                <a:sym typeface="Quattrocento Sans"/>
              </a:rPr>
              <a:t>км</a:t>
            </a:r>
            <a:endParaRPr b="1" dirty="0">
              <a:solidFill>
                <a:schemeClr val="bg2"/>
              </a:solidFill>
              <a:latin typeface="Montserrat Bold" pitchFamily="2" charset="-52"/>
              <a:sym typeface="Quattrocento Sans"/>
            </a:endParaRPr>
          </a:p>
        </p:txBody>
      </p:sp>
      <p:sp>
        <p:nvSpPr>
          <p:cNvPr id="27" name="Google Shape;295;p6">
            <a:extLst>
              <a:ext uri="{FF2B5EF4-FFF2-40B4-BE49-F238E27FC236}">
                <a16:creationId xmlns:a16="http://schemas.microsoft.com/office/drawing/2014/main" id="{2669F43E-64B7-45D4-90AC-28CFFFA4E54A}"/>
              </a:ext>
            </a:extLst>
          </p:cNvPr>
          <p:cNvSpPr txBox="1"/>
          <p:nvPr/>
        </p:nvSpPr>
        <p:spPr>
          <a:xfrm>
            <a:off x="4277348" y="4606300"/>
            <a:ext cx="111836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chemeClr val="bg2"/>
                </a:solidFill>
                <a:latin typeface="Montserrat Bold" pitchFamily="2" charset="-52"/>
              </a:rPr>
              <a:t>290</a:t>
            </a:r>
            <a:endParaRPr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30" name="Google Shape;295;p6">
            <a:extLst>
              <a:ext uri="{FF2B5EF4-FFF2-40B4-BE49-F238E27FC236}">
                <a16:creationId xmlns:a16="http://schemas.microsoft.com/office/drawing/2014/main" id="{C06E6A47-1963-4DF2-8704-1202CA640598}"/>
              </a:ext>
            </a:extLst>
          </p:cNvPr>
          <p:cNvSpPr txBox="1"/>
          <p:nvPr/>
        </p:nvSpPr>
        <p:spPr>
          <a:xfrm>
            <a:off x="4041832" y="5055612"/>
            <a:ext cx="1628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dk1"/>
                </a:solidFill>
                <a:latin typeface="+mn-lt"/>
              </a:rPr>
              <a:t>расстояние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dk1"/>
                </a:solidFill>
                <a:latin typeface="+mn-lt"/>
              </a:rPr>
              <a:t>до Москвы</a:t>
            </a:r>
            <a:endParaRPr sz="1200" dirty="0">
              <a:solidFill>
                <a:schemeClr val="dk1"/>
              </a:solidFill>
              <a:latin typeface="+mn-lt"/>
            </a:endParaRPr>
          </a:p>
        </p:txBody>
      </p:sp>
      <p:sp>
        <p:nvSpPr>
          <p:cNvPr id="31" name="Google Shape;249;p5">
            <a:extLst>
              <a:ext uri="{FF2B5EF4-FFF2-40B4-BE49-F238E27FC236}">
                <a16:creationId xmlns:a16="http://schemas.microsoft.com/office/drawing/2014/main" id="{3D46C3C3-359C-4368-A35E-81E9BF6B1297}"/>
              </a:ext>
            </a:extLst>
          </p:cNvPr>
          <p:cNvSpPr txBox="1"/>
          <p:nvPr/>
        </p:nvSpPr>
        <p:spPr>
          <a:xfrm>
            <a:off x="5135072" y="4629251"/>
            <a:ext cx="709869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chemeClr val="bg2"/>
                </a:solidFill>
                <a:latin typeface="Montserrat Bold" pitchFamily="2" charset="-52"/>
                <a:sym typeface="Quattrocento Sans"/>
              </a:rPr>
              <a:t>км</a:t>
            </a:r>
            <a:endParaRPr b="1" dirty="0">
              <a:solidFill>
                <a:schemeClr val="bg2"/>
              </a:solidFill>
              <a:latin typeface="Montserrat Bold" pitchFamily="2" charset="-52"/>
              <a:sym typeface="Quattrocento Sans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B44443F4-2B11-46D7-88F4-292FE1A9C6AD}"/>
              </a:ext>
            </a:extLst>
          </p:cNvPr>
          <p:cNvSpPr/>
          <p:nvPr/>
        </p:nvSpPr>
        <p:spPr>
          <a:xfrm>
            <a:off x="3463345" y="7355504"/>
            <a:ext cx="1522352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Montserrat SemiBold" pitchFamily="2" charset="-52"/>
              </a:rPr>
              <a:t>Тутаевский округ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0FF06880-94D3-4619-B500-DD3299A83296}"/>
              </a:ext>
            </a:extLst>
          </p:cNvPr>
          <p:cNvSpPr/>
          <p:nvPr/>
        </p:nvSpPr>
        <p:spPr>
          <a:xfrm>
            <a:off x="1059534" y="8483367"/>
            <a:ext cx="854721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1100" b="1" dirty="0">
                <a:solidFill>
                  <a:schemeClr val="tx1"/>
                </a:solidFill>
                <a:latin typeface="Montserrat SemiBold" pitchFamily="2" charset="-52"/>
              </a:rPr>
              <a:t>Москва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9A6D92FB-9997-4141-A684-CBED2ECAF412}"/>
              </a:ext>
            </a:extLst>
          </p:cNvPr>
          <p:cNvSpPr/>
          <p:nvPr/>
        </p:nvSpPr>
        <p:spPr>
          <a:xfrm>
            <a:off x="1952041" y="8657732"/>
            <a:ext cx="714478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1100" b="1" dirty="0">
                <a:solidFill>
                  <a:schemeClr val="tx1"/>
                </a:solidFill>
                <a:latin typeface="Montserrat SemiBold" pitchFamily="2" charset="-52"/>
              </a:rPr>
              <a:t>54 км 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C82CDB13-AF3B-4DBF-84A1-C2606D061267}"/>
              </a:ext>
            </a:extLst>
          </p:cNvPr>
          <p:cNvSpPr/>
          <p:nvPr/>
        </p:nvSpPr>
        <p:spPr>
          <a:xfrm>
            <a:off x="1062682" y="8637852"/>
            <a:ext cx="702436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1100" b="1" dirty="0">
                <a:solidFill>
                  <a:schemeClr val="tx1"/>
                </a:solidFill>
                <a:latin typeface="Montserrat SemiBold" pitchFamily="2" charset="-52"/>
              </a:rPr>
              <a:t>290 км </a:t>
            </a:r>
          </a:p>
        </p:txBody>
      </p: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0CE72974-7101-4A4C-87D1-15F46DC4CBE6}"/>
              </a:ext>
            </a:extLst>
          </p:cNvPr>
          <p:cNvCxnSpPr>
            <a:cxnSpLocks/>
            <a:endCxn id="42" idx="0"/>
          </p:cNvCxnSpPr>
          <p:nvPr/>
        </p:nvCxnSpPr>
        <p:spPr>
          <a:xfrm flipH="1">
            <a:off x="1486895" y="8135741"/>
            <a:ext cx="1048110" cy="34762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>
            <a:extLst>
              <a:ext uri="{FF2B5EF4-FFF2-40B4-BE49-F238E27FC236}">
                <a16:creationId xmlns:a16="http://schemas.microsoft.com/office/drawing/2014/main" id="{2DAC7CE2-1888-4D98-A05A-C74DE0F4FBB0}"/>
              </a:ext>
            </a:extLst>
          </p:cNvPr>
          <p:cNvCxnSpPr>
            <a:cxnSpLocks/>
            <a:stCxn id="49" idx="2"/>
          </p:cNvCxnSpPr>
          <p:nvPr/>
        </p:nvCxnSpPr>
        <p:spPr>
          <a:xfrm>
            <a:off x="3388100" y="7955802"/>
            <a:ext cx="1100907" cy="8703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Google Shape;311;p6">
            <a:extLst>
              <a:ext uri="{FF2B5EF4-FFF2-40B4-BE49-F238E27FC236}">
                <a16:creationId xmlns:a16="http://schemas.microsoft.com/office/drawing/2014/main" id="{527652E9-C9C5-4AC9-BC9D-0F48294E31A7}"/>
              </a:ext>
            </a:extLst>
          </p:cNvPr>
          <p:cNvSpPr txBox="1"/>
          <p:nvPr/>
        </p:nvSpPr>
        <p:spPr>
          <a:xfrm flipH="1">
            <a:off x="1952040" y="8477692"/>
            <a:ext cx="1726633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 dirty="0">
                <a:solidFill>
                  <a:schemeClr val="tx1"/>
                </a:solidFill>
                <a:latin typeface="Montserrat SemiBold" pitchFamily="2" charset="-52"/>
                <a:sym typeface="Arial"/>
              </a:rPr>
              <a:t>Большое Село</a:t>
            </a:r>
            <a:endParaRPr sz="1100" b="1" dirty="0">
              <a:solidFill>
                <a:schemeClr val="tx1"/>
              </a:solidFill>
              <a:latin typeface="Montserrat SemiBold" pitchFamily="2" charset="-52"/>
              <a:sym typeface="Arial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B7DD68D-E9CF-4964-BA83-6843D2133886}"/>
              </a:ext>
            </a:extLst>
          </p:cNvPr>
          <p:cNvSpPr txBox="1"/>
          <p:nvPr/>
        </p:nvSpPr>
        <p:spPr>
          <a:xfrm>
            <a:off x="2882993" y="7694192"/>
            <a:ext cx="1010213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100" b="1">
                <a:solidFill>
                  <a:schemeClr val="tx1"/>
                </a:solidFill>
                <a:latin typeface="Montserrat SemiBold" pitchFamily="2" charset="-52"/>
              </a:defRPr>
            </a:lvl1pPr>
          </a:lstStyle>
          <a:p>
            <a:r>
              <a:rPr lang="ru-RU" dirty="0"/>
              <a:t>Тутаев</a:t>
            </a:r>
          </a:p>
        </p:txBody>
      </p:sp>
      <p:pic>
        <p:nvPicPr>
          <p:cNvPr id="50" name="Рисунок 49" descr="Маркер со сплошной заливкой">
            <a:extLst>
              <a:ext uri="{FF2B5EF4-FFF2-40B4-BE49-F238E27FC236}">
                <a16:creationId xmlns:a16="http://schemas.microsoft.com/office/drawing/2014/main" id="{3910EC08-406B-4843-AF31-DC752F50242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31142" y="7458105"/>
            <a:ext cx="288839" cy="288839"/>
          </a:xfrm>
          <a:prstGeom prst="rect">
            <a:avLst/>
          </a:prstGeom>
        </p:spPr>
      </p:pic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152CB610-96A7-444D-98E0-4FE2F78F836F}"/>
              </a:ext>
            </a:extLst>
          </p:cNvPr>
          <p:cNvSpPr/>
          <p:nvPr/>
        </p:nvSpPr>
        <p:spPr>
          <a:xfrm>
            <a:off x="1673872" y="7043531"/>
            <a:ext cx="86113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100" dirty="0">
                <a:solidFill>
                  <a:schemeClr val="tx1"/>
                </a:solidFill>
                <a:latin typeface="Montserrat SemiBold" pitchFamily="2" charset="-52"/>
              </a:rPr>
              <a:t>Рыбинск</a:t>
            </a: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A32A925D-34D7-4974-A93B-04506C2379B1}"/>
              </a:ext>
            </a:extLst>
          </p:cNvPr>
          <p:cNvSpPr/>
          <p:nvPr/>
        </p:nvSpPr>
        <p:spPr>
          <a:xfrm>
            <a:off x="1832569" y="7191503"/>
            <a:ext cx="702436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/>
            <a:r>
              <a:rPr lang="ru-RU" sz="1100" b="1" dirty="0">
                <a:solidFill>
                  <a:schemeClr val="tx1"/>
                </a:solidFill>
                <a:latin typeface="Montserrat SemiBold" pitchFamily="2" charset="-52"/>
              </a:rPr>
              <a:t>49 км 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F8C21D98-2279-42D3-98F5-AFEAEAC30CD0}"/>
              </a:ext>
            </a:extLst>
          </p:cNvPr>
          <p:cNvSpPr/>
          <p:nvPr/>
        </p:nvSpPr>
        <p:spPr>
          <a:xfrm>
            <a:off x="4790312" y="6302562"/>
            <a:ext cx="689519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1100" b="1" dirty="0">
                <a:solidFill>
                  <a:schemeClr val="tx1"/>
                </a:solidFill>
                <a:latin typeface="Montserrat SemiBold" pitchFamily="2" charset="-52"/>
              </a:rPr>
              <a:t>97 км </a:t>
            </a: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405D8AA3-3266-4A2B-88DB-3C96A9FEC4FF}"/>
              </a:ext>
            </a:extLst>
          </p:cNvPr>
          <p:cNvSpPr/>
          <p:nvPr/>
        </p:nvSpPr>
        <p:spPr>
          <a:xfrm>
            <a:off x="4790312" y="6140280"/>
            <a:ext cx="1522352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1100" b="1" dirty="0">
                <a:solidFill>
                  <a:schemeClr val="tx1"/>
                </a:solidFill>
                <a:latin typeface="Montserrat SemiBold" pitchFamily="2" charset="-52"/>
              </a:rPr>
              <a:t>Данилов</a:t>
            </a:r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B3324B1A-C08C-4453-A692-871A8B4E519B}"/>
              </a:ext>
            </a:extLst>
          </p:cNvPr>
          <p:cNvSpPr/>
          <p:nvPr/>
        </p:nvSpPr>
        <p:spPr>
          <a:xfrm>
            <a:off x="4446500" y="8842460"/>
            <a:ext cx="714478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1100" b="1" dirty="0">
                <a:solidFill>
                  <a:schemeClr val="tx1"/>
                </a:solidFill>
                <a:latin typeface="Montserrat SemiBold" pitchFamily="2" charset="-52"/>
              </a:rPr>
              <a:t>38 км </a:t>
            </a:r>
          </a:p>
        </p:txBody>
      </p:sp>
      <p:sp>
        <p:nvSpPr>
          <p:cNvPr id="68" name="Google Shape;311;p6">
            <a:extLst>
              <a:ext uri="{FF2B5EF4-FFF2-40B4-BE49-F238E27FC236}">
                <a16:creationId xmlns:a16="http://schemas.microsoft.com/office/drawing/2014/main" id="{B51D60E1-4619-49B4-AA7E-BC8D00FF0E5F}"/>
              </a:ext>
            </a:extLst>
          </p:cNvPr>
          <p:cNvSpPr txBox="1"/>
          <p:nvPr/>
        </p:nvSpPr>
        <p:spPr>
          <a:xfrm flipH="1">
            <a:off x="4446499" y="8685118"/>
            <a:ext cx="1726633" cy="216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 dirty="0">
                <a:solidFill>
                  <a:schemeClr val="tx1"/>
                </a:solidFill>
                <a:latin typeface="Montserrat SemiBold" pitchFamily="2" charset="-52"/>
              </a:rPr>
              <a:t>Ярославль</a:t>
            </a:r>
            <a:endParaRPr sz="1100" b="1" dirty="0">
              <a:solidFill>
                <a:schemeClr val="tx1"/>
              </a:solidFill>
              <a:latin typeface="Montserrat SemiBold" pitchFamily="2" charset="-52"/>
              <a:sym typeface="Arial"/>
            </a:endParaRP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34E4275C-4777-4729-9CA1-2A1BD4468D93}"/>
              </a:ext>
            </a:extLst>
          </p:cNvPr>
          <p:cNvSpPr/>
          <p:nvPr/>
        </p:nvSpPr>
        <p:spPr>
          <a:xfrm>
            <a:off x="1994314" y="5687771"/>
            <a:ext cx="105670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100" dirty="0">
                <a:solidFill>
                  <a:schemeClr val="tx1"/>
                </a:solidFill>
                <a:latin typeface="Montserrat SemiBold" pitchFamily="2" charset="-52"/>
              </a:rPr>
              <a:t>Пошехонье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307F489A-1984-4827-A8E1-83FAB3DD9D30}"/>
              </a:ext>
            </a:extLst>
          </p:cNvPr>
          <p:cNvSpPr/>
          <p:nvPr/>
        </p:nvSpPr>
        <p:spPr>
          <a:xfrm>
            <a:off x="2348579" y="5835743"/>
            <a:ext cx="702436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/>
            <a:r>
              <a:rPr lang="ru-RU" sz="1100" b="1" dirty="0">
                <a:solidFill>
                  <a:schemeClr val="tx1"/>
                </a:solidFill>
                <a:latin typeface="Montserrat SemiBold" pitchFamily="2" charset="-52"/>
              </a:rPr>
              <a:t>117 км </a:t>
            </a:r>
          </a:p>
        </p:txBody>
      </p:sp>
    </p:spTree>
    <p:extLst>
      <p:ext uri="{BB962C8B-B14F-4D97-AF65-F5344CB8AC3E}">
        <p14:creationId xmlns:p14="http://schemas.microsoft.com/office/powerpoint/2010/main" val="549480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7"/>
          <p:cNvSpPr/>
          <p:nvPr/>
        </p:nvSpPr>
        <p:spPr>
          <a:xfrm>
            <a:off x="-6698" y="0"/>
            <a:ext cx="394414" cy="9906000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ra Pro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30;p2">
            <a:extLst>
              <a:ext uri="{FF2B5EF4-FFF2-40B4-BE49-F238E27FC236}">
                <a16:creationId xmlns:a16="http://schemas.microsoft.com/office/drawing/2014/main" id="{FF349D94-63F9-46FA-A25D-8B6434ABDC14}"/>
              </a:ext>
            </a:extLst>
          </p:cNvPr>
          <p:cNvSpPr txBox="1"/>
          <p:nvPr/>
        </p:nvSpPr>
        <p:spPr>
          <a:xfrm>
            <a:off x="777521" y="460375"/>
            <a:ext cx="5583591" cy="324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 dirty="0">
                <a:solidFill>
                  <a:schemeClr val="tx1"/>
                </a:solidFill>
                <a:latin typeface="Montserrat Bold" pitchFamily="2" charset="-52"/>
                <a:sym typeface="Arial"/>
              </a:rPr>
              <a:t>Основные преимущества</a:t>
            </a:r>
          </a:p>
        </p:txBody>
      </p:sp>
      <p:sp>
        <p:nvSpPr>
          <p:cNvPr id="24" name="Номер слайда 1">
            <a:extLst>
              <a:ext uri="{FF2B5EF4-FFF2-40B4-BE49-F238E27FC236}">
                <a16:creationId xmlns:a16="http://schemas.microsoft.com/office/drawing/2014/main" id="{598882DD-F858-4759-AF20-582CAEF5DCB1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7</a:t>
            </a:fld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25" name="Google Shape;314;p6">
            <a:extLst>
              <a:ext uri="{FF2B5EF4-FFF2-40B4-BE49-F238E27FC236}">
                <a16:creationId xmlns:a16="http://schemas.microsoft.com/office/drawing/2014/main" id="{78B25377-9C22-495B-9F5D-D9BEBBA8A9F4}"/>
              </a:ext>
            </a:extLst>
          </p:cNvPr>
          <p:cNvSpPr txBox="1"/>
          <p:nvPr/>
        </p:nvSpPr>
        <p:spPr>
          <a:xfrm>
            <a:off x="704540" y="9380381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/>
              <a:t>Тутаевский муниципальный округ</a:t>
            </a:r>
          </a:p>
        </p:txBody>
      </p:sp>
      <p:sp>
        <p:nvSpPr>
          <p:cNvPr id="35" name="Google Shape;322;p7">
            <a:extLst>
              <a:ext uri="{FF2B5EF4-FFF2-40B4-BE49-F238E27FC236}">
                <a16:creationId xmlns:a16="http://schemas.microsoft.com/office/drawing/2014/main" id="{36EB8FA1-C3CC-43AA-859B-DDA2C3719CFD}"/>
              </a:ext>
            </a:extLst>
          </p:cNvPr>
          <p:cNvSpPr txBox="1"/>
          <p:nvPr/>
        </p:nvSpPr>
        <p:spPr>
          <a:xfrm>
            <a:off x="1734930" y="1256062"/>
            <a:ext cx="4743059" cy="1415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buNone/>
            </a:pPr>
            <a:r>
              <a:rPr lang="ru-RU" dirty="0">
                <a:solidFill>
                  <a:schemeClr val="tx1"/>
                </a:solidFill>
                <a:latin typeface="Montserrat SemiBold" pitchFamily="2" charset="-52"/>
                <a:sym typeface="Arial"/>
              </a:rPr>
              <a:t>Географическое положение, близость </a:t>
            </a:r>
          </a:p>
          <a:p>
            <a:pPr marL="0" marR="0" lvl="0" indent="0" algn="l" rtl="0">
              <a:buNone/>
            </a:pPr>
            <a:r>
              <a:rPr lang="ru-RU" dirty="0">
                <a:solidFill>
                  <a:schemeClr val="tx1"/>
                </a:solidFill>
                <a:latin typeface="Montserrat SemiBold" pitchFamily="2" charset="-52"/>
                <a:sym typeface="Arial"/>
              </a:rPr>
              <a:t>к областному центру</a:t>
            </a:r>
          </a:p>
          <a:p>
            <a:pPr marL="0" marR="0" lvl="0" indent="0" algn="l" rtl="0">
              <a:buNone/>
            </a:pPr>
            <a:r>
              <a:rPr lang="ru-RU" sz="1600" dirty="0">
                <a:solidFill>
                  <a:schemeClr val="bg2"/>
                </a:solidFill>
                <a:latin typeface="Montserrat Bold" pitchFamily="2" charset="-52"/>
              </a:rPr>
              <a:t>38 км </a:t>
            </a: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удаленность от областного центра </a:t>
            </a:r>
          </a:p>
          <a:p>
            <a:pPr marL="0" marR="0" lvl="0" indent="0" algn="l" rtl="0">
              <a:buNone/>
            </a:pPr>
            <a:r>
              <a:rPr lang="ru-RU" dirty="0">
                <a:solidFill>
                  <a:schemeClr val="tx1"/>
                </a:solidFill>
                <a:latin typeface="+mn-lt"/>
                <a:sym typeface="Arial"/>
              </a:rPr>
              <a:t>(г. Ярославль)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+mn-lt"/>
              </a:rPr>
              <a:t>Граничит с Пошехонским, Даниловским, Рыбинским, Ярославским муниципальными округами.</a:t>
            </a:r>
            <a:endParaRPr lang="ru-RU" dirty="0">
              <a:solidFill>
                <a:schemeClr val="tx1"/>
              </a:solidFill>
              <a:latin typeface="+mn-lt"/>
              <a:sym typeface="Arial"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8648B6D9-2D4D-4216-8EA7-6066AE9608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94" y="1402304"/>
            <a:ext cx="877027" cy="877027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4F7B0C32-307D-4F06-B470-B4B06FD010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555" y="2621959"/>
            <a:ext cx="668699" cy="668323"/>
          </a:xfrm>
          <a:prstGeom prst="rect">
            <a:avLst/>
          </a:prstGeom>
        </p:spPr>
      </p:pic>
      <p:sp>
        <p:nvSpPr>
          <p:cNvPr id="28" name="Google Shape;323;p7">
            <a:extLst>
              <a:ext uri="{FF2B5EF4-FFF2-40B4-BE49-F238E27FC236}">
                <a16:creationId xmlns:a16="http://schemas.microsoft.com/office/drawing/2014/main" id="{7B46E297-D726-4500-A4C6-473483798491}"/>
              </a:ext>
            </a:extLst>
          </p:cNvPr>
          <p:cNvSpPr txBox="1"/>
          <p:nvPr/>
        </p:nvSpPr>
        <p:spPr>
          <a:xfrm>
            <a:off x="1734930" y="2763312"/>
            <a:ext cx="4743058" cy="60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ru-RU" dirty="0">
                <a:solidFill>
                  <a:schemeClr val="tx1"/>
                </a:solidFill>
                <a:latin typeface="Montserrat SemiBold" pitchFamily="2" charset="-52"/>
              </a:rPr>
              <a:t>Инвестиционные площадки у воды и берега реки Волга</a:t>
            </a:r>
          </a:p>
        </p:txBody>
      </p:sp>
      <p:sp>
        <p:nvSpPr>
          <p:cNvPr id="16" name="Google Shape;325;p7">
            <a:extLst>
              <a:ext uri="{FF2B5EF4-FFF2-40B4-BE49-F238E27FC236}">
                <a16:creationId xmlns:a16="http://schemas.microsoft.com/office/drawing/2014/main" id="{2844B5B8-76A5-4DDC-BC36-813B60A4BC7B}"/>
              </a:ext>
            </a:extLst>
          </p:cNvPr>
          <p:cNvSpPr txBox="1"/>
          <p:nvPr/>
        </p:nvSpPr>
        <p:spPr>
          <a:xfrm>
            <a:off x="1769971" y="6649632"/>
            <a:ext cx="4708018" cy="38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spcAft>
                <a:spcPts val="600"/>
              </a:spcAft>
              <a:buNone/>
              <a:defRPr>
                <a:solidFill>
                  <a:schemeClr val="tx1"/>
                </a:solidFill>
                <a:latin typeface="Montserrat SemiBold" pitchFamily="2" charset="-52"/>
              </a:defRPr>
            </a:lvl1pPr>
          </a:lstStyle>
          <a:p>
            <a:r>
              <a:rPr lang="ru-RU" dirty="0"/>
              <a:t>Развитая транспортная инфраструктура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02B8E10-4422-4426-AB34-D84D3C96B17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736"/>
          <a:stretch/>
        </p:blipFill>
        <p:spPr>
          <a:xfrm>
            <a:off x="782808" y="6536753"/>
            <a:ext cx="800195" cy="617434"/>
          </a:xfrm>
          <a:prstGeom prst="rect">
            <a:avLst/>
          </a:prstGeom>
        </p:spPr>
      </p:pic>
      <p:sp>
        <p:nvSpPr>
          <p:cNvPr id="19" name="Google Shape;334;p7">
            <a:extLst>
              <a:ext uri="{FF2B5EF4-FFF2-40B4-BE49-F238E27FC236}">
                <a16:creationId xmlns:a16="http://schemas.microsoft.com/office/drawing/2014/main" id="{663688F1-7DA8-454F-AD52-D52BD067350F}"/>
              </a:ext>
            </a:extLst>
          </p:cNvPr>
          <p:cNvSpPr txBox="1"/>
          <p:nvPr/>
        </p:nvSpPr>
        <p:spPr>
          <a:xfrm>
            <a:off x="1734930" y="7211131"/>
            <a:ext cx="4923447" cy="1031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>
              <a:spcAft>
                <a:spcPts val="600"/>
              </a:spcAft>
            </a:pPr>
            <a:r>
              <a:rPr lang="ru-RU" dirty="0">
                <a:solidFill>
                  <a:schemeClr val="tx1"/>
                </a:solidFill>
                <a:latin typeface="Montserrat SemiBold" pitchFamily="2" charset="-52"/>
              </a:rPr>
              <a:t>Преференциальный налоговый режим территории опережающего развития, льготные и безвозвратные финансовые меры поддержки для моногородов от Корпорации ВЭБ.РФ</a:t>
            </a:r>
            <a:endParaRPr dirty="0">
              <a:solidFill>
                <a:schemeClr val="tx1"/>
              </a:solidFill>
              <a:latin typeface="Montserrat SemiBold" pitchFamily="2" charset="-52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CA680A5-1EEE-477C-A2CE-0F6E146C02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652" y="7352480"/>
            <a:ext cx="703982" cy="637665"/>
          </a:xfrm>
          <a:prstGeom prst="rect">
            <a:avLst/>
          </a:prstGeom>
        </p:spPr>
      </p:pic>
      <p:sp>
        <p:nvSpPr>
          <p:cNvPr id="21" name="Google Shape;326;p7">
            <a:extLst>
              <a:ext uri="{FF2B5EF4-FFF2-40B4-BE49-F238E27FC236}">
                <a16:creationId xmlns:a16="http://schemas.microsoft.com/office/drawing/2014/main" id="{5042CF4A-29EE-444A-8642-BBDAA0310461}"/>
              </a:ext>
            </a:extLst>
          </p:cNvPr>
          <p:cNvSpPr txBox="1"/>
          <p:nvPr/>
        </p:nvSpPr>
        <p:spPr>
          <a:xfrm>
            <a:off x="1734930" y="5947845"/>
            <a:ext cx="4743058" cy="38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spcAft>
                <a:spcPts val="600"/>
              </a:spcAft>
              <a:buNone/>
              <a:defRPr>
                <a:solidFill>
                  <a:schemeClr val="tx1"/>
                </a:solidFill>
                <a:latin typeface="Montserrat SemiBold" pitchFamily="2" charset="-52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dirty="0"/>
              <a:t>Многоотраслевой промышленный комплекс</a:t>
            </a:r>
            <a:endParaRPr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A838D36-AB26-4790-B004-FFB5AA8F5F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7155" y="5733470"/>
            <a:ext cx="751500" cy="6817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1351" y="4095335"/>
            <a:ext cx="775997" cy="776421"/>
          </a:xfrm>
          <a:prstGeom prst="rect">
            <a:avLst/>
          </a:prstGeom>
        </p:spPr>
      </p:pic>
      <p:sp>
        <p:nvSpPr>
          <p:cNvPr id="23" name="Google Shape;325;p7">
            <a:extLst>
              <a:ext uri="{FF2B5EF4-FFF2-40B4-BE49-F238E27FC236}">
                <a16:creationId xmlns:a16="http://schemas.microsoft.com/office/drawing/2014/main" id="{2844B5B8-76A5-4DDC-BC36-813B60A4BC7B}"/>
              </a:ext>
            </a:extLst>
          </p:cNvPr>
          <p:cNvSpPr txBox="1"/>
          <p:nvPr/>
        </p:nvSpPr>
        <p:spPr>
          <a:xfrm>
            <a:off x="1769971" y="4223579"/>
            <a:ext cx="4708018" cy="60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spcAft>
                <a:spcPts val="600"/>
              </a:spcAft>
              <a:buNone/>
              <a:defRPr>
                <a:solidFill>
                  <a:schemeClr val="tx1"/>
                </a:solidFill>
                <a:latin typeface="Montserrat SemiBold" pitchFamily="2" charset="-52"/>
              </a:defRPr>
            </a:lvl1pPr>
          </a:lstStyle>
          <a:p>
            <a:r>
              <a:rPr lang="ru-RU" dirty="0"/>
              <a:t>Перспективы создания канатной переправы через реку Волга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7521" y="8170680"/>
            <a:ext cx="712495" cy="712495"/>
          </a:xfrm>
          <a:prstGeom prst="rect">
            <a:avLst/>
          </a:prstGeom>
        </p:spPr>
      </p:pic>
      <p:sp>
        <p:nvSpPr>
          <p:cNvPr id="26" name="Google Shape;325;p7">
            <a:extLst>
              <a:ext uri="{FF2B5EF4-FFF2-40B4-BE49-F238E27FC236}">
                <a16:creationId xmlns:a16="http://schemas.microsoft.com/office/drawing/2014/main" id="{2844B5B8-76A5-4DDC-BC36-813B60A4BC7B}"/>
              </a:ext>
            </a:extLst>
          </p:cNvPr>
          <p:cNvSpPr txBox="1"/>
          <p:nvPr/>
        </p:nvSpPr>
        <p:spPr>
          <a:xfrm>
            <a:off x="1734930" y="8222185"/>
            <a:ext cx="4708018" cy="815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spcAft>
                <a:spcPts val="600"/>
              </a:spcAft>
              <a:buNone/>
              <a:defRPr>
                <a:solidFill>
                  <a:schemeClr val="tx1"/>
                </a:solidFill>
                <a:latin typeface="Montserrat SemiBold" pitchFamily="2" charset="-52"/>
              </a:defRPr>
            </a:lvl1pPr>
          </a:lstStyle>
          <a:p>
            <a:r>
              <a:rPr lang="ru-RU" dirty="0"/>
              <a:t>Зеленый коридор для инвесторов и индивидуальное сопровождение инвестиционных проектов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7094" y="3363436"/>
            <a:ext cx="706958" cy="683652"/>
          </a:xfrm>
          <a:prstGeom prst="rect">
            <a:avLst/>
          </a:prstGeom>
        </p:spPr>
      </p:pic>
      <p:sp>
        <p:nvSpPr>
          <p:cNvPr id="29" name="Google Shape;325;p7">
            <a:extLst>
              <a:ext uri="{FF2B5EF4-FFF2-40B4-BE49-F238E27FC236}">
                <a16:creationId xmlns:a16="http://schemas.microsoft.com/office/drawing/2014/main" id="{2844B5B8-76A5-4DDC-BC36-813B60A4BC7B}"/>
              </a:ext>
            </a:extLst>
          </p:cNvPr>
          <p:cNvSpPr txBox="1"/>
          <p:nvPr/>
        </p:nvSpPr>
        <p:spPr>
          <a:xfrm>
            <a:off x="1734930" y="3520347"/>
            <a:ext cx="4708018" cy="38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spcAft>
                <a:spcPts val="600"/>
              </a:spcAft>
              <a:buNone/>
              <a:defRPr>
                <a:solidFill>
                  <a:schemeClr val="tx1"/>
                </a:solidFill>
                <a:latin typeface="Montserrat SemiBold" pitchFamily="2" charset="-52"/>
              </a:defRPr>
            </a:lvl1pPr>
          </a:lstStyle>
          <a:p>
            <a:r>
              <a:rPr lang="ru-RU" dirty="0"/>
              <a:t>Круизный туризм, причал, водный транспорт</a:t>
            </a:r>
          </a:p>
        </p:txBody>
      </p:sp>
      <p:sp>
        <p:nvSpPr>
          <p:cNvPr id="30" name="Google Shape;326;p7">
            <a:extLst>
              <a:ext uri="{FF2B5EF4-FFF2-40B4-BE49-F238E27FC236}">
                <a16:creationId xmlns:a16="http://schemas.microsoft.com/office/drawing/2014/main" id="{5042CF4A-29EE-444A-8642-BBDAA0310461}"/>
              </a:ext>
            </a:extLst>
          </p:cNvPr>
          <p:cNvSpPr txBox="1"/>
          <p:nvPr/>
        </p:nvSpPr>
        <p:spPr>
          <a:xfrm>
            <a:off x="1734930" y="4830385"/>
            <a:ext cx="4743058" cy="1031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spcAft>
                <a:spcPts val="600"/>
              </a:spcAft>
              <a:buNone/>
              <a:defRPr>
                <a:solidFill>
                  <a:schemeClr val="tx1"/>
                </a:solidFill>
                <a:latin typeface="Montserrat SemiBold" pitchFamily="2" charset="-52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dirty="0"/>
              <a:t>Уникальный для развития туризма и креативных индустрий исторический природный ландшафт, свободные ОКН для реализаций бизнес проектов</a:t>
            </a:r>
            <a:endParaRPr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8555" y="4924397"/>
            <a:ext cx="763653" cy="76365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"/>
          <p:cNvSpPr txBox="1"/>
          <p:nvPr/>
        </p:nvSpPr>
        <p:spPr>
          <a:xfrm>
            <a:off x="718848" y="3623876"/>
            <a:ext cx="4510878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3D3D3C"/>
                </a:solidFill>
                <a:latin typeface="Montserrat Bold" pitchFamily="2" charset="-52"/>
                <a:sym typeface="Arial"/>
              </a:rPr>
              <a:t>Развитие промышленности и АПК</a:t>
            </a:r>
          </a:p>
        </p:txBody>
      </p:sp>
      <p:sp>
        <p:nvSpPr>
          <p:cNvPr id="212" name="Google Shape;212;p4"/>
          <p:cNvSpPr/>
          <p:nvPr/>
        </p:nvSpPr>
        <p:spPr>
          <a:xfrm rot="2700000">
            <a:off x="5138949" y="26642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4"/>
          <p:cNvSpPr/>
          <p:nvPr/>
        </p:nvSpPr>
        <p:spPr>
          <a:xfrm rot="2700000">
            <a:off x="5138949" y="157181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4"/>
          <p:cNvSpPr/>
          <p:nvPr/>
        </p:nvSpPr>
        <p:spPr>
          <a:xfrm rot="2700000">
            <a:off x="5794797" y="921493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4"/>
          <p:cNvSpPr/>
          <p:nvPr/>
        </p:nvSpPr>
        <p:spPr>
          <a:xfrm rot="2700000">
            <a:off x="6489495" y="26642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4"/>
          <p:cNvSpPr/>
          <p:nvPr/>
        </p:nvSpPr>
        <p:spPr>
          <a:xfrm rot="2700000">
            <a:off x="6489495" y="1571813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4"/>
          <p:cNvSpPr/>
          <p:nvPr/>
        </p:nvSpPr>
        <p:spPr>
          <a:xfrm rot="2700000">
            <a:off x="5800553" y="-376446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4"/>
          <p:cNvSpPr/>
          <p:nvPr/>
        </p:nvSpPr>
        <p:spPr>
          <a:xfrm rot="2700000">
            <a:off x="5134523" y="287890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4"/>
          <p:cNvSpPr/>
          <p:nvPr/>
        </p:nvSpPr>
        <p:spPr>
          <a:xfrm rot="2700000">
            <a:off x="5134523" y="418429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4"/>
          <p:cNvSpPr/>
          <p:nvPr/>
        </p:nvSpPr>
        <p:spPr>
          <a:xfrm rot="2700000">
            <a:off x="5790371" y="3533972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4"/>
          <p:cNvSpPr/>
          <p:nvPr/>
        </p:nvSpPr>
        <p:spPr>
          <a:xfrm rot="2700000">
            <a:off x="6485069" y="287890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4"/>
          <p:cNvSpPr/>
          <p:nvPr/>
        </p:nvSpPr>
        <p:spPr>
          <a:xfrm rot="2700000">
            <a:off x="6485069" y="418429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4"/>
          <p:cNvSpPr/>
          <p:nvPr/>
        </p:nvSpPr>
        <p:spPr>
          <a:xfrm rot="2700000">
            <a:off x="5796127" y="2236033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4"/>
          <p:cNvSpPr/>
          <p:nvPr/>
        </p:nvSpPr>
        <p:spPr>
          <a:xfrm rot="2700000">
            <a:off x="5134523" y="5501188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4"/>
          <p:cNvSpPr/>
          <p:nvPr/>
        </p:nvSpPr>
        <p:spPr>
          <a:xfrm rot="2700000">
            <a:off x="5134523" y="6806578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4"/>
          <p:cNvSpPr/>
          <p:nvPr/>
        </p:nvSpPr>
        <p:spPr>
          <a:xfrm rot="2700000">
            <a:off x="5790371" y="6156258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4"/>
          <p:cNvSpPr/>
          <p:nvPr/>
        </p:nvSpPr>
        <p:spPr>
          <a:xfrm rot="2700000">
            <a:off x="6485069" y="5501188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4"/>
          <p:cNvSpPr/>
          <p:nvPr/>
        </p:nvSpPr>
        <p:spPr>
          <a:xfrm rot="2700000">
            <a:off x="6485069" y="6806578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4"/>
          <p:cNvSpPr/>
          <p:nvPr/>
        </p:nvSpPr>
        <p:spPr>
          <a:xfrm rot="2700000">
            <a:off x="5796127" y="4858319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4"/>
          <p:cNvSpPr/>
          <p:nvPr/>
        </p:nvSpPr>
        <p:spPr>
          <a:xfrm rot="2700000">
            <a:off x="5134523" y="813559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4"/>
          <p:cNvSpPr/>
          <p:nvPr/>
        </p:nvSpPr>
        <p:spPr>
          <a:xfrm rot="2700000">
            <a:off x="5134523" y="944098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4"/>
          <p:cNvSpPr/>
          <p:nvPr/>
        </p:nvSpPr>
        <p:spPr>
          <a:xfrm rot="2700000">
            <a:off x="5790371" y="8790662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4"/>
          <p:cNvSpPr/>
          <p:nvPr/>
        </p:nvSpPr>
        <p:spPr>
          <a:xfrm rot="2700000">
            <a:off x="6485069" y="813559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4"/>
          <p:cNvSpPr/>
          <p:nvPr/>
        </p:nvSpPr>
        <p:spPr>
          <a:xfrm rot="2700000">
            <a:off x="6485069" y="9440982"/>
            <a:ext cx="737655" cy="737655"/>
          </a:xfrm>
          <a:prstGeom prst="roundRect">
            <a:avLst/>
          </a:prstGeom>
          <a:solidFill>
            <a:srgbClr val="FFC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4"/>
          <p:cNvSpPr/>
          <p:nvPr/>
        </p:nvSpPr>
        <p:spPr>
          <a:xfrm rot="2700000">
            <a:off x="5796127" y="7492723"/>
            <a:ext cx="737655" cy="7376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0806DDB-D8E3-4421-B96E-FFEA368C91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28" y="497317"/>
            <a:ext cx="658265" cy="83756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24901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000" smtClean="0">
                <a:latin typeface="+mn-lt"/>
              </a:rPr>
              <a:t>9</a:t>
            </a:fld>
            <a:endParaRPr lang="ru-RU" dirty="0">
              <a:latin typeface="+mn-lt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5B9401F-E961-4618-8E49-CF4D50562FD5}"/>
              </a:ext>
            </a:extLst>
          </p:cNvPr>
          <p:cNvSpPr/>
          <p:nvPr/>
        </p:nvSpPr>
        <p:spPr>
          <a:xfrm>
            <a:off x="-34212" y="0"/>
            <a:ext cx="394414" cy="9906000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object 2"/>
          <p:cNvSpPr/>
          <p:nvPr/>
        </p:nvSpPr>
        <p:spPr>
          <a:xfrm>
            <a:off x="583888" y="1312550"/>
            <a:ext cx="5582920" cy="3754120"/>
          </a:xfrm>
          <a:custGeom>
            <a:avLst/>
            <a:gdLst/>
            <a:ahLst/>
            <a:cxnLst/>
            <a:rect l="l" t="t" r="r" b="b"/>
            <a:pathLst>
              <a:path w="5582920" h="3754120">
                <a:moveTo>
                  <a:pt x="0" y="335660"/>
                </a:moveTo>
                <a:lnTo>
                  <a:pt x="3638" y="286050"/>
                </a:lnTo>
                <a:lnTo>
                  <a:pt x="14209" y="238703"/>
                </a:lnTo>
                <a:lnTo>
                  <a:pt x="31191" y="194137"/>
                </a:lnTo>
                <a:lnTo>
                  <a:pt x="54067" y="152872"/>
                </a:lnTo>
                <a:lnTo>
                  <a:pt x="82318" y="115426"/>
                </a:lnTo>
                <a:lnTo>
                  <a:pt x="115423" y="82318"/>
                </a:lnTo>
                <a:lnTo>
                  <a:pt x="152865" y="54067"/>
                </a:lnTo>
                <a:lnTo>
                  <a:pt x="194123" y="31190"/>
                </a:lnTo>
                <a:lnTo>
                  <a:pt x="238680" y="14208"/>
                </a:lnTo>
                <a:lnTo>
                  <a:pt x="286015" y="3638"/>
                </a:lnTo>
                <a:lnTo>
                  <a:pt x="335610" y="0"/>
                </a:lnTo>
                <a:lnTo>
                  <a:pt x="5246751" y="0"/>
                </a:lnTo>
                <a:lnTo>
                  <a:pt x="5296361" y="3638"/>
                </a:lnTo>
                <a:lnTo>
                  <a:pt x="5343708" y="14208"/>
                </a:lnTo>
                <a:lnTo>
                  <a:pt x="5388274" y="31190"/>
                </a:lnTo>
                <a:lnTo>
                  <a:pt x="5429539" y="54067"/>
                </a:lnTo>
                <a:lnTo>
                  <a:pt x="5466985" y="82318"/>
                </a:lnTo>
                <a:lnTo>
                  <a:pt x="5500093" y="115426"/>
                </a:lnTo>
                <a:lnTo>
                  <a:pt x="5528344" y="152872"/>
                </a:lnTo>
                <a:lnTo>
                  <a:pt x="5551221" y="194137"/>
                </a:lnTo>
                <a:lnTo>
                  <a:pt x="5568203" y="238703"/>
                </a:lnTo>
                <a:lnTo>
                  <a:pt x="5578773" y="286050"/>
                </a:lnTo>
                <a:lnTo>
                  <a:pt x="5582412" y="335660"/>
                </a:lnTo>
                <a:lnTo>
                  <a:pt x="5582412" y="3417950"/>
                </a:lnTo>
                <a:lnTo>
                  <a:pt x="5578773" y="3467561"/>
                </a:lnTo>
                <a:lnTo>
                  <a:pt x="5568203" y="3514908"/>
                </a:lnTo>
                <a:lnTo>
                  <a:pt x="5551221" y="3559474"/>
                </a:lnTo>
                <a:lnTo>
                  <a:pt x="5528344" y="3600739"/>
                </a:lnTo>
                <a:lnTo>
                  <a:pt x="5500093" y="3638185"/>
                </a:lnTo>
                <a:lnTo>
                  <a:pt x="5466985" y="3671293"/>
                </a:lnTo>
                <a:lnTo>
                  <a:pt x="5429539" y="3699544"/>
                </a:lnTo>
                <a:lnTo>
                  <a:pt x="5388274" y="3722421"/>
                </a:lnTo>
                <a:lnTo>
                  <a:pt x="5343708" y="3739403"/>
                </a:lnTo>
                <a:lnTo>
                  <a:pt x="5296361" y="3749973"/>
                </a:lnTo>
                <a:lnTo>
                  <a:pt x="5246751" y="3753611"/>
                </a:lnTo>
                <a:lnTo>
                  <a:pt x="335610" y="3753611"/>
                </a:lnTo>
                <a:lnTo>
                  <a:pt x="286015" y="3749973"/>
                </a:lnTo>
                <a:lnTo>
                  <a:pt x="238680" y="3739403"/>
                </a:lnTo>
                <a:lnTo>
                  <a:pt x="194123" y="3722421"/>
                </a:lnTo>
                <a:lnTo>
                  <a:pt x="152865" y="3699544"/>
                </a:lnTo>
                <a:lnTo>
                  <a:pt x="115423" y="3671293"/>
                </a:lnTo>
                <a:lnTo>
                  <a:pt x="82318" y="3638185"/>
                </a:lnTo>
                <a:lnTo>
                  <a:pt x="54067" y="3600739"/>
                </a:lnTo>
                <a:lnTo>
                  <a:pt x="31191" y="3559474"/>
                </a:lnTo>
                <a:lnTo>
                  <a:pt x="14209" y="3514908"/>
                </a:lnTo>
                <a:lnTo>
                  <a:pt x="3638" y="3467561"/>
                </a:lnTo>
                <a:lnTo>
                  <a:pt x="0" y="3417950"/>
                </a:lnTo>
                <a:lnTo>
                  <a:pt x="0" y="335660"/>
                </a:lnTo>
                <a:close/>
              </a:path>
            </a:pathLst>
          </a:custGeom>
          <a:ln w="12192">
            <a:solidFill>
              <a:srgbClr val="BEBEBE"/>
            </a:solidFill>
          </a:ln>
        </p:spPr>
        <p:txBody>
          <a:bodyPr wrap="square" lIns="0" tIns="0" rIns="0" bIns="0" rtlCol="0"/>
          <a:lstStyle>
            <a:defPPr>
              <a:defRPr kern="0"/>
            </a:defPPr>
          </a:lstStyle>
          <a:p>
            <a:endParaRPr/>
          </a:p>
        </p:txBody>
      </p:sp>
      <p:pic>
        <p:nvPicPr>
          <p:cNvPr id="9" name="object 2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66361" y="5935116"/>
            <a:ext cx="586739" cy="485894"/>
          </a:xfrm>
          <a:prstGeom prst="rect">
            <a:avLst/>
          </a:prstGeom>
        </p:spPr>
      </p:pic>
      <p:sp>
        <p:nvSpPr>
          <p:cNvPr id="11" name="object 9"/>
          <p:cNvSpPr/>
          <p:nvPr/>
        </p:nvSpPr>
        <p:spPr>
          <a:xfrm>
            <a:off x="3203589" y="5922722"/>
            <a:ext cx="2933700" cy="1543875"/>
          </a:xfrm>
          <a:custGeom>
            <a:avLst/>
            <a:gdLst/>
            <a:ahLst/>
            <a:cxnLst/>
            <a:rect l="l" t="t" r="r" b="b"/>
            <a:pathLst>
              <a:path w="2933700" h="1458595">
                <a:moveTo>
                  <a:pt x="0" y="144145"/>
                </a:moveTo>
                <a:lnTo>
                  <a:pt x="7346" y="98576"/>
                </a:lnTo>
                <a:lnTo>
                  <a:pt x="27805" y="59006"/>
                </a:lnTo>
                <a:lnTo>
                  <a:pt x="59006" y="27805"/>
                </a:lnTo>
                <a:lnTo>
                  <a:pt x="98576" y="7346"/>
                </a:lnTo>
                <a:lnTo>
                  <a:pt x="144145" y="0"/>
                </a:lnTo>
                <a:lnTo>
                  <a:pt x="2789554" y="0"/>
                </a:lnTo>
                <a:lnTo>
                  <a:pt x="2835123" y="7346"/>
                </a:lnTo>
                <a:lnTo>
                  <a:pt x="2874693" y="27805"/>
                </a:lnTo>
                <a:lnTo>
                  <a:pt x="2905894" y="59006"/>
                </a:lnTo>
                <a:lnTo>
                  <a:pt x="2926353" y="98576"/>
                </a:lnTo>
                <a:lnTo>
                  <a:pt x="2933700" y="144145"/>
                </a:lnTo>
                <a:lnTo>
                  <a:pt x="2933700" y="1314323"/>
                </a:lnTo>
                <a:lnTo>
                  <a:pt x="2926353" y="1359891"/>
                </a:lnTo>
                <a:lnTo>
                  <a:pt x="2905894" y="1399461"/>
                </a:lnTo>
                <a:lnTo>
                  <a:pt x="2874693" y="1430662"/>
                </a:lnTo>
                <a:lnTo>
                  <a:pt x="2835123" y="1451121"/>
                </a:lnTo>
                <a:lnTo>
                  <a:pt x="2789554" y="1458468"/>
                </a:lnTo>
                <a:lnTo>
                  <a:pt x="144145" y="1458468"/>
                </a:lnTo>
                <a:lnTo>
                  <a:pt x="98576" y="1451121"/>
                </a:lnTo>
                <a:lnTo>
                  <a:pt x="59006" y="1430662"/>
                </a:lnTo>
                <a:lnTo>
                  <a:pt x="27805" y="1399461"/>
                </a:lnTo>
                <a:lnTo>
                  <a:pt x="7346" y="1359891"/>
                </a:lnTo>
                <a:lnTo>
                  <a:pt x="0" y="1314323"/>
                </a:lnTo>
                <a:lnTo>
                  <a:pt x="0" y="144145"/>
                </a:lnTo>
                <a:close/>
              </a:path>
            </a:pathLst>
          </a:custGeom>
          <a:ln w="12192">
            <a:solidFill>
              <a:srgbClr val="BEBEBE"/>
            </a:solidFill>
          </a:ln>
        </p:spPr>
        <p:txBody>
          <a:bodyPr wrap="square" lIns="0" tIns="0" rIns="0" bIns="0" rtlCol="0"/>
          <a:lstStyle>
            <a:defPPr>
              <a:defRPr kern="0"/>
            </a:defPPr>
          </a:lstStyle>
          <a:p>
            <a:endParaRPr/>
          </a:p>
        </p:txBody>
      </p:sp>
      <p:sp>
        <p:nvSpPr>
          <p:cNvPr id="12" name="object 17"/>
          <p:cNvSpPr/>
          <p:nvPr/>
        </p:nvSpPr>
        <p:spPr>
          <a:xfrm>
            <a:off x="3220166" y="7555012"/>
            <a:ext cx="2926080" cy="1537970"/>
          </a:xfrm>
          <a:custGeom>
            <a:avLst/>
            <a:gdLst/>
            <a:ahLst/>
            <a:cxnLst/>
            <a:rect l="l" t="t" r="r" b="b"/>
            <a:pathLst>
              <a:path w="2926079" h="1537970">
                <a:moveTo>
                  <a:pt x="0" y="119760"/>
                </a:moveTo>
                <a:lnTo>
                  <a:pt x="9407" y="73134"/>
                </a:lnTo>
                <a:lnTo>
                  <a:pt x="35067" y="35067"/>
                </a:lnTo>
                <a:lnTo>
                  <a:pt x="73134" y="9407"/>
                </a:lnTo>
                <a:lnTo>
                  <a:pt x="119761" y="0"/>
                </a:lnTo>
                <a:lnTo>
                  <a:pt x="2806318" y="0"/>
                </a:lnTo>
                <a:lnTo>
                  <a:pt x="2852945" y="9407"/>
                </a:lnTo>
                <a:lnTo>
                  <a:pt x="2891012" y="35067"/>
                </a:lnTo>
                <a:lnTo>
                  <a:pt x="2916672" y="73134"/>
                </a:lnTo>
                <a:lnTo>
                  <a:pt x="2926079" y="119760"/>
                </a:lnTo>
                <a:lnTo>
                  <a:pt x="2926079" y="1417916"/>
                </a:lnTo>
                <a:lnTo>
                  <a:pt x="2916672" y="1464544"/>
                </a:lnTo>
                <a:lnTo>
                  <a:pt x="2891012" y="1502624"/>
                </a:lnTo>
                <a:lnTo>
                  <a:pt x="2852945" y="1528300"/>
                </a:lnTo>
                <a:lnTo>
                  <a:pt x="2806318" y="1537715"/>
                </a:lnTo>
                <a:lnTo>
                  <a:pt x="119761" y="1537715"/>
                </a:lnTo>
                <a:lnTo>
                  <a:pt x="73134" y="1528300"/>
                </a:lnTo>
                <a:lnTo>
                  <a:pt x="35067" y="1502624"/>
                </a:lnTo>
                <a:lnTo>
                  <a:pt x="9407" y="1464544"/>
                </a:lnTo>
                <a:lnTo>
                  <a:pt x="0" y="1417916"/>
                </a:lnTo>
                <a:lnTo>
                  <a:pt x="0" y="119760"/>
                </a:lnTo>
                <a:close/>
              </a:path>
            </a:pathLst>
          </a:custGeom>
          <a:ln w="12192">
            <a:solidFill>
              <a:srgbClr val="BEBEBE"/>
            </a:solidFill>
          </a:ln>
        </p:spPr>
        <p:txBody>
          <a:bodyPr wrap="square" lIns="0" tIns="0" rIns="0" bIns="0" rtlCol="0"/>
          <a:lstStyle>
            <a:defPPr>
              <a:defRPr kern="0"/>
            </a:defPPr>
          </a:lstStyle>
          <a:p>
            <a:endParaRPr/>
          </a:p>
        </p:txBody>
      </p:sp>
      <p:sp>
        <p:nvSpPr>
          <p:cNvPr id="13" name="Google Shape;314;p6">
            <a:extLst>
              <a:ext uri="{FF2B5EF4-FFF2-40B4-BE49-F238E27FC236}">
                <a16:creationId xmlns:a16="http://schemas.microsoft.com/office/drawing/2014/main" id="{78B25377-9C22-495B-9F5D-D9BEBBA8A9F4}"/>
              </a:ext>
            </a:extLst>
          </p:cNvPr>
          <p:cNvSpPr txBox="1"/>
          <p:nvPr/>
        </p:nvSpPr>
        <p:spPr>
          <a:xfrm>
            <a:off x="704540" y="9380381"/>
            <a:ext cx="3519981" cy="26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100">
                <a:solidFill>
                  <a:srgbClr val="3D3D3C"/>
                </a:solidFill>
                <a:latin typeface="+mn-lt"/>
              </a:defRPr>
            </a:lvl1pPr>
          </a:lstStyle>
          <a:p>
            <a:r>
              <a:rPr lang="ru-RU" dirty="0"/>
              <a:t>Тутаевский муниципальный округ</a:t>
            </a:r>
          </a:p>
        </p:txBody>
      </p:sp>
      <p:sp>
        <p:nvSpPr>
          <p:cNvPr id="14" name="Google Shape;130;p2">
            <a:extLst>
              <a:ext uri="{FF2B5EF4-FFF2-40B4-BE49-F238E27FC236}">
                <a16:creationId xmlns:a16="http://schemas.microsoft.com/office/drawing/2014/main" id="{FF349D94-63F9-46FA-A25D-8B6434ABDC14}"/>
              </a:ext>
            </a:extLst>
          </p:cNvPr>
          <p:cNvSpPr txBox="1"/>
          <p:nvPr/>
        </p:nvSpPr>
        <p:spPr>
          <a:xfrm>
            <a:off x="777521" y="460375"/>
            <a:ext cx="5583591" cy="324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 dirty="0">
                <a:solidFill>
                  <a:schemeClr val="tx1"/>
                </a:solidFill>
                <a:latin typeface="Montserrat Bold" pitchFamily="2" charset="-52"/>
                <a:sym typeface="Arial"/>
              </a:rPr>
              <a:t>Основные отрасли промышленности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5360" y="2260122"/>
            <a:ext cx="20471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+mn-lt"/>
              </a:rPr>
              <a:t>Тяжелая промышленность</a:t>
            </a:r>
          </a:p>
        </p:txBody>
      </p:sp>
      <p:pic>
        <p:nvPicPr>
          <p:cNvPr id="16" name="object 3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02508" y="3203593"/>
            <a:ext cx="598932" cy="598931"/>
          </a:xfrm>
          <a:prstGeom prst="rect">
            <a:avLst/>
          </a:prstGeom>
        </p:spPr>
      </p:pic>
      <p:pic>
        <p:nvPicPr>
          <p:cNvPr id="17" name="object 3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39787" y="1562221"/>
            <a:ext cx="562074" cy="56207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671790" y="2255519"/>
            <a:ext cx="208447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+mn-lt"/>
              </a:rPr>
              <a:t>Легкая промышленность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20745" y="3869458"/>
            <a:ext cx="25624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+mn-lt"/>
              </a:rPr>
              <a:t>Пищевая промышленность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368679" y="4462365"/>
            <a:ext cx="20665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chemeClr val="accent6"/>
                </a:solidFill>
                <a:latin typeface="Montserrat Bold (Заголовки)"/>
              </a:rPr>
              <a:t>3 предприятия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883521" y="2809517"/>
            <a:ext cx="20746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chemeClr val="accent6"/>
                </a:solidFill>
                <a:latin typeface="Montserrat Bold (Заголовки)"/>
              </a:rPr>
              <a:t>9 предприятий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3982" y="6555193"/>
            <a:ext cx="23702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Montserrat regular" panose="00000500000000000000"/>
              </a:rPr>
              <a:t>Разведение крупного рогатого скота, молочного направления</a:t>
            </a:r>
          </a:p>
        </p:txBody>
      </p:sp>
      <p:sp>
        <p:nvSpPr>
          <p:cNvPr id="25" name="object 16"/>
          <p:cNvSpPr/>
          <p:nvPr/>
        </p:nvSpPr>
        <p:spPr>
          <a:xfrm>
            <a:off x="4224521" y="6030305"/>
            <a:ext cx="0" cy="1255395"/>
          </a:xfrm>
          <a:custGeom>
            <a:avLst/>
            <a:gdLst/>
            <a:ahLst/>
            <a:cxnLst/>
            <a:rect l="l" t="t" r="r" b="b"/>
            <a:pathLst>
              <a:path h="1255395">
                <a:moveTo>
                  <a:pt x="0" y="0"/>
                </a:moveTo>
                <a:lnTo>
                  <a:pt x="0" y="501015"/>
                </a:lnTo>
              </a:path>
              <a:path h="1255395">
                <a:moveTo>
                  <a:pt x="0" y="754380"/>
                </a:moveTo>
                <a:lnTo>
                  <a:pt x="0" y="1255395"/>
                </a:lnTo>
              </a:path>
            </a:pathLst>
          </a:custGeom>
          <a:ln w="38100">
            <a:solidFill>
              <a:srgbClr val="D9D9D9"/>
            </a:solidFill>
          </a:ln>
        </p:spPr>
        <p:txBody>
          <a:bodyPr wrap="square" lIns="0" tIns="0" rIns="0" bIns="0" rtlCol="0"/>
          <a:lstStyle>
            <a:defPPr>
              <a:defRPr kern="0"/>
            </a:defPPr>
          </a:lstStyle>
          <a:p>
            <a:endParaRPr/>
          </a:p>
        </p:txBody>
      </p:sp>
      <p:sp>
        <p:nvSpPr>
          <p:cNvPr id="26" name="object 12"/>
          <p:cNvSpPr txBox="1"/>
          <p:nvPr/>
        </p:nvSpPr>
        <p:spPr>
          <a:xfrm>
            <a:off x="4332240" y="5962884"/>
            <a:ext cx="1840955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100" dirty="0">
                <a:solidFill>
                  <a:srgbClr val="3C3C3B"/>
                </a:solidFill>
                <a:latin typeface="+mn-lt"/>
                <a:cs typeface="Tahoma"/>
              </a:rPr>
              <a:t>Поголовье крупного рогатого скота</a:t>
            </a:r>
            <a:endParaRPr dirty="0">
              <a:latin typeface="+mn-lt"/>
              <a:cs typeface="Tahoma"/>
            </a:endParaRPr>
          </a:p>
        </p:txBody>
      </p:sp>
      <p:pic>
        <p:nvPicPr>
          <p:cNvPr id="27" name="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417494" y="1566652"/>
            <a:ext cx="451789" cy="553212"/>
          </a:xfrm>
          <a:prstGeom prst="rect">
            <a:avLst/>
          </a:prstGeom>
        </p:spPr>
      </p:pic>
      <p:sp>
        <p:nvSpPr>
          <p:cNvPr id="28" name="object 11"/>
          <p:cNvSpPr txBox="1"/>
          <p:nvPr/>
        </p:nvSpPr>
        <p:spPr>
          <a:xfrm>
            <a:off x="3386148" y="6037037"/>
            <a:ext cx="71818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lang="ru-RU" sz="2000" b="1" spc="-20" dirty="0">
                <a:solidFill>
                  <a:schemeClr val="accent6"/>
                </a:solidFill>
                <a:latin typeface="Montserrat Bold (Заголовки)"/>
                <a:cs typeface="Tahoma"/>
              </a:rPr>
              <a:t>2 282</a:t>
            </a: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1200" spc="-20" dirty="0" err="1">
                <a:solidFill>
                  <a:srgbClr val="2B2A29"/>
                </a:solidFill>
                <a:latin typeface="+mn-lt"/>
                <a:cs typeface="Tahoma"/>
              </a:rPr>
              <a:t>гол</a:t>
            </a:r>
            <a:r>
              <a:rPr sz="1200" spc="-20" dirty="0">
                <a:solidFill>
                  <a:srgbClr val="2B2A29"/>
                </a:solidFill>
                <a:latin typeface="+mn-lt"/>
                <a:cs typeface="Tahoma"/>
              </a:rPr>
              <a:t>.</a:t>
            </a:r>
            <a:endParaRPr sz="1200" dirty="0">
              <a:latin typeface="+mn-lt"/>
              <a:cs typeface="Tahoma"/>
            </a:endParaRPr>
          </a:p>
        </p:txBody>
      </p:sp>
      <p:sp>
        <p:nvSpPr>
          <p:cNvPr id="29" name="object 14"/>
          <p:cNvSpPr txBox="1"/>
          <p:nvPr/>
        </p:nvSpPr>
        <p:spPr>
          <a:xfrm>
            <a:off x="4332239" y="6710454"/>
            <a:ext cx="1668003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pc="110" dirty="0">
                <a:solidFill>
                  <a:srgbClr val="3C3C3B"/>
                </a:solidFill>
                <a:latin typeface="Montserrat regular" panose="00000500000000000000"/>
                <a:cs typeface="Tahoma"/>
              </a:rPr>
              <a:t>Объем производства молока</a:t>
            </a:r>
            <a:endParaRPr dirty="0">
              <a:latin typeface="Montserrat regular" panose="00000500000000000000"/>
              <a:cs typeface="Tahoma"/>
            </a:endParaRPr>
          </a:p>
        </p:txBody>
      </p:sp>
      <p:sp>
        <p:nvSpPr>
          <p:cNvPr id="30" name="object 11"/>
          <p:cNvSpPr txBox="1"/>
          <p:nvPr/>
        </p:nvSpPr>
        <p:spPr>
          <a:xfrm>
            <a:off x="3386148" y="6792092"/>
            <a:ext cx="71818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lang="ru-RU" sz="2000" b="1" spc="-20" dirty="0">
                <a:solidFill>
                  <a:schemeClr val="accent6"/>
                </a:solidFill>
                <a:latin typeface="Montserrat Bold (Заголовки)"/>
                <a:cs typeface="Tahoma"/>
              </a:rPr>
              <a:t>6 843</a:t>
            </a: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lang="ru-RU" sz="1200" spc="-20" dirty="0">
                <a:solidFill>
                  <a:srgbClr val="2B2A29"/>
                </a:solidFill>
                <a:latin typeface="+mn-lt"/>
                <a:cs typeface="Tahoma"/>
              </a:rPr>
              <a:t>тонн</a:t>
            </a:r>
            <a:endParaRPr sz="1200" dirty="0">
              <a:latin typeface="+mn-lt"/>
              <a:cs typeface="Tahoma"/>
            </a:endParaRPr>
          </a:p>
        </p:txBody>
      </p:sp>
      <p:sp>
        <p:nvSpPr>
          <p:cNvPr id="31" name="Google Shape;130;p2">
            <a:extLst>
              <a:ext uri="{FF2B5EF4-FFF2-40B4-BE49-F238E27FC236}">
                <a16:creationId xmlns:a16="http://schemas.microsoft.com/office/drawing/2014/main" id="{FF349D94-63F9-46FA-A25D-8B6434ABDC14}"/>
              </a:ext>
            </a:extLst>
          </p:cNvPr>
          <p:cNvSpPr txBox="1"/>
          <p:nvPr/>
        </p:nvSpPr>
        <p:spPr>
          <a:xfrm>
            <a:off x="619629" y="5318636"/>
            <a:ext cx="5583591" cy="324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0" u="none" strike="noStrike" cap="none" dirty="0">
                <a:solidFill>
                  <a:schemeClr val="tx1"/>
                </a:solidFill>
                <a:latin typeface="Montserrat Bold" pitchFamily="2" charset="-52"/>
                <a:sym typeface="Arial"/>
              </a:rPr>
              <a:t>Сельскохозяйственное производство</a:t>
            </a: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7360" y="7743119"/>
            <a:ext cx="733381" cy="733381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633982" y="8617012"/>
            <a:ext cx="23201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+mn-lt"/>
              </a:rPr>
              <a:t>Овцеводство</a:t>
            </a:r>
          </a:p>
        </p:txBody>
      </p:sp>
      <p:sp>
        <p:nvSpPr>
          <p:cNvPr id="36" name="object 11"/>
          <p:cNvSpPr txBox="1"/>
          <p:nvPr/>
        </p:nvSpPr>
        <p:spPr>
          <a:xfrm>
            <a:off x="3373313" y="7669088"/>
            <a:ext cx="71818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lang="ru-RU" sz="2000" b="1" spc="-20" dirty="0">
                <a:solidFill>
                  <a:schemeClr val="accent6"/>
                </a:solidFill>
                <a:latin typeface="Montserrat Bold (Заголовки)"/>
                <a:cs typeface="Tahoma"/>
              </a:rPr>
              <a:t>1 115</a:t>
            </a: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lang="ru-RU" sz="1200" spc="-20" dirty="0">
                <a:solidFill>
                  <a:srgbClr val="2B2A29"/>
                </a:solidFill>
                <a:latin typeface="+mn-lt"/>
                <a:cs typeface="Tahoma"/>
              </a:rPr>
              <a:t>гол.</a:t>
            </a:r>
            <a:endParaRPr sz="1200" dirty="0">
              <a:latin typeface="+mn-lt"/>
              <a:cs typeface="Tahoma"/>
            </a:endParaRPr>
          </a:p>
        </p:txBody>
      </p:sp>
      <p:sp>
        <p:nvSpPr>
          <p:cNvPr id="37" name="object 16"/>
          <p:cNvSpPr/>
          <p:nvPr/>
        </p:nvSpPr>
        <p:spPr>
          <a:xfrm>
            <a:off x="4224521" y="7635924"/>
            <a:ext cx="176590" cy="1366362"/>
          </a:xfrm>
          <a:custGeom>
            <a:avLst/>
            <a:gdLst/>
            <a:ahLst/>
            <a:cxnLst/>
            <a:rect l="l" t="t" r="r" b="b"/>
            <a:pathLst>
              <a:path h="1255395">
                <a:moveTo>
                  <a:pt x="0" y="0"/>
                </a:moveTo>
                <a:lnTo>
                  <a:pt x="0" y="501015"/>
                </a:lnTo>
              </a:path>
              <a:path h="1255395">
                <a:moveTo>
                  <a:pt x="0" y="754380"/>
                </a:moveTo>
                <a:lnTo>
                  <a:pt x="0" y="1255395"/>
                </a:lnTo>
              </a:path>
            </a:pathLst>
          </a:custGeom>
          <a:ln w="38100">
            <a:solidFill>
              <a:srgbClr val="D9D9D9"/>
            </a:solidFill>
          </a:ln>
        </p:spPr>
        <p:txBody>
          <a:bodyPr wrap="square" lIns="0" tIns="0" rIns="0" bIns="0" rtlCol="0"/>
          <a:lstStyle>
            <a:defPPr>
              <a:defRPr kern="0"/>
            </a:defPPr>
          </a:lstStyle>
          <a:p>
            <a:endParaRPr/>
          </a:p>
        </p:txBody>
      </p:sp>
      <p:sp>
        <p:nvSpPr>
          <p:cNvPr id="38" name="object 12"/>
          <p:cNvSpPr txBox="1"/>
          <p:nvPr/>
        </p:nvSpPr>
        <p:spPr>
          <a:xfrm>
            <a:off x="4332239" y="7667020"/>
            <a:ext cx="184095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100" dirty="0">
                <a:solidFill>
                  <a:srgbClr val="3C3C3B"/>
                </a:solidFill>
                <a:latin typeface="+mn-lt"/>
                <a:cs typeface="Tahoma"/>
              </a:rPr>
              <a:t>Племенной </a:t>
            </a:r>
            <a:r>
              <a:rPr lang="ru-RU" spc="100" dirty="0" err="1">
                <a:solidFill>
                  <a:srgbClr val="3C3C3B"/>
                </a:solidFill>
                <a:latin typeface="+mn-lt"/>
                <a:cs typeface="Tahoma"/>
              </a:rPr>
              <a:t>репродукт</a:t>
            </a:r>
            <a:endParaRPr dirty="0">
              <a:latin typeface="+mn-lt"/>
              <a:cs typeface="Tahoma"/>
            </a:endParaRPr>
          </a:p>
        </p:txBody>
      </p:sp>
      <p:sp>
        <p:nvSpPr>
          <p:cNvPr id="39" name="object 11"/>
          <p:cNvSpPr txBox="1"/>
          <p:nvPr/>
        </p:nvSpPr>
        <p:spPr>
          <a:xfrm>
            <a:off x="3374003" y="8419522"/>
            <a:ext cx="71818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lang="ru-RU" sz="2000" b="1" spc="-20" dirty="0">
                <a:solidFill>
                  <a:schemeClr val="accent6"/>
                </a:solidFill>
                <a:latin typeface="Montserrat Bold (Заголовки)"/>
                <a:cs typeface="Tahoma"/>
              </a:rPr>
              <a:t>390</a:t>
            </a: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lang="ru-RU" sz="1200" spc="-20" dirty="0">
                <a:solidFill>
                  <a:srgbClr val="2B2A29"/>
                </a:solidFill>
                <a:latin typeface="+mn-lt"/>
                <a:cs typeface="Tahoma"/>
              </a:rPr>
              <a:t>гол.</a:t>
            </a:r>
            <a:endParaRPr sz="1200" dirty="0">
              <a:latin typeface="+mn-lt"/>
              <a:cs typeface="Tahoma"/>
            </a:endParaRPr>
          </a:p>
        </p:txBody>
      </p:sp>
      <p:sp>
        <p:nvSpPr>
          <p:cNvPr id="40" name="object 12"/>
          <p:cNvSpPr txBox="1"/>
          <p:nvPr/>
        </p:nvSpPr>
        <p:spPr>
          <a:xfrm>
            <a:off x="4332239" y="8558021"/>
            <a:ext cx="184095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100" dirty="0">
                <a:solidFill>
                  <a:srgbClr val="3C3C3B"/>
                </a:solidFill>
                <a:latin typeface="+mn-lt"/>
                <a:cs typeface="Tahoma"/>
              </a:rPr>
              <a:t>Овцематки</a:t>
            </a:r>
          </a:p>
        </p:txBody>
      </p:sp>
      <p:sp>
        <p:nvSpPr>
          <p:cNvPr id="41" name="object 10"/>
          <p:cNvSpPr txBox="1"/>
          <p:nvPr/>
        </p:nvSpPr>
        <p:spPr>
          <a:xfrm>
            <a:off x="5004851" y="4821065"/>
            <a:ext cx="1020444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7E7E7E"/>
                </a:solidFill>
                <a:latin typeface="Tahoma"/>
                <a:cs typeface="Tahoma"/>
              </a:rPr>
              <a:t>(</a:t>
            </a:r>
            <a:r>
              <a:rPr sz="1100" dirty="0" err="1">
                <a:solidFill>
                  <a:srgbClr val="7E7E7E"/>
                </a:solidFill>
                <a:latin typeface="Tahoma"/>
                <a:cs typeface="Tahoma"/>
              </a:rPr>
              <a:t>на</a:t>
            </a:r>
            <a:r>
              <a:rPr sz="1100" spc="45" dirty="0">
                <a:solidFill>
                  <a:srgbClr val="7E7E7E"/>
                </a:solidFill>
                <a:latin typeface="Tahoma"/>
                <a:cs typeface="Tahoma"/>
              </a:rPr>
              <a:t> </a:t>
            </a:r>
            <a:r>
              <a:rPr sz="1100" spc="-10" dirty="0">
                <a:solidFill>
                  <a:srgbClr val="7E7E7E"/>
                </a:solidFill>
                <a:latin typeface="Tahoma"/>
                <a:cs typeface="Tahoma"/>
              </a:rPr>
              <a:t>01.</a:t>
            </a:r>
            <a:r>
              <a:rPr lang="ru-RU" sz="1100" spc="-10" dirty="0">
                <a:solidFill>
                  <a:srgbClr val="7E7E7E"/>
                </a:solidFill>
                <a:latin typeface="Tahoma"/>
                <a:cs typeface="Tahoma"/>
              </a:rPr>
              <a:t>01</a:t>
            </a:r>
            <a:r>
              <a:rPr sz="1100" spc="-10" dirty="0">
                <a:solidFill>
                  <a:srgbClr val="7E7E7E"/>
                </a:solidFill>
                <a:latin typeface="Tahoma"/>
                <a:cs typeface="Tahoma"/>
              </a:rPr>
              <a:t>.202</a:t>
            </a:r>
            <a:r>
              <a:rPr lang="ru-RU" sz="1100" spc="-10" dirty="0">
                <a:solidFill>
                  <a:srgbClr val="7E7E7E"/>
                </a:solidFill>
                <a:latin typeface="Tahoma"/>
                <a:cs typeface="Tahoma"/>
              </a:rPr>
              <a:t>6</a:t>
            </a:r>
            <a:r>
              <a:rPr sz="1100" spc="-10" dirty="0">
                <a:solidFill>
                  <a:srgbClr val="7E7E7E"/>
                </a:solidFill>
                <a:latin typeface="Tahoma"/>
                <a:cs typeface="Tahoma"/>
              </a:rPr>
              <a:t>)</a:t>
            </a:r>
            <a:endParaRPr sz="1100" dirty="0">
              <a:latin typeface="Tahoma"/>
              <a:cs typeface="Tahoma"/>
            </a:endParaRPr>
          </a:p>
        </p:txBody>
      </p:sp>
      <p:sp>
        <p:nvSpPr>
          <p:cNvPr id="42" name="object 10"/>
          <p:cNvSpPr txBox="1"/>
          <p:nvPr/>
        </p:nvSpPr>
        <p:spPr>
          <a:xfrm>
            <a:off x="5170704" y="7259838"/>
            <a:ext cx="1020444" cy="1673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solidFill>
                  <a:srgbClr val="7E7E7E"/>
                </a:solidFill>
                <a:latin typeface="+mn-lt"/>
                <a:cs typeface="Tahoma"/>
              </a:rPr>
              <a:t>(</a:t>
            </a:r>
            <a:r>
              <a:rPr sz="1000" dirty="0" err="1">
                <a:solidFill>
                  <a:srgbClr val="7E7E7E"/>
                </a:solidFill>
                <a:latin typeface="+mn-lt"/>
                <a:cs typeface="Tahoma"/>
              </a:rPr>
              <a:t>на</a:t>
            </a:r>
            <a:r>
              <a:rPr sz="1000" spc="45" dirty="0">
                <a:solidFill>
                  <a:srgbClr val="7E7E7E"/>
                </a:solidFill>
                <a:latin typeface="+mn-lt"/>
                <a:cs typeface="Tahoma"/>
              </a:rPr>
              <a:t> </a:t>
            </a:r>
            <a:r>
              <a:rPr sz="1000" spc="-10" dirty="0">
                <a:solidFill>
                  <a:srgbClr val="7E7E7E"/>
                </a:solidFill>
                <a:latin typeface="+mn-lt"/>
                <a:cs typeface="Tahoma"/>
              </a:rPr>
              <a:t>01.</a:t>
            </a:r>
            <a:r>
              <a:rPr lang="ru-RU" sz="1000" spc="-10" dirty="0">
                <a:solidFill>
                  <a:srgbClr val="7E7E7E"/>
                </a:solidFill>
                <a:latin typeface="+mn-lt"/>
                <a:cs typeface="Tahoma"/>
              </a:rPr>
              <a:t>01</a:t>
            </a:r>
            <a:r>
              <a:rPr sz="1000" spc="-10" dirty="0">
                <a:solidFill>
                  <a:srgbClr val="7E7E7E"/>
                </a:solidFill>
                <a:latin typeface="+mn-lt"/>
                <a:cs typeface="Tahoma"/>
              </a:rPr>
              <a:t>.202</a:t>
            </a:r>
            <a:r>
              <a:rPr lang="ru-RU" sz="1000" spc="-10" dirty="0">
                <a:solidFill>
                  <a:srgbClr val="7E7E7E"/>
                </a:solidFill>
                <a:latin typeface="+mn-lt"/>
                <a:cs typeface="Tahoma"/>
              </a:rPr>
              <a:t>6</a:t>
            </a:r>
            <a:r>
              <a:rPr sz="1000" spc="-10" dirty="0">
                <a:solidFill>
                  <a:srgbClr val="7E7E7E"/>
                </a:solidFill>
                <a:latin typeface="+mn-lt"/>
                <a:cs typeface="Tahoma"/>
              </a:rPr>
              <a:t>)</a:t>
            </a:r>
            <a:endParaRPr sz="1000" dirty="0">
              <a:latin typeface="+mn-lt"/>
              <a:cs typeface="Tahoma"/>
            </a:endParaRPr>
          </a:p>
        </p:txBody>
      </p:sp>
      <p:sp>
        <p:nvSpPr>
          <p:cNvPr id="43" name="object 10"/>
          <p:cNvSpPr txBox="1"/>
          <p:nvPr/>
        </p:nvSpPr>
        <p:spPr>
          <a:xfrm>
            <a:off x="5170704" y="8874522"/>
            <a:ext cx="1020444" cy="1673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solidFill>
                  <a:srgbClr val="7E7E7E"/>
                </a:solidFill>
                <a:latin typeface="+mn-lt"/>
                <a:cs typeface="Tahoma"/>
              </a:rPr>
              <a:t>(</a:t>
            </a:r>
            <a:r>
              <a:rPr sz="1000" dirty="0" err="1">
                <a:solidFill>
                  <a:srgbClr val="7E7E7E"/>
                </a:solidFill>
                <a:latin typeface="+mn-lt"/>
                <a:cs typeface="Tahoma"/>
              </a:rPr>
              <a:t>на</a:t>
            </a:r>
            <a:r>
              <a:rPr sz="1000" spc="45" dirty="0">
                <a:solidFill>
                  <a:srgbClr val="7E7E7E"/>
                </a:solidFill>
                <a:latin typeface="+mn-lt"/>
                <a:cs typeface="Tahoma"/>
              </a:rPr>
              <a:t> </a:t>
            </a:r>
            <a:r>
              <a:rPr sz="1000" spc="-10" dirty="0">
                <a:solidFill>
                  <a:srgbClr val="7E7E7E"/>
                </a:solidFill>
                <a:latin typeface="+mn-lt"/>
                <a:cs typeface="Tahoma"/>
              </a:rPr>
              <a:t>01.</a:t>
            </a:r>
            <a:r>
              <a:rPr lang="ru-RU" sz="1000" spc="-10" dirty="0">
                <a:solidFill>
                  <a:srgbClr val="7E7E7E"/>
                </a:solidFill>
                <a:latin typeface="+mn-lt"/>
                <a:cs typeface="Tahoma"/>
              </a:rPr>
              <a:t>01</a:t>
            </a:r>
            <a:r>
              <a:rPr sz="1000" spc="-10" dirty="0">
                <a:solidFill>
                  <a:srgbClr val="7E7E7E"/>
                </a:solidFill>
                <a:latin typeface="+mn-lt"/>
                <a:cs typeface="Tahoma"/>
              </a:rPr>
              <a:t>.202</a:t>
            </a:r>
            <a:r>
              <a:rPr lang="ru-RU" sz="1000" spc="-10" dirty="0">
                <a:solidFill>
                  <a:srgbClr val="7E7E7E"/>
                </a:solidFill>
                <a:latin typeface="+mn-lt"/>
                <a:cs typeface="Tahoma"/>
              </a:rPr>
              <a:t>6</a:t>
            </a:r>
            <a:r>
              <a:rPr sz="1000" spc="-10" dirty="0">
                <a:solidFill>
                  <a:srgbClr val="7E7E7E"/>
                </a:solidFill>
                <a:latin typeface="+mn-lt"/>
                <a:cs typeface="Tahoma"/>
              </a:rPr>
              <a:t>)</a:t>
            </a:r>
            <a:endParaRPr sz="1000" dirty="0">
              <a:latin typeface="+mn-lt"/>
              <a:cs typeface="Tahoma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538994" y="2814120"/>
            <a:ext cx="22172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chemeClr val="accent6"/>
                </a:solidFill>
                <a:latin typeface="Montserrat Bold (Заголовки)"/>
              </a:rPr>
              <a:t>1</a:t>
            </a:r>
            <a:r>
              <a:rPr lang="en-US" sz="2000" b="1" dirty="0">
                <a:solidFill>
                  <a:schemeClr val="accent6"/>
                </a:solidFill>
                <a:latin typeface="Montserrat Bold (Заголовки)"/>
              </a:rPr>
              <a:t>0</a:t>
            </a:r>
            <a:r>
              <a:rPr lang="ru-RU" sz="2000" b="1" dirty="0">
                <a:solidFill>
                  <a:schemeClr val="accent6"/>
                </a:solidFill>
                <a:latin typeface="Montserrat Bold (Заголовки)"/>
              </a:rPr>
              <a:t> предприятий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7983140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Министерство ЯО">
      <a:dk1>
        <a:srgbClr val="2B2A29"/>
      </a:dk1>
      <a:lt1>
        <a:sysClr val="window" lastClr="FFFFFF"/>
      </a:lt1>
      <a:dk2>
        <a:srgbClr val="FFCC00"/>
      </a:dk2>
      <a:lt2>
        <a:srgbClr val="AD4582"/>
      </a:lt2>
      <a:accent1>
        <a:srgbClr val="2B2A29"/>
      </a:accent1>
      <a:accent2>
        <a:srgbClr val="3C3C3B"/>
      </a:accent2>
      <a:accent3>
        <a:srgbClr val="A5A5A5"/>
      </a:accent3>
      <a:accent4>
        <a:srgbClr val="2DD700"/>
      </a:accent4>
      <a:accent5>
        <a:srgbClr val="F5001D"/>
      </a:accent5>
      <a:accent6>
        <a:srgbClr val="FFD940"/>
      </a:accent6>
      <a:hlink>
        <a:srgbClr val="3016B0"/>
      </a:hlink>
      <a:folHlink>
        <a:srgbClr val="954F72"/>
      </a:folHlink>
    </a:clrScheme>
    <a:fontScheme name="Министерство ЯО">
      <a:majorFont>
        <a:latin typeface="Montserrat Black"/>
        <a:ea typeface="Helvetica"/>
        <a:cs typeface="Helvetica"/>
      </a:majorFont>
      <a:minorFont>
        <a:latin typeface="Montserrat regular"/>
        <a:ea typeface="Helvetica"/>
        <a:cs typeface="Helvetic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26436</TotalTime>
  <Words>3106</Words>
  <Application>Microsoft Office PowerPoint</Application>
  <PresentationFormat>Лист A4 (210x297 мм)</PresentationFormat>
  <Paragraphs>815</Paragraphs>
  <Slides>49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49</vt:i4>
      </vt:variant>
    </vt:vector>
  </HeadingPairs>
  <TitlesOfParts>
    <vt:vector size="64" baseType="lpstr">
      <vt:lpstr>Arial</vt:lpstr>
      <vt:lpstr>Calibri</vt:lpstr>
      <vt:lpstr>Calibri Light</vt:lpstr>
      <vt:lpstr>Cera Pro</vt:lpstr>
      <vt:lpstr>Cera Pro Medium</vt:lpstr>
      <vt:lpstr>Montserrat</vt:lpstr>
      <vt:lpstr>Montserrat Bold</vt:lpstr>
      <vt:lpstr>Montserrat Bold (Заголовки)</vt:lpstr>
      <vt:lpstr>Montserrat regular</vt:lpstr>
      <vt:lpstr>Montserrat regular (Основной текст)</vt:lpstr>
      <vt:lpstr>Montserrat SemiBold</vt:lpstr>
      <vt:lpstr>Rubik</vt:lpstr>
      <vt:lpstr>Tahoma</vt:lpstr>
      <vt:lpstr>Тема Office</vt:lpstr>
      <vt:lpstr>6_Тема Office</vt:lpstr>
      <vt:lpstr>Тутаевского муниципального округа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Развитие жилищного строительства на территории г. Тутаева</vt:lpstr>
      <vt:lpstr>Развитие жилищного строительства на территории г. Тутаева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Ростовский муниципальный район</dc:title>
  <dc:creator>Елизавета Меллис</dc:creator>
  <cp:lastModifiedBy>Пользователь</cp:lastModifiedBy>
  <cp:revision>762</cp:revision>
  <cp:lastPrinted>2026-03-30T11:57:46Z</cp:lastPrinted>
  <dcterms:created xsi:type="dcterms:W3CDTF">2023-10-29T17:48:03Z</dcterms:created>
  <dcterms:modified xsi:type="dcterms:W3CDTF">2026-06-04T08:03:27Z</dcterms:modified>
</cp:coreProperties>
</file>