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9"/>
  </p:notesMasterIdLst>
  <p:sldIdLst>
    <p:sldId id="256" r:id="rId3"/>
    <p:sldId id="259" r:id="rId4"/>
    <p:sldId id="307" r:id="rId5"/>
    <p:sldId id="308" r:id="rId6"/>
    <p:sldId id="261" r:id="rId7"/>
    <p:sldId id="292" r:id="rId8"/>
    <p:sldId id="312" r:id="rId9"/>
    <p:sldId id="293" r:id="rId10"/>
    <p:sldId id="314" r:id="rId11"/>
    <p:sldId id="316" r:id="rId12"/>
    <p:sldId id="294" r:id="rId13"/>
    <p:sldId id="295" r:id="rId14"/>
    <p:sldId id="317" r:id="rId15"/>
    <p:sldId id="318" r:id="rId16"/>
    <p:sldId id="319" r:id="rId17"/>
    <p:sldId id="291" r:id="rId18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38" autoAdjust="0"/>
    <p:restoredTop sz="94671" autoAdjust="0"/>
  </p:normalViewPr>
  <p:slideViewPr>
    <p:cSldViewPr>
      <p:cViewPr>
        <p:scale>
          <a:sx n="76" d="100"/>
          <a:sy n="76" d="100"/>
        </p:scale>
        <p:origin x="-2652" y="-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3108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4"/>
          </c:dPt>
          <c:dPt>
            <c:idx val="1"/>
            <c:explosion val="4"/>
          </c:dPt>
          <c:dLbls>
            <c:dLbl>
              <c:idx val="1"/>
              <c:layout/>
              <c:showPercent val="1"/>
              <c:separator>
</c:separator>
            </c:dLbl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Доход от продажи зданий, помещений</c:v>
                </c:pt>
                <c:pt idx="1">
                  <c:v>Доход от продажи земельных участков под объектами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2880EE82-6F86-4E76-8A7E-59887C377595}" type="datetimeFigureOut">
              <a:rPr lang="ru-RU" smtClean="0"/>
              <a:pPr/>
              <a:t>03.12.2019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54" tIns="45377" rIns="90754" bIns="4537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D8E205E4-E73D-41DC-9056-F8B05AF710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3458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55" y="214290"/>
            <a:ext cx="4786345" cy="30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076" name="AutoShape 4"/>
          <p:cNvCxnSpPr>
            <a:cxnSpLocks noChangeShapeType="1"/>
          </p:cNvCxnSpPr>
          <p:nvPr/>
        </p:nvCxnSpPr>
        <p:spPr bwMode="auto">
          <a:xfrm>
            <a:off x="642910" y="500042"/>
            <a:ext cx="8429684" cy="1588"/>
          </a:xfrm>
          <a:prstGeom prst="straightConnector1">
            <a:avLst/>
          </a:prstGeom>
          <a:noFill/>
          <a:ln w="15875">
            <a:solidFill>
              <a:srgbClr val="4F81BD"/>
            </a:solidFill>
            <a:round/>
            <a:headEnd/>
            <a:tailEnd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2F1F-A9F7-43A0-86EA-F6C20CB0F444}" type="datetimeFigureOut">
              <a:rPr lang="ru-RU" smtClean="0"/>
              <a:pPr/>
              <a:t>03.12.2019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A3E9-BF61-4C9F-9709-1B42BD707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2F1F-A9F7-43A0-86EA-F6C20CB0F444}" type="datetimeFigureOut">
              <a:rPr lang="ru-RU" smtClean="0"/>
              <a:pPr/>
              <a:t>03.12.2019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A3E9-BF61-4C9F-9709-1B42BD707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2F1F-A9F7-43A0-86EA-F6C20CB0F444}" type="datetimeFigureOut">
              <a:rPr lang="ru-RU" smtClean="0"/>
              <a:pPr/>
              <a:t>03.12.2019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A3E9-BF61-4C9F-9709-1B42BD707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2F1F-A9F7-43A0-86EA-F6C20CB0F444}" type="datetimeFigureOut">
              <a:rPr lang="ru-RU" smtClean="0"/>
              <a:pPr/>
              <a:t>03.12.2019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A3E9-BF61-4C9F-9709-1B42BD707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2F1F-A9F7-43A0-86EA-F6C20CB0F444}" type="datetimeFigureOut">
              <a:rPr lang="ru-RU" smtClean="0"/>
              <a:pPr/>
              <a:t>03.12.2019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A3E9-BF61-4C9F-9709-1B42BD707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2F1F-A9F7-43A0-86EA-F6C20CB0F444}" type="datetimeFigureOut">
              <a:rPr lang="ru-RU" smtClean="0"/>
              <a:pPr/>
              <a:t>03.12.2019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A3E9-BF61-4C9F-9709-1B42BD707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2F1F-A9F7-43A0-86EA-F6C20CB0F444}" type="datetimeFigureOut">
              <a:rPr lang="ru-RU" smtClean="0"/>
              <a:pPr/>
              <a:t>03.12.2019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A3E9-BF61-4C9F-9709-1B42BD707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2F1F-A9F7-43A0-86EA-F6C20CB0F444}" type="datetimeFigureOut">
              <a:rPr lang="ru-RU" smtClean="0"/>
              <a:pPr/>
              <a:t>03.12.2019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A3E9-BF61-4C9F-9709-1B42BD707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2F1F-A9F7-43A0-86EA-F6C20CB0F444}" type="datetimeFigureOut">
              <a:rPr lang="ru-RU" smtClean="0"/>
              <a:pPr/>
              <a:t>03.12.2019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A3E9-BF61-4C9F-9709-1B42BD707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2F1F-A9F7-43A0-86EA-F6C20CB0F444}" type="datetimeFigureOut">
              <a:rPr lang="ru-RU" smtClean="0"/>
              <a:pPr/>
              <a:t>03.12.2019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A3E9-BF61-4C9F-9709-1B42BD707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2F1F-A9F7-43A0-86EA-F6C20CB0F444}" type="datetimeFigureOut">
              <a:rPr lang="ru-RU" smtClean="0"/>
              <a:pPr/>
              <a:t>03.12.2019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A3E9-BF61-4C9F-9709-1B42BD707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714876" y="285728"/>
            <a:ext cx="4286280" cy="214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7" name="Picture 2" descr="http://tutaev.ru/images/logo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71414"/>
            <a:ext cx="500034" cy="666713"/>
          </a:xfrm>
          <a:prstGeom prst="rect">
            <a:avLst/>
          </a:prstGeom>
          <a:noFill/>
        </p:spPr>
      </p:pic>
      <p:cxnSp>
        <p:nvCxnSpPr>
          <p:cNvPr id="2050" name="AutoShape 2"/>
          <p:cNvCxnSpPr>
            <a:cxnSpLocks noChangeShapeType="1"/>
          </p:cNvCxnSpPr>
          <p:nvPr/>
        </p:nvCxnSpPr>
        <p:spPr bwMode="auto">
          <a:xfrm>
            <a:off x="642910" y="500042"/>
            <a:ext cx="8429684" cy="1588"/>
          </a:xfrm>
          <a:prstGeom prst="straightConnector1">
            <a:avLst/>
          </a:prstGeom>
          <a:noFill/>
          <a:ln w="15875">
            <a:solidFill>
              <a:srgbClr val="4F81BD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1400" b="1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A2F1F-A9F7-43A0-86EA-F6C20CB0F444}" type="datetimeFigureOut">
              <a:rPr lang="ru-RU" smtClean="0"/>
              <a:pPr/>
              <a:t>03.12.2019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1A3E9-BF61-4C9F-9709-1B42BD707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850547"/>
          </a:xfrm>
        </p:spPr>
        <p:txBody>
          <a:bodyPr>
            <a:normAutofit fontScale="90000"/>
          </a:bodyPr>
          <a:lstStyle/>
          <a:p>
            <a:r>
              <a:rPr lang="ru-RU" sz="3300" b="1" dirty="0" smtClean="0">
                <a:latin typeface="+mn-lt"/>
              </a:rPr>
              <a:t/>
            </a:r>
            <a:br>
              <a:rPr lang="ru-RU" sz="3300" b="1" dirty="0" smtClean="0">
                <a:latin typeface="+mn-lt"/>
              </a:rPr>
            </a:br>
            <a:r>
              <a:rPr lang="ru-RU" sz="3300" b="1" dirty="0">
                <a:latin typeface="+mn-lt"/>
              </a:rPr>
              <a:t/>
            </a:r>
            <a:br>
              <a:rPr lang="ru-RU" sz="3300" b="1" dirty="0">
                <a:latin typeface="+mn-lt"/>
              </a:rPr>
            </a:br>
            <a:r>
              <a:rPr lang="ru-RU" sz="3300" b="1" dirty="0" smtClean="0">
                <a:latin typeface="+mn-lt"/>
              </a:rPr>
              <a:t/>
            </a:r>
            <a:br>
              <a:rPr lang="ru-RU" sz="3300" b="1" dirty="0" smtClean="0">
                <a:latin typeface="+mn-lt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Администрация Тутаевского муниципального района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300" b="1" dirty="0">
              <a:latin typeface="+mn-lt"/>
            </a:endParaRPr>
          </a:p>
        </p:txBody>
      </p:sp>
      <p:pic>
        <p:nvPicPr>
          <p:cNvPr id="1026" name="Picture 2" descr="http://tutaev.ru/images/logo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14290"/>
            <a:ext cx="1071564" cy="142875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3500438"/>
            <a:ext cx="87868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ПРОЕКТ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прогнозного плана (программы) приватизации имущества, находящегося в собственности Тутаевского </a:t>
            </a:r>
            <a:r>
              <a:rPr lang="ru-RU" sz="28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муниципального района на </a:t>
            </a:r>
            <a:r>
              <a:rPr lang="ru-RU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2020 </a:t>
            </a:r>
            <a:r>
              <a:rPr lang="ru-RU" sz="2800" b="1" dirty="0">
                <a:latin typeface="Times New Roman" pitchFamily="18" charset="0"/>
                <a:ea typeface="+mj-ea"/>
                <a:cs typeface="Times New Roman" pitchFamily="18" charset="0"/>
              </a:rPr>
              <a:t>год </a:t>
            </a:r>
            <a:endParaRPr lang="ru-RU" sz="28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6143644"/>
            <a:ext cx="171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Тутаев 2019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571480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Здание гаража</a:t>
            </a:r>
            <a:endParaRPr lang="ru-RU" sz="2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143372" y="785794"/>
          <a:ext cx="4857785" cy="4917645"/>
        </p:xfrm>
        <a:graphic>
          <a:graphicData uri="http://schemas.openxmlformats.org/drawingml/2006/table">
            <a:tbl>
              <a:tblPr/>
              <a:tblGrid>
                <a:gridCol w="2428893"/>
                <a:gridCol w="2428892"/>
              </a:tblGrid>
              <a:tr h="823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Адрес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г. Тутаев,                   ул. Ушакова,</a:t>
                      </a: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д. 54а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694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Площадь объекта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(кв. м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Кадастровый номер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98,5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76:21:010101:4387</a:t>
                      </a: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768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Площадь земельного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участка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кв. м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Кадастровый номер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366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76:21:020225:70</a:t>
                      </a: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525">
                <a:tc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Назначение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используется</a:t>
                      </a: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DSC027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23277" y="562550"/>
            <a:ext cx="2625345" cy="3500461"/>
          </a:xfrm>
          <a:prstGeom prst="rect">
            <a:avLst/>
          </a:prstGeom>
        </p:spPr>
      </p:pic>
      <p:pic>
        <p:nvPicPr>
          <p:cNvPr id="7" name="Рисунок 6" descr="DSC027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720302" y="3351607"/>
            <a:ext cx="2607489" cy="3476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6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642918"/>
            <a:ext cx="3600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 Нежилое здание</a:t>
            </a:r>
            <a:endParaRPr lang="ru-RU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00495" y="571480"/>
          <a:ext cx="4857784" cy="5312353"/>
        </p:xfrm>
        <a:graphic>
          <a:graphicData uri="http://schemas.openxmlformats.org/drawingml/2006/table">
            <a:tbl>
              <a:tblPr/>
              <a:tblGrid>
                <a:gridCol w="2000264"/>
                <a:gridCol w="2857520"/>
              </a:tblGrid>
              <a:tr h="642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Адрес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Тутаевский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р-н, </a:t>
                      </a: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с. Савинское, </a:t>
                      </a: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ул. Зеленая, д. 10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5455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Площадь 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объекта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кв. м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Кадастровый номер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152,8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76:15:012801:387</a:t>
                      </a: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00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Площадь земельного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участка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кв. м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Кадастровый номер</a:t>
                      </a: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1 574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76:15:012801:389</a:t>
                      </a: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93">
                <a:tc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Назначение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используется</a:t>
                      </a:r>
                      <a:endParaRPr lang="ru-RU" sz="18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2017-04-05 20-57-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1" y="3786190"/>
            <a:ext cx="3619525" cy="2714644"/>
          </a:xfrm>
          <a:prstGeom prst="rect">
            <a:avLst/>
          </a:prstGeom>
        </p:spPr>
      </p:pic>
      <p:pic>
        <p:nvPicPr>
          <p:cNvPr id="7" name="Рисунок 6" descr="2017-04-05 20-58-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000108"/>
            <a:ext cx="3619493" cy="27146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6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500042"/>
            <a:ext cx="378621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Здание бывшего детского сада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71934" y="571480"/>
          <a:ext cx="4857785" cy="5919886"/>
        </p:xfrm>
        <a:graphic>
          <a:graphicData uri="http://schemas.openxmlformats.org/drawingml/2006/table">
            <a:tbl>
              <a:tblPr/>
              <a:tblGrid>
                <a:gridCol w="1857388"/>
                <a:gridCol w="3000397"/>
              </a:tblGrid>
              <a:tr h="1500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Адрес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Тутаевский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р-н, </a:t>
                      </a: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д. </a:t>
                      </a:r>
                      <a:r>
                        <a:rPr lang="ru-RU" sz="24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Першино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ул. Молодежная, д.1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643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Площадь объекта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(кв. м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Кадастровый номер</a:t>
                      </a: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170,4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76:15:012501:202</a:t>
                      </a: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8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Площадь земельного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участка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кв. м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mtClean="0">
                          <a:latin typeface="Arial"/>
                          <a:ea typeface="Times New Roman"/>
                        </a:rPr>
                        <a:t>Кадастровый номер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1 441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76:15:012501:6</a:t>
                      </a: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88">
                <a:tc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Назначение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не  используется</a:t>
                      </a: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DSC028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964785"/>
            <a:ext cx="3500462" cy="2625347"/>
          </a:xfrm>
          <a:prstGeom prst="rect">
            <a:avLst/>
          </a:prstGeom>
        </p:spPr>
      </p:pic>
      <p:pic>
        <p:nvPicPr>
          <p:cNvPr id="7" name="Рисунок 6" descr="DSC028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268000"/>
            <a:ext cx="3500462" cy="26253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6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500043"/>
            <a:ext cx="371477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Нежилое помещение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(помещения № 1,2,3,4,8)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71934" y="571480"/>
          <a:ext cx="4857785" cy="5503856"/>
        </p:xfrm>
        <a:graphic>
          <a:graphicData uri="http://schemas.openxmlformats.org/drawingml/2006/table">
            <a:tbl>
              <a:tblPr/>
              <a:tblGrid>
                <a:gridCol w="1928827"/>
                <a:gridCol w="2928958"/>
              </a:tblGrid>
              <a:tr h="18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Адрес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Тутаевский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р-н,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9 км автодороги </a:t>
                      </a:r>
                      <a:r>
                        <a:rPr lang="ru-RU" sz="24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Тутаев-Шопша</a:t>
                      </a:r>
                      <a:endParaRPr lang="ru-RU" sz="2400" b="1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319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Площадь объекта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(кв. м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Кадастровый номер</a:t>
                      </a: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79,5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76:15:010101:613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68337">
                <a:tc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Назначение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аренда (заключен договор аренды с ООО «Агат» сроком до 28.05.2021 года)</a:t>
                      </a: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Рисунок 10" descr="DSC03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3429024" cy="2571768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256"/>
            <a:ext cx="342902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86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500043"/>
            <a:ext cx="371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Здание больницы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71934" y="571480"/>
          <a:ext cx="4857785" cy="5929353"/>
        </p:xfrm>
        <a:graphic>
          <a:graphicData uri="http://schemas.openxmlformats.org/drawingml/2006/table">
            <a:tbl>
              <a:tblPr/>
              <a:tblGrid>
                <a:gridCol w="1928827"/>
                <a:gridCol w="2928958"/>
              </a:tblGrid>
              <a:tr h="9750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Адрес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г. Тутаев, ул. Ленина, д. 89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8153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Площадь объекта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(кв. м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Кадастровый номер</a:t>
                      </a:r>
                      <a:endParaRPr lang="ru-RU" sz="16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346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76:21:020124:53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1178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/>
                          <a:ea typeface="Times New Roman"/>
                        </a:rPr>
                        <a:t>Площадь земельного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/>
                          <a:ea typeface="Times New Roman"/>
                        </a:rPr>
                        <a:t>участка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ru-RU" sz="1600" b="1" dirty="0">
                          <a:latin typeface="Arial"/>
                          <a:ea typeface="Times New Roman"/>
                        </a:rPr>
                        <a:t>кв. м</a:t>
                      </a:r>
                      <a:r>
                        <a:rPr lang="ru-RU" sz="16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Arial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"/>
                          <a:ea typeface="Times New Roman"/>
                        </a:rPr>
                        <a:t>Кадастровый номер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1353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76:21:020124:20</a:t>
                      </a: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021119">
                <a:tc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Обременение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выявленный объект культурного наследия </a:t>
                      </a: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3" descr="C:\Users\dedyulina\Desktop\ФОТО 2-ая Овражная\решение суда\GazH9YZe1vo.jpg"/>
          <p:cNvPicPr>
            <a:picLocks noChangeAspect="1" noChangeArrowheads="1"/>
          </p:cNvPicPr>
          <p:nvPr/>
        </p:nvPicPr>
        <p:blipFill>
          <a:blip r:embed="rId2" cstate="print"/>
          <a:srcRect l="-332" t="-1919"/>
          <a:stretch>
            <a:fillRect/>
          </a:stretch>
        </p:blipFill>
        <p:spPr bwMode="auto">
          <a:xfrm>
            <a:off x="142845" y="1357299"/>
            <a:ext cx="3786214" cy="2786082"/>
          </a:xfrm>
          <a:prstGeom prst="rect">
            <a:avLst/>
          </a:prstGeom>
          <a:noFill/>
        </p:spPr>
      </p:pic>
      <p:pic>
        <p:nvPicPr>
          <p:cNvPr id="8" name="Picture 4" descr="C:\Users\dedyulina\Desktop\ФОТО 2-ая Овражная\решение суда\Lxre0r_1PU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214818"/>
            <a:ext cx="3786214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86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500042"/>
            <a:ext cx="8143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Поэтажный план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здания больницы, расположенной по адресу: г. Тутаев, ул. Ленина, д. 89  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1 этаж                                                       2 этаж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00306"/>
            <a:ext cx="8643998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86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140968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kumimoji="0" lang="ru-RU" sz="4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ЗА ВНИМАНИЕ!!!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8640960" cy="50405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Структура прогнозного плана приватизации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77651705"/>
              </p:ext>
            </p:extLst>
          </p:nvPr>
        </p:nvGraphicFramePr>
        <p:xfrm>
          <a:off x="5436096" y="1412776"/>
          <a:ext cx="3480048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00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 план приватизации включено 21 объекта недвижимости.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 том числе: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- 12 зданий</a:t>
                      </a:r>
                      <a:r>
                        <a:rPr lang="ru-RU" baseline="0" dirty="0" smtClean="0"/>
                        <a:t> и помещений, 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- 9 земельных участков под объектами.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9393743"/>
              </p:ext>
            </p:extLst>
          </p:nvPr>
        </p:nvGraphicFramePr>
        <p:xfrm>
          <a:off x="5508104" y="3789040"/>
          <a:ext cx="3480048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00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 2020 планируется получить</a:t>
                      </a:r>
                      <a:r>
                        <a:rPr lang="ru-RU" baseline="0" dirty="0" smtClean="0"/>
                        <a:t> доход от приватизации  имущества - 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 том числе: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- 12 зданий</a:t>
                      </a:r>
                      <a:r>
                        <a:rPr lang="ru-RU" baseline="0" dirty="0" smtClean="0"/>
                        <a:t> и помещений, 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- 9 земельных участков под объектами.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3463042748"/>
              </p:ext>
            </p:extLst>
          </p:nvPr>
        </p:nvGraphicFramePr>
        <p:xfrm>
          <a:off x="611560" y="1484784"/>
          <a:ext cx="475252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32732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28604"/>
            <a:ext cx="40719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Здание бывшей бани со встроенной прачечной и котельной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00495" y="714356"/>
          <a:ext cx="4857785" cy="5514106"/>
        </p:xfrm>
        <a:graphic>
          <a:graphicData uri="http://schemas.openxmlformats.org/drawingml/2006/table">
            <a:tbl>
              <a:tblPr/>
              <a:tblGrid>
                <a:gridCol w="1928827"/>
                <a:gridCol w="2928958"/>
              </a:tblGrid>
              <a:tr h="823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Адрес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Тутаевский</a:t>
                      </a:r>
                      <a:r>
                        <a:rPr lang="ru-RU" sz="2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р-н, </a:t>
                      </a:r>
                    </a:p>
                    <a:p>
                      <a:pPr algn="ctr"/>
                      <a:r>
                        <a:rPr lang="ru-RU" sz="2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д. </a:t>
                      </a:r>
                      <a:r>
                        <a:rPr lang="ru-RU" sz="24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Судилово</a:t>
                      </a:r>
                      <a:r>
                        <a:rPr lang="ru-RU" sz="2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д. 6г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694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</a:rPr>
                        <a:t>Площадь объекта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</a:rPr>
                        <a:t>(кв. м</a:t>
                      </a:r>
                      <a:r>
                        <a:rPr lang="ru-RU" sz="20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Arial"/>
                          <a:ea typeface="Times New Roman"/>
                        </a:rPr>
                        <a:t>Кадастровый</a:t>
                      </a:r>
                      <a:r>
                        <a:rPr lang="ru-RU" sz="2000" b="1" baseline="0" dirty="0" smtClean="0">
                          <a:latin typeface="Arial"/>
                          <a:ea typeface="Times New Roman"/>
                        </a:rPr>
                        <a:t> номер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Times New Roman"/>
                        </a:rPr>
                        <a:t>280,0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Times New Roman"/>
                        </a:rPr>
                        <a:t>76:15:021601:287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6259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</a:rPr>
                        <a:t>Площадь земельного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Arial"/>
                          <a:ea typeface="Times New Roman"/>
                        </a:rPr>
                        <a:t>участка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Arial"/>
                          <a:ea typeface="Times New Roman"/>
                        </a:rPr>
                        <a:t>(кв</a:t>
                      </a:r>
                      <a:r>
                        <a:rPr lang="ru-RU" sz="2000" b="1" dirty="0">
                          <a:latin typeface="Arial"/>
                          <a:ea typeface="Times New Roman"/>
                        </a:rPr>
                        <a:t>. м</a:t>
                      </a:r>
                      <a:r>
                        <a:rPr lang="ru-RU" sz="20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latin typeface="Arial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Arial"/>
                          <a:ea typeface="Times New Roman"/>
                        </a:rPr>
                        <a:t>Кадастровый</a:t>
                      </a:r>
                      <a:r>
                        <a:rPr lang="ru-RU" sz="2000" b="1" baseline="0" dirty="0" smtClean="0">
                          <a:latin typeface="Arial"/>
                          <a:ea typeface="Times New Roman"/>
                        </a:rPr>
                        <a:t> номер</a:t>
                      </a: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Times New Roman"/>
                        </a:rPr>
                        <a:t>496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Times New Roman"/>
                        </a:rPr>
                        <a:t>76:15:021601:301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874">
                <a:tc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</a:rPr>
                        <a:t>Назначение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используется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Изображение 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714487"/>
            <a:ext cx="3071834" cy="2303877"/>
          </a:xfrm>
          <a:prstGeom prst="rect">
            <a:avLst/>
          </a:prstGeom>
        </p:spPr>
      </p:pic>
      <p:pic>
        <p:nvPicPr>
          <p:cNvPr id="7" name="Рисунок 6" descr="Изображение 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661" y="4143381"/>
            <a:ext cx="3095645" cy="23217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6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428604"/>
            <a:ext cx="360040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Нежилые помещения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№№  24-39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143372" y="1500174"/>
          <a:ext cx="4786346" cy="4964705"/>
        </p:xfrm>
        <a:graphic>
          <a:graphicData uri="http://schemas.openxmlformats.org/drawingml/2006/table">
            <a:tbl>
              <a:tblPr/>
              <a:tblGrid>
                <a:gridCol w="2000264"/>
                <a:gridCol w="2786082"/>
              </a:tblGrid>
              <a:tr h="1998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Адрес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Тутаевский</a:t>
                      </a: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р-н, 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д. </a:t>
                      </a:r>
                      <a:r>
                        <a:rPr lang="ru-RU" sz="2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Осташево</a:t>
                      </a: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д. 1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453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</a:rPr>
                        <a:t>Площадь объекта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</a:rPr>
                        <a:t>(кв. м</a:t>
                      </a:r>
                      <a:r>
                        <a:rPr lang="ru-RU" sz="20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Arial"/>
                          <a:ea typeface="Times New Roman"/>
                        </a:rPr>
                        <a:t>Кадастровый</a:t>
                      </a:r>
                      <a:r>
                        <a:rPr lang="ru-RU" sz="2000" b="1" baseline="0" dirty="0" smtClean="0">
                          <a:latin typeface="Arial"/>
                          <a:ea typeface="Times New Roman"/>
                        </a:rPr>
                        <a:t> номер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Times New Roman"/>
                        </a:rPr>
                        <a:t>224,3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76:15:020908:118</a:t>
                      </a:r>
                      <a:endParaRPr lang="en-US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57881">
                <a:tc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</a:rPr>
                        <a:t>Назначение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используются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DSC037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3880" y="1012014"/>
            <a:ext cx="2500331" cy="333377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71942"/>
            <a:ext cx="344805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86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642918"/>
            <a:ext cx="3600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Нежилое здание</a:t>
            </a:r>
            <a:endParaRPr lang="ru-RU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000495" y="594896"/>
          <a:ext cx="4857785" cy="5341632"/>
        </p:xfrm>
        <a:graphic>
          <a:graphicData uri="http://schemas.openxmlformats.org/drawingml/2006/table">
            <a:tbl>
              <a:tblPr/>
              <a:tblGrid>
                <a:gridCol w="1873718"/>
                <a:gridCol w="2984067"/>
              </a:tblGrid>
              <a:tr h="1191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Адрес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Тутаевский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р-н, </a:t>
                      </a: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д. </a:t>
                      </a:r>
                      <a:r>
                        <a:rPr lang="ru-RU" sz="24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Машаково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ул. Цветочная, д. 14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513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Площадь объекта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(кв. м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Кадастровый номер</a:t>
                      </a: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57,9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76:15:013401:272</a:t>
                      </a:r>
                      <a:endParaRPr lang="ru-RU" sz="18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819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Площадь земельного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участка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кв. м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Кадастровый номер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76:15:013401:274</a:t>
                      </a:r>
                      <a:endParaRPr lang="ru-RU" sz="18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442">
                <a:tc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Назначение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используется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 descr="DSC03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063" y="1142984"/>
            <a:ext cx="3619525" cy="2714644"/>
          </a:xfrm>
          <a:prstGeom prst="rect">
            <a:avLst/>
          </a:prstGeom>
        </p:spPr>
      </p:pic>
      <p:pic>
        <p:nvPicPr>
          <p:cNvPr id="9" name="Рисунок 8" descr="DSC031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063" y="3929066"/>
            <a:ext cx="3619525" cy="27146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856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71480"/>
            <a:ext cx="39290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Нежилые помещения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№№1-8, 17-25 </a:t>
            </a:r>
          </a:p>
          <a:p>
            <a:pPr algn="ctr"/>
            <a:endParaRPr lang="ru-RU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00495" y="714356"/>
          <a:ext cx="4857785" cy="3587176"/>
        </p:xfrm>
        <a:graphic>
          <a:graphicData uri="http://schemas.openxmlformats.org/drawingml/2006/table">
            <a:tbl>
              <a:tblPr/>
              <a:tblGrid>
                <a:gridCol w="1928827"/>
                <a:gridCol w="2928958"/>
              </a:tblGrid>
              <a:tr h="970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Адрес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г. Тутаев, </a:t>
                      </a: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ул. Строителей, д. 8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6306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Площадь объекта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(кв. м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)</a:t>
                      </a:r>
                      <a:endParaRPr lang="en-US" sz="1800" b="1" dirty="0" smtClean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Кадастровый</a:t>
                      </a:r>
                      <a:r>
                        <a:rPr lang="ru-RU" sz="1800" b="1" baseline="0" dirty="0" smtClean="0">
                          <a:latin typeface="Times New Roman"/>
                          <a:ea typeface="Times New Roman"/>
                        </a:rPr>
                        <a:t> номер</a:t>
                      </a:r>
                      <a:endParaRPr lang="en-US" sz="1800" b="1" dirty="0" smtClean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1098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76:21:010206:233,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76:21:010206:232</a:t>
                      </a: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970628">
                <a:tc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Назначение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используется</a:t>
                      </a: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D:\диск С\Desktop\ФОТО Презентация\Строителей д. 8\rRUaW9FRJ-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14488"/>
            <a:ext cx="3714776" cy="2500330"/>
          </a:xfrm>
          <a:prstGeom prst="rect">
            <a:avLst/>
          </a:prstGeom>
          <a:noFill/>
        </p:spPr>
      </p:pic>
      <p:pic>
        <p:nvPicPr>
          <p:cNvPr id="1027" name="Picture 3" descr="D:\диск С\Desktop\ФОТО Презентация\Строителей д. 8\wu10WWiN__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256"/>
            <a:ext cx="3643338" cy="2428892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4357694"/>
            <a:ext cx="500066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86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500042"/>
            <a:ext cx="36004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Здание бывшей  бани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857620" y="642918"/>
          <a:ext cx="4857785" cy="5129226"/>
        </p:xfrm>
        <a:graphic>
          <a:graphicData uri="http://schemas.openxmlformats.org/drawingml/2006/table">
            <a:tbl>
              <a:tblPr/>
              <a:tblGrid>
                <a:gridCol w="1928827"/>
                <a:gridCol w="2928958"/>
              </a:tblGrid>
              <a:tr h="975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Адрес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Тутаевский</a:t>
                      </a: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р-н, 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п. Урдома, 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ул. Центральная,  д. 18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596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Площадь объекта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(кв. м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Кадастровый</a:t>
                      </a:r>
                      <a:r>
                        <a:rPr lang="ru-RU" sz="1800" b="1" baseline="0" dirty="0" smtClean="0">
                          <a:latin typeface="Arial"/>
                          <a:ea typeface="Times New Roman"/>
                        </a:rPr>
                        <a:t> номер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65,3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76:15:013501:92</a:t>
                      </a: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Площадь </a:t>
                      </a: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земельного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участка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кв. м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Кадастровый</a:t>
                      </a:r>
                      <a:r>
                        <a:rPr lang="ru-RU" sz="1800" b="1" baseline="0" dirty="0" smtClean="0">
                          <a:latin typeface="Arial"/>
                          <a:ea typeface="Times New Roman"/>
                        </a:rPr>
                        <a:t> номер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323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76:15:013502:82</a:t>
                      </a: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386">
                <a:tc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</a:rPr>
                        <a:t>Назначение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Times New Roman"/>
                        </a:rPr>
                        <a:t>не  используется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DSC026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14348" y="857232"/>
            <a:ext cx="2571768" cy="3429024"/>
          </a:xfrm>
          <a:prstGeom prst="rect">
            <a:avLst/>
          </a:prstGeom>
        </p:spPr>
      </p:pic>
      <p:pic>
        <p:nvPicPr>
          <p:cNvPr id="7" name="Рисунок 6" descr="DSC026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17322" y="3640340"/>
            <a:ext cx="2589610" cy="34528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6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00042"/>
            <a:ext cx="400049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Здание бывшего детского сада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00496" y="571480"/>
          <a:ext cx="4857785" cy="5826466"/>
        </p:xfrm>
        <a:graphic>
          <a:graphicData uri="http://schemas.openxmlformats.org/drawingml/2006/table">
            <a:tbl>
              <a:tblPr/>
              <a:tblGrid>
                <a:gridCol w="1928827"/>
                <a:gridCol w="2928958"/>
              </a:tblGrid>
              <a:tr h="15716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Адрес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Тутаевский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р-н,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п. Урдома,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ул. Центральная,  д. 19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500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Площадь объекта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(кв. м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Кадастровый номер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101,2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76:15:013501:103</a:t>
                      </a:r>
                      <a:endParaRPr lang="ru-RU" sz="18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06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Площадь земельного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участка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кв. м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Кадастровый номер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1 681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76:15:013501:19</a:t>
                      </a:r>
                      <a:endParaRPr lang="ru-RU" sz="18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350">
                <a:tc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</a:rPr>
                        <a:t>Назначение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Arial"/>
                          <a:ea typeface="Times New Roman"/>
                        </a:rPr>
                        <a:t>не используется</a:t>
                      </a:r>
                      <a:endParaRPr lang="ru-RU" sz="20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 descr="DSC025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357298"/>
            <a:ext cx="3476617" cy="2607462"/>
          </a:xfrm>
          <a:prstGeom prst="rect">
            <a:avLst/>
          </a:prstGeom>
        </p:spPr>
      </p:pic>
      <p:pic>
        <p:nvPicPr>
          <p:cNvPr id="9" name="Рисунок 8" descr="DSC025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071942"/>
            <a:ext cx="3500462" cy="26253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6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764704"/>
            <a:ext cx="3600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 Нежилое здание</a:t>
            </a:r>
            <a:endParaRPr lang="ru-RU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00495" y="714356"/>
          <a:ext cx="4857785" cy="5192037"/>
        </p:xfrm>
        <a:graphic>
          <a:graphicData uri="http://schemas.openxmlformats.org/drawingml/2006/table">
            <a:tbl>
              <a:tblPr/>
              <a:tblGrid>
                <a:gridCol w="1928827"/>
                <a:gridCol w="2928958"/>
              </a:tblGrid>
              <a:tr h="823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Адрес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Тутаевский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р-н,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д. Дмитриевское, д. 18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694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Площадь объекта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(кв. м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Кадастровый номер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52,0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76:15:012006:68</a:t>
                      </a:r>
                      <a:endParaRPr lang="ru-RU" sz="18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545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Площадь земельного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участка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кв. м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Кадастровый номер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1 320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76:15:012006:71</a:t>
                      </a:r>
                      <a:endParaRPr lang="ru-RU" sz="18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525">
                <a:tc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Назначение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используется</a:t>
                      </a:r>
                      <a:endParaRPr lang="ru-RU" sz="18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DSC03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14348" y="785794"/>
            <a:ext cx="2571768" cy="3429024"/>
          </a:xfrm>
          <a:prstGeom prst="rect">
            <a:avLst/>
          </a:prstGeom>
        </p:spPr>
      </p:pic>
      <p:pic>
        <p:nvPicPr>
          <p:cNvPr id="7" name="Рисунок 6" descr="DSC031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14348" y="3500421"/>
            <a:ext cx="2571768" cy="34290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6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3518</TotalTime>
  <Words>647</Words>
  <Application>Microsoft Office PowerPoint</Application>
  <PresentationFormat>Экран (4:3)</PresentationFormat>
  <Paragraphs>293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Тема3</vt:lpstr>
      <vt:lpstr>Тема Office</vt:lpstr>
      <vt:lpstr>   Администрация Тутаевского муниципального района  </vt:lpstr>
      <vt:lpstr>   Структура прогнозного плана приватизации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Тутаевского муниципального района</dc:title>
  <dc:creator>yurist1</dc:creator>
  <cp:lastModifiedBy>dedyulina</cp:lastModifiedBy>
  <cp:revision>377</cp:revision>
  <cp:lastPrinted>2017-04-04T14:46:32Z</cp:lastPrinted>
  <dcterms:created xsi:type="dcterms:W3CDTF">2017-03-30T08:15:05Z</dcterms:created>
  <dcterms:modified xsi:type="dcterms:W3CDTF">2019-12-03T10:16:21Z</dcterms:modified>
</cp:coreProperties>
</file>